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59"/>
  </p:notesMasterIdLst>
  <p:handoutMasterIdLst>
    <p:handoutMasterId r:id="rId60"/>
  </p:handoutMasterIdLst>
  <p:sldIdLst>
    <p:sldId id="489" r:id="rId2"/>
    <p:sldId id="488" r:id="rId3"/>
    <p:sldId id="487" r:id="rId4"/>
    <p:sldId id="524" r:id="rId5"/>
    <p:sldId id="525" r:id="rId6"/>
    <p:sldId id="458" r:id="rId7"/>
    <p:sldId id="459" r:id="rId8"/>
    <p:sldId id="460" r:id="rId9"/>
    <p:sldId id="486" r:id="rId10"/>
    <p:sldId id="438" r:id="rId11"/>
    <p:sldId id="493" r:id="rId12"/>
    <p:sldId id="494" r:id="rId13"/>
    <p:sldId id="526" r:id="rId14"/>
    <p:sldId id="439" r:id="rId15"/>
    <p:sldId id="495" r:id="rId16"/>
    <p:sldId id="496" r:id="rId17"/>
    <p:sldId id="497" r:id="rId18"/>
    <p:sldId id="498" r:id="rId19"/>
    <p:sldId id="499" r:id="rId20"/>
    <p:sldId id="500" r:id="rId21"/>
    <p:sldId id="501" r:id="rId22"/>
    <p:sldId id="502" r:id="rId23"/>
    <p:sldId id="503" r:id="rId24"/>
    <p:sldId id="542" r:id="rId25"/>
    <p:sldId id="505" r:id="rId26"/>
    <p:sldId id="508" r:id="rId27"/>
    <p:sldId id="509" r:id="rId28"/>
    <p:sldId id="510" r:id="rId29"/>
    <p:sldId id="511" r:id="rId30"/>
    <p:sldId id="512" r:id="rId31"/>
    <p:sldId id="513" r:id="rId32"/>
    <p:sldId id="514" r:id="rId33"/>
    <p:sldId id="515" r:id="rId34"/>
    <p:sldId id="516" r:id="rId35"/>
    <p:sldId id="518" r:id="rId36"/>
    <p:sldId id="519" r:id="rId37"/>
    <p:sldId id="520" r:id="rId38"/>
    <p:sldId id="527" r:id="rId39"/>
    <p:sldId id="528" r:id="rId40"/>
    <p:sldId id="530" r:id="rId41"/>
    <p:sldId id="531" r:id="rId42"/>
    <p:sldId id="532" r:id="rId43"/>
    <p:sldId id="533" r:id="rId44"/>
    <p:sldId id="534" r:id="rId45"/>
    <p:sldId id="535" r:id="rId46"/>
    <p:sldId id="536" r:id="rId47"/>
    <p:sldId id="537" r:id="rId48"/>
    <p:sldId id="538" r:id="rId49"/>
    <p:sldId id="539" r:id="rId50"/>
    <p:sldId id="541" r:id="rId51"/>
    <p:sldId id="540" r:id="rId52"/>
    <p:sldId id="529" r:id="rId53"/>
    <p:sldId id="522" r:id="rId54"/>
    <p:sldId id="523" r:id="rId55"/>
    <p:sldId id="490" r:id="rId56"/>
    <p:sldId id="491" r:id="rId57"/>
    <p:sldId id="492" r:id="rId58"/>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90F626-20A9-42C2-B2D7-326DD25A4997}">
          <p14:sldIdLst>
            <p14:sldId id="489"/>
            <p14:sldId id="488"/>
            <p14:sldId id="487"/>
            <p14:sldId id="524"/>
            <p14:sldId id="525"/>
            <p14:sldId id="458"/>
            <p14:sldId id="459"/>
            <p14:sldId id="460"/>
            <p14:sldId id="486"/>
            <p14:sldId id="438"/>
            <p14:sldId id="493"/>
            <p14:sldId id="494"/>
            <p14:sldId id="526"/>
            <p14:sldId id="439"/>
            <p14:sldId id="495"/>
            <p14:sldId id="496"/>
            <p14:sldId id="497"/>
            <p14:sldId id="498"/>
            <p14:sldId id="499"/>
            <p14:sldId id="500"/>
            <p14:sldId id="501"/>
            <p14:sldId id="502"/>
            <p14:sldId id="503"/>
            <p14:sldId id="542"/>
            <p14:sldId id="505"/>
            <p14:sldId id="508"/>
            <p14:sldId id="509"/>
            <p14:sldId id="510"/>
            <p14:sldId id="511"/>
            <p14:sldId id="512"/>
            <p14:sldId id="513"/>
            <p14:sldId id="514"/>
            <p14:sldId id="515"/>
            <p14:sldId id="516"/>
            <p14:sldId id="518"/>
            <p14:sldId id="519"/>
            <p14:sldId id="520"/>
            <p14:sldId id="527"/>
            <p14:sldId id="528"/>
            <p14:sldId id="530"/>
            <p14:sldId id="531"/>
            <p14:sldId id="532"/>
            <p14:sldId id="533"/>
            <p14:sldId id="534"/>
            <p14:sldId id="535"/>
            <p14:sldId id="536"/>
            <p14:sldId id="537"/>
            <p14:sldId id="538"/>
            <p14:sldId id="539"/>
            <p14:sldId id="541"/>
            <p14:sldId id="540"/>
            <p14:sldId id="529"/>
            <p14:sldId id="522"/>
            <p14:sldId id="523"/>
            <p14:sldId id="490"/>
            <p14:sldId id="491"/>
            <p14:sldId id="492"/>
          </p14:sldIdLst>
        </p14:section>
        <p14:section name="BACKUP" id="{0D954DCB-5974-484E-B753-498E64BAD5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B500"/>
    <a:srgbClr val="7A7A7A"/>
    <a:srgbClr val="B3B3B3"/>
    <a:srgbClr val="F3F3F3"/>
    <a:srgbClr val="FF1414"/>
    <a:srgbClr val="8BAAC3"/>
    <a:srgbClr val="FF0000"/>
    <a:srgbClr val="DC0000"/>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2" autoAdjust="0"/>
    <p:restoredTop sz="86265" autoAdjust="0"/>
  </p:normalViewPr>
  <p:slideViewPr>
    <p:cSldViewPr snapToGrid="0">
      <p:cViewPr varScale="1">
        <p:scale>
          <a:sx n="126" d="100"/>
          <a:sy n="126" d="100"/>
        </p:scale>
        <p:origin x="-272" y="-112"/>
      </p:cViewPr>
      <p:guideLst>
        <p:guide orient="horz" pos="2472"/>
        <p:guide orient="horz" pos="1817"/>
        <p:guide orient="horz" pos="2285"/>
        <p:guide orient="horz" pos="3009"/>
        <p:guide pos="2946"/>
        <p:guide pos="5537"/>
        <p:guide pos="3670"/>
        <p:guide pos="382"/>
        <p:guide pos="2674"/>
      </p:guideLst>
    </p:cSldViewPr>
  </p:slideViewPr>
  <p:notesTextViewPr>
    <p:cViewPr>
      <p:scale>
        <a:sx n="1" d="1"/>
        <a:sy n="1" d="1"/>
      </p:scale>
      <p:origin x="0" y="0"/>
    </p:cViewPr>
  </p:notesTextViewPr>
  <p:sorterViewPr>
    <p:cViewPr>
      <p:scale>
        <a:sx n="201" d="100"/>
        <a:sy n="201" d="100"/>
      </p:scale>
      <p:origin x="0" y="0"/>
    </p:cViewPr>
  </p:sorterViewPr>
  <p:notesViewPr>
    <p:cSldViewPr snapToGrid="0" snapToObjects="1">
      <p:cViewPr varScale="1">
        <p:scale>
          <a:sx n="95" d="100"/>
          <a:sy n="95" d="100"/>
        </p:scale>
        <p:origin x="-2724" y="-9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173646535167893"/>
          <c:y val="0.0714565029637569"/>
          <c:w val="0.965270692966422"/>
          <c:h val="0.928543497036242"/>
        </c:manualLayout>
      </c:layout>
      <c:areaChart>
        <c:grouping val="standard"/>
        <c:varyColors val="0"/>
        <c:ser>
          <c:idx val="0"/>
          <c:order val="0"/>
          <c:tx>
            <c:strRef>
              <c:f>[Workbook1]Sheet1!$A$3</c:f>
              <c:strCache>
                <c:ptCount val="1"/>
                <c:pt idx="0">
                  <c:v>Social</c:v>
                </c:pt>
              </c:strCache>
            </c:strRef>
          </c:tx>
          <c:spPr>
            <a:gradFill flip="none" rotWithShape="1">
              <a:gsLst>
                <a:gs pos="35000">
                  <a:schemeClr val="bg2">
                    <a:lumMod val="75000"/>
                  </a:schemeClr>
                </a:gs>
                <a:gs pos="71000">
                  <a:schemeClr val="tx1">
                    <a:lumMod val="95000"/>
                    <a:lumOff val="5000"/>
                    <a:alpha val="65000"/>
                  </a:schemeClr>
                </a:gs>
              </a:gsLst>
              <a:lin ang="3600000" scaled="0"/>
              <a:tileRect/>
            </a:gradFill>
          </c:spPr>
          <c:cat>
            <c:numRef>
              <c:f>[Workbook1]Sheet1!$B$2:$F$2</c:f>
              <c:numCache>
                <c:formatCode>General</c:formatCode>
                <c:ptCount val="5"/>
                <c:pt idx="0">
                  <c:v>2009.0</c:v>
                </c:pt>
                <c:pt idx="1">
                  <c:v>2010.0</c:v>
                </c:pt>
                <c:pt idx="2">
                  <c:v>2012.0</c:v>
                </c:pt>
                <c:pt idx="3">
                  <c:v>2013.0</c:v>
                </c:pt>
                <c:pt idx="4">
                  <c:v>2014.0</c:v>
                </c:pt>
              </c:numCache>
            </c:numRef>
          </c:cat>
          <c:val>
            <c:numRef>
              <c:f>[Workbook1]Sheet1!$B$3:$F$3</c:f>
              <c:numCache>
                <c:formatCode>General</c:formatCode>
                <c:ptCount val="5"/>
                <c:pt idx="0">
                  <c:v>0.0</c:v>
                </c:pt>
                <c:pt idx="1">
                  <c:v>10.0</c:v>
                </c:pt>
                <c:pt idx="2">
                  <c:v>17.0</c:v>
                </c:pt>
                <c:pt idx="3">
                  <c:v>33.0</c:v>
                </c:pt>
                <c:pt idx="4">
                  <c:v>71.0</c:v>
                </c:pt>
              </c:numCache>
            </c:numRef>
          </c:val>
        </c:ser>
        <c:ser>
          <c:idx val="1"/>
          <c:order val="1"/>
          <c:tx>
            <c:strRef>
              <c:f>[Workbook1]Sheet1!$A$4</c:f>
              <c:strCache>
                <c:ptCount val="1"/>
                <c:pt idx="0">
                  <c:v>Mobile</c:v>
                </c:pt>
              </c:strCache>
            </c:strRef>
          </c:tx>
          <c:spPr>
            <a:gradFill flip="none" rotWithShape="1">
              <a:gsLst>
                <a:gs pos="59000">
                  <a:schemeClr val="accent1"/>
                </a:gs>
                <a:gs pos="100000">
                  <a:schemeClr val="accent1">
                    <a:lumMod val="50000"/>
                  </a:schemeClr>
                </a:gs>
              </a:gsLst>
              <a:lin ang="5100000" scaled="0"/>
              <a:tileRect/>
            </a:gradFill>
          </c:spPr>
          <c:cat>
            <c:numRef>
              <c:f>[Workbook1]Sheet1!$B$2:$F$2</c:f>
              <c:numCache>
                <c:formatCode>General</c:formatCode>
                <c:ptCount val="5"/>
                <c:pt idx="0">
                  <c:v>2009.0</c:v>
                </c:pt>
                <c:pt idx="1">
                  <c:v>2010.0</c:v>
                </c:pt>
                <c:pt idx="2">
                  <c:v>2012.0</c:v>
                </c:pt>
                <c:pt idx="3">
                  <c:v>2013.0</c:v>
                </c:pt>
                <c:pt idx="4">
                  <c:v>2014.0</c:v>
                </c:pt>
              </c:numCache>
            </c:numRef>
          </c:cat>
          <c:val>
            <c:numRef>
              <c:f>[Workbook1]Sheet1!$B$4:$F$4</c:f>
              <c:numCache>
                <c:formatCode>General</c:formatCode>
                <c:ptCount val="5"/>
                <c:pt idx="0">
                  <c:v>0.0</c:v>
                </c:pt>
                <c:pt idx="1">
                  <c:v>9.0</c:v>
                </c:pt>
                <c:pt idx="2">
                  <c:v>15.0</c:v>
                </c:pt>
                <c:pt idx="3">
                  <c:v>20.0</c:v>
                </c:pt>
                <c:pt idx="4">
                  <c:v>41.0</c:v>
                </c:pt>
              </c:numCache>
            </c:numRef>
          </c:val>
        </c:ser>
        <c:dLbls>
          <c:showLegendKey val="0"/>
          <c:showVal val="0"/>
          <c:showCatName val="0"/>
          <c:showSerName val="0"/>
          <c:showPercent val="0"/>
          <c:showBubbleSize val="0"/>
        </c:dLbls>
        <c:axId val="-2125764712"/>
        <c:axId val="1842405352"/>
      </c:areaChart>
      <c:catAx>
        <c:axId val="-2125764712"/>
        <c:scaling>
          <c:orientation val="minMax"/>
        </c:scaling>
        <c:delete val="1"/>
        <c:axPos val="b"/>
        <c:numFmt formatCode="General" sourceLinked="1"/>
        <c:majorTickMark val="out"/>
        <c:minorTickMark val="none"/>
        <c:tickLblPos val="none"/>
        <c:crossAx val="1842405352"/>
        <c:crosses val="autoZero"/>
        <c:auto val="1"/>
        <c:lblAlgn val="ctr"/>
        <c:lblOffset val="100"/>
        <c:noMultiLvlLbl val="0"/>
      </c:catAx>
      <c:valAx>
        <c:axId val="1842405352"/>
        <c:scaling>
          <c:orientation val="minMax"/>
        </c:scaling>
        <c:delete val="1"/>
        <c:axPos val="l"/>
        <c:majorGridlines>
          <c:spPr>
            <a:ln>
              <a:noFill/>
            </a:ln>
          </c:spPr>
        </c:majorGridlines>
        <c:numFmt formatCode="General" sourceLinked="1"/>
        <c:majorTickMark val="out"/>
        <c:minorTickMark val="none"/>
        <c:tickLblPos val="none"/>
        <c:crossAx val="-2125764712"/>
        <c:crosses val="autoZero"/>
        <c:crossBetween val="midCat"/>
      </c:valAx>
    </c:plotArea>
    <c:plotVisOnly val="1"/>
    <c:dispBlanksAs val="zero"/>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4B390-6183-0645-BD11-6A10325F62CF}"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CA65052C-6A93-6942-82FC-B56B0AA82D4C}">
      <dgm:prSet phldrT="[Text]" custT="1"/>
      <dgm:spPr/>
      <dgm:t>
        <a:bodyPr/>
        <a:lstStyle/>
        <a:p>
          <a:r>
            <a:rPr lang="en-US" sz="1600" dirty="0" smtClean="0"/>
            <a:t>Secure Access Services For the API Economy</a:t>
          </a:r>
          <a:endParaRPr lang="en-US" sz="1600" dirty="0"/>
        </a:p>
      </dgm:t>
    </dgm:pt>
    <dgm:pt modelId="{241B9529-2BCC-884D-ADA7-154AFBEF62B3}" type="parTrans" cxnId="{0F11854E-6B05-FA4B-9F7B-984DFCC4CD6E}">
      <dgm:prSet/>
      <dgm:spPr/>
      <dgm:t>
        <a:bodyPr/>
        <a:lstStyle/>
        <a:p>
          <a:endParaRPr lang="en-US" sz="2000"/>
        </a:p>
      </dgm:t>
    </dgm:pt>
    <dgm:pt modelId="{2DB2B317-7903-8A4C-85C7-38C27AE0C165}" type="sibTrans" cxnId="{0F11854E-6B05-FA4B-9F7B-984DFCC4CD6E}">
      <dgm:prSet/>
      <dgm:spPr/>
      <dgm:t>
        <a:bodyPr/>
        <a:lstStyle/>
        <a:p>
          <a:endParaRPr lang="en-US" sz="2000"/>
        </a:p>
      </dgm:t>
    </dgm:pt>
    <dgm:pt modelId="{2C37F06E-78D2-464E-B6A5-022E139DB4EC}">
      <dgm:prSet phldrT="[Text]" custT="1"/>
      <dgm:spPr/>
      <dgm:t>
        <a:bodyPr/>
        <a:lstStyle/>
        <a:p>
          <a:r>
            <a:rPr lang="en-US" sz="1600" dirty="0" smtClean="0"/>
            <a:t>Managed Cloud Services For Identity And Access Management</a:t>
          </a:r>
          <a:endParaRPr lang="en-US" sz="1600" dirty="0"/>
        </a:p>
      </dgm:t>
    </dgm:pt>
    <dgm:pt modelId="{84E141D9-AB37-CF48-95D4-C516FB6440BE}" type="parTrans" cxnId="{1FEF853B-2A3B-854D-B785-A5C5FECBC92C}">
      <dgm:prSet/>
      <dgm:spPr/>
      <dgm:t>
        <a:bodyPr/>
        <a:lstStyle/>
        <a:p>
          <a:endParaRPr lang="en-US" sz="2000"/>
        </a:p>
      </dgm:t>
    </dgm:pt>
    <dgm:pt modelId="{5A80FE76-9325-6C4A-B9A5-9BA3C2D46E88}" type="sibTrans" cxnId="{1FEF853B-2A3B-854D-B785-A5C5FECBC92C}">
      <dgm:prSet/>
      <dgm:spPr/>
      <dgm:t>
        <a:bodyPr/>
        <a:lstStyle/>
        <a:p>
          <a:endParaRPr lang="en-US" sz="2000"/>
        </a:p>
      </dgm:t>
    </dgm:pt>
    <dgm:pt modelId="{007A13FC-CE86-4176-AFE9-23524AEECF93}">
      <dgm:prSet phldrT="[Text]" custT="1"/>
      <dgm:spPr/>
      <dgm:t>
        <a:bodyPr/>
        <a:lstStyle/>
        <a:p>
          <a:r>
            <a:rPr lang="en-US" sz="1600" dirty="0" smtClean="0"/>
            <a:t>Secure Enterprise Apps And Data On Mobile Devices</a:t>
          </a:r>
          <a:endParaRPr lang="en-US" sz="1600" dirty="0"/>
        </a:p>
      </dgm:t>
    </dgm:pt>
    <dgm:pt modelId="{99B53123-9C8E-4C19-9126-41AC491D36EB}" type="parTrans" cxnId="{7A72C069-CDA6-4346-B796-35EEC55F07ED}">
      <dgm:prSet/>
      <dgm:spPr/>
      <dgm:t>
        <a:bodyPr/>
        <a:lstStyle/>
        <a:p>
          <a:endParaRPr lang="en-US" sz="1600"/>
        </a:p>
      </dgm:t>
    </dgm:pt>
    <dgm:pt modelId="{4F5EEABE-12F0-4537-8BDF-92F752592373}" type="sibTrans" cxnId="{7A72C069-CDA6-4346-B796-35EEC55F07ED}">
      <dgm:prSet/>
      <dgm:spPr/>
      <dgm:t>
        <a:bodyPr/>
        <a:lstStyle/>
        <a:p>
          <a:endParaRPr lang="en-US" sz="1600"/>
        </a:p>
      </dgm:t>
    </dgm:pt>
    <dgm:pt modelId="{B0803A15-99F0-4136-9B51-856AF6AA24C2}">
      <dgm:prSet phldrT="[Text]" custT="1"/>
      <dgm:spPr/>
      <dgm:t>
        <a:bodyPr/>
        <a:lstStyle/>
        <a:p>
          <a:r>
            <a:rPr lang="en-US" sz="1600" dirty="0" smtClean="0"/>
            <a:t>Enterprise Identity Automation And Governance</a:t>
          </a:r>
          <a:endParaRPr lang="en-US" sz="1600" dirty="0"/>
        </a:p>
      </dgm:t>
    </dgm:pt>
    <dgm:pt modelId="{07E3B12D-2E4A-46E7-8E81-69F56DEA3792}" type="parTrans" cxnId="{0557BABA-8477-4B96-ABF1-1513EF6AF1D1}">
      <dgm:prSet/>
      <dgm:spPr/>
      <dgm:t>
        <a:bodyPr/>
        <a:lstStyle/>
        <a:p>
          <a:endParaRPr lang="en-US" sz="1600"/>
        </a:p>
      </dgm:t>
    </dgm:pt>
    <dgm:pt modelId="{0B7C9EB9-A04E-4D02-8C27-F30326C1B546}" type="sibTrans" cxnId="{0557BABA-8477-4B96-ABF1-1513EF6AF1D1}">
      <dgm:prSet/>
      <dgm:spPr/>
      <dgm:t>
        <a:bodyPr/>
        <a:lstStyle/>
        <a:p>
          <a:endParaRPr lang="en-US" sz="1600"/>
        </a:p>
      </dgm:t>
    </dgm:pt>
    <dgm:pt modelId="{862FF715-9382-114C-BBCA-688A139B3EF7}" type="pres">
      <dgm:prSet presAssocID="{2284B390-6183-0645-BD11-6A10325F62CF}" presName="Name0" presStyleCnt="0">
        <dgm:presLayoutVars>
          <dgm:chMax val="7"/>
          <dgm:chPref val="7"/>
          <dgm:dir/>
        </dgm:presLayoutVars>
      </dgm:prSet>
      <dgm:spPr/>
      <dgm:t>
        <a:bodyPr/>
        <a:lstStyle/>
        <a:p>
          <a:endParaRPr lang="en-US"/>
        </a:p>
      </dgm:t>
    </dgm:pt>
    <dgm:pt modelId="{5DECCCD6-F69F-6245-B1BB-E410E82DBFCA}" type="pres">
      <dgm:prSet presAssocID="{2284B390-6183-0645-BD11-6A10325F62CF}" presName="Name1" presStyleCnt="0"/>
      <dgm:spPr/>
      <dgm:t>
        <a:bodyPr/>
        <a:lstStyle/>
        <a:p>
          <a:endParaRPr lang="en-US"/>
        </a:p>
      </dgm:t>
    </dgm:pt>
    <dgm:pt modelId="{994066C5-D875-4841-8874-1963B1FE525C}" type="pres">
      <dgm:prSet presAssocID="{2284B390-6183-0645-BD11-6A10325F62CF}" presName="cycle" presStyleCnt="0"/>
      <dgm:spPr/>
      <dgm:t>
        <a:bodyPr/>
        <a:lstStyle/>
        <a:p>
          <a:endParaRPr lang="en-US"/>
        </a:p>
      </dgm:t>
    </dgm:pt>
    <dgm:pt modelId="{DB50CC9F-A014-1946-8218-FE955187E01E}" type="pres">
      <dgm:prSet presAssocID="{2284B390-6183-0645-BD11-6A10325F62CF}" presName="srcNode" presStyleLbl="node1" presStyleIdx="0" presStyleCnt="4"/>
      <dgm:spPr/>
      <dgm:t>
        <a:bodyPr/>
        <a:lstStyle/>
        <a:p>
          <a:endParaRPr lang="en-US"/>
        </a:p>
      </dgm:t>
    </dgm:pt>
    <dgm:pt modelId="{BF47C28D-39F4-A34D-BA91-8D1FB66E0882}" type="pres">
      <dgm:prSet presAssocID="{2284B390-6183-0645-BD11-6A10325F62CF}" presName="conn" presStyleLbl="parChTrans1D2" presStyleIdx="0" presStyleCnt="1"/>
      <dgm:spPr/>
      <dgm:t>
        <a:bodyPr/>
        <a:lstStyle/>
        <a:p>
          <a:endParaRPr lang="en-US"/>
        </a:p>
      </dgm:t>
    </dgm:pt>
    <dgm:pt modelId="{03B1A7C5-DB2B-5A46-9DE7-DB5AA0018D09}" type="pres">
      <dgm:prSet presAssocID="{2284B390-6183-0645-BD11-6A10325F62CF}" presName="extraNode" presStyleLbl="node1" presStyleIdx="0" presStyleCnt="4"/>
      <dgm:spPr/>
      <dgm:t>
        <a:bodyPr/>
        <a:lstStyle/>
        <a:p>
          <a:endParaRPr lang="en-US"/>
        </a:p>
      </dgm:t>
    </dgm:pt>
    <dgm:pt modelId="{E728592D-70E6-924F-AF9B-B0313C501B54}" type="pres">
      <dgm:prSet presAssocID="{2284B390-6183-0645-BD11-6A10325F62CF}" presName="dstNode" presStyleLbl="node1" presStyleIdx="0" presStyleCnt="4"/>
      <dgm:spPr/>
      <dgm:t>
        <a:bodyPr/>
        <a:lstStyle/>
        <a:p>
          <a:endParaRPr lang="en-US"/>
        </a:p>
      </dgm:t>
    </dgm:pt>
    <dgm:pt modelId="{C61792FB-F700-0C48-BB8E-DC19E0C9B56C}" type="pres">
      <dgm:prSet presAssocID="{007A13FC-CE86-4176-AFE9-23524AEECF93}" presName="text_1" presStyleLbl="node1" presStyleIdx="0" presStyleCnt="4">
        <dgm:presLayoutVars>
          <dgm:bulletEnabled val="1"/>
        </dgm:presLayoutVars>
      </dgm:prSet>
      <dgm:spPr/>
      <dgm:t>
        <a:bodyPr/>
        <a:lstStyle/>
        <a:p>
          <a:endParaRPr lang="en-US"/>
        </a:p>
      </dgm:t>
    </dgm:pt>
    <dgm:pt modelId="{C09D2194-C75C-4C48-A23B-CDE50997614D}" type="pres">
      <dgm:prSet presAssocID="{007A13FC-CE86-4176-AFE9-23524AEECF93}" presName="accent_1" presStyleCnt="0"/>
      <dgm:spPr/>
    </dgm:pt>
    <dgm:pt modelId="{20D12A2A-0587-464C-814D-E1DFFA5A3D13}" type="pres">
      <dgm:prSet presAssocID="{007A13FC-CE86-4176-AFE9-23524AEECF93}" presName="accentRepeatNode" presStyleLbl="solidFgAcc1" presStyleIdx="0" presStyleCnt="4"/>
      <dgm:spPr/>
      <dgm:t>
        <a:bodyPr/>
        <a:lstStyle/>
        <a:p>
          <a:endParaRPr lang="en-US"/>
        </a:p>
      </dgm:t>
    </dgm:pt>
    <dgm:pt modelId="{56C16462-CE0C-C14C-BCD6-40DA95CCC475}" type="pres">
      <dgm:prSet presAssocID="{CA65052C-6A93-6942-82FC-B56B0AA82D4C}" presName="text_2" presStyleLbl="node1" presStyleIdx="1" presStyleCnt="4">
        <dgm:presLayoutVars>
          <dgm:bulletEnabled val="1"/>
        </dgm:presLayoutVars>
      </dgm:prSet>
      <dgm:spPr/>
      <dgm:t>
        <a:bodyPr/>
        <a:lstStyle/>
        <a:p>
          <a:endParaRPr lang="en-US"/>
        </a:p>
      </dgm:t>
    </dgm:pt>
    <dgm:pt modelId="{9767EF38-16FD-3B4B-9179-02E088D433E6}" type="pres">
      <dgm:prSet presAssocID="{CA65052C-6A93-6942-82FC-B56B0AA82D4C}" presName="accent_2" presStyleCnt="0"/>
      <dgm:spPr/>
    </dgm:pt>
    <dgm:pt modelId="{F8119408-BEBC-0D4D-9A74-45843978115C}" type="pres">
      <dgm:prSet presAssocID="{CA65052C-6A93-6942-82FC-B56B0AA82D4C}" presName="accentRepeatNode" presStyleLbl="solidFgAcc1" presStyleIdx="1" presStyleCnt="4"/>
      <dgm:spPr/>
      <dgm:t>
        <a:bodyPr/>
        <a:lstStyle/>
        <a:p>
          <a:endParaRPr lang="en-US"/>
        </a:p>
      </dgm:t>
    </dgm:pt>
    <dgm:pt modelId="{2A4FE5D7-E8AC-B44A-806D-A837FC98476A}" type="pres">
      <dgm:prSet presAssocID="{2C37F06E-78D2-464E-B6A5-022E139DB4EC}" presName="text_3" presStyleLbl="node1" presStyleIdx="2" presStyleCnt="4">
        <dgm:presLayoutVars>
          <dgm:bulletEnabled val="1"/>
        </dgm:presLayoutVars>
      </dgm:prSet>
      <dgm:spPr/>
      <dgm:t>
        <a:bodyPr/>
        <a:lstStyle/>
        <a:p>
          <a:endParaRPr lang="en-US"/>
        </a:p>
      </dgm:t>
    </dgm:pt>
    <dgm:pt modelId="{BE9FB598-121B-714F-A796-7B7A1A85CB03}" type="pres">
      <dgm:prSet presAssocID="{2C37F06E-78D2-464E-B6A5-022E139DB4EC}" presName="accent_3" presStyleCnt="0"/>
      <dgm:spPr/>
    </dgm:pt>
    <dgm:pt modelId="{16F6EFA7-973D-A44D-B186-34BB63761F4B}" type="pres">
      <dgm:prSet presAssocID="{2C37F06E-78D2-464E-B6A5-022E139DB4EC}" presName="accentRepeatNode" presStyleLbl="solidFgAcc1" presStyleIdx="2" presStyleCnt="4"/>
      <dgm:spPr/>
      <dgm:t>
        <a:bodyPr/>
        <a:lstStyle/>
        <a:p>
          <a:endParaRPr lang="en-US"/>
        </a:p>
      </dgm:t>
    </dgm:pt>
    <dgm:pt modelId="{298692A0-9380-4B26-A123-9162F133D215}" type="pres">
      <dgm:prSet presAssocID="{B0803A15-99F0-4136-9B51-856AF6AA24C2}" presName="text_4" presStyleLbl="node1" presStyleIdx="3" presStyleCnt="4">
        <dgm:presLayoutVars>
          <dgm:bulletEnabled val="1"/>
        </dgm:presLayoutVars>
      </dgm:prSet>
      <dgm:spPr/>
      <dgm:t>
        <a:bodyPr/>
        <a:lstStyle/>
        <a:p>
          <a:endParaRPr lang="en-US"/>
        </a:p>
      </dgm:t>
    </dgm:pt>
    <dgm:pt modelId="{4E923129-2CA7-4B83-8D9D-146D8AD9D3C8}" type="pres">
      <dgm:prSet presAssocID="{B0803A15-99F0-4136-9B51-856AF6AA24C2}" presName="accent_4" presStyleCnt="0"/>
      <dgm:spPr/>
      <dgm:t>
        <a:bodyPr/>
        <a:lstStyle/>
        <a:p>
          <a:endParaRPr lang="en-US"/>
        </a:p>
      </dgm:t>
    </dgm:pt>
    <dgm:pt modelId="{4BCB7161-A311-4D74-A78B-B93FA9C97149}" type="pres">
      <dgm:prSet presAssocID="{B0803A15-99F0-4136-9B51-856AF6AA24C2}" presName="accentRepeatNode" presStyleLbl="solidFgAcc1" presStyleIdx="3" presStyleCnt="4"/>
      <dgm:spPr/>
      <dgm:t>
        <a:bodyPr/>
        <a:lstStyle/>
        <a:p>
          <a:endParaRPr lang="en-US"/>
        </a:p>
      </dgm:t>
    </dgm:pt>
  </dgm:ptLst>
  <dgm:cxnLst>
    <dgm:cxn modelId="{F38FDD0C-F849-9A44-AC00-3D3666457E71}" type="presOf" srcId="{CA65052C-6A93-6942-82FC-B56B0AA82D4C}" destId="{56C16462-CE0C-C14C-BCD6-40DA95CCC475}" srcOrd="0" destOrd="0" presId="urn:microsoft.com/office/officeart/2008/layout/VerticalCurvedList"/>
    <dgm:cxn modelId="{0758105C-7739-A44B-858E-A3838862C271}" type="presOf" srcId="{007A13FC-CE86-4176-AFE9-23524AEECF93}" destId="{C61792FB-F700-0C48-BB8E-DC19E0C9B56C}" srcOrd="0" destOrd="0" presId="urn:microsoft.com/office/officeart/2008/layout/VerticalCurvedList"/>
    <dgm:cxn modelId="{2351A252-F61D-284F-89E6-BAEE5DDD2573}" type="presOf" srcId="{2284B390-6183-0645-BD11-6A10325F62CF}" destId="{862FF715-9382-114C-BBCA-688A139B3EF7}" srcOrd="0" destOrd="0" presId="urn:microsoft.com/office/officeart/2008/layout/VerticalCurvedList"/>
    <dgm:cxn modelId="{0F11854E-6B05-FA4B-9F7B-984DFCC4CD6E}" srcId="{2284B390-6183-0645-BD11-6A10325F62CF}" destId="{CA65052C-6A93-6942-82FC-B56B0AA82D4C}" srcOrd="1" destOrd="0" parTransId="{241B9529-2BCC-884D-ADA7-154AFBEF62B3}" sibTransId="{2DB2B317-7903-8A4C-85C7-38C27AE0C165}"/>
    <dgm:cxn modelId="{7A72C069-CDA6-4346-B796-35EEC55F07ED}" srcId="{2284B390-6183-0645-BD11-6A10325F62CF}" destId="{007A13FC-CE86-4176-AFE9-23524AEECF93}" srcOrd="0" destOrd="0" parTransId="{99B53123-9C8E-4C19-9126-41AC491D36EB}" sibTransId="{4F5EEABE-12F0-4537-8BDF-92F752592373}"/>
    <dgm:cxn modelId="{A099BEFB-A904-0D4C-98A1-A8FD6A685C05}" type="presOf" srcId="{4F5EEABE-12F0-4537-8BDF-92F752592373}" destId="{BF47C28D-39F4-A34D-BA91-8D1FB66E0882}" srcOrd="0" destOrd="0" presId="urn:microsoft.com/office/officeart/2008/layout/VerticalCurvedList"/>
    <dgm:cxn modelId="{32FAD191-89FA-754C-B91C-46F1D976F63E}" type="presOf" srcId="{B0803A15-99F0-4136-9B51-856AF6AA24C2}" destId="{298692A0-9380-4B26-A123-9162F133D215}" srcOrd="0" destOrd="0" presId="urn:microsoft.com/office/officeart/2008/layout/VerticalCurvedList"/>
    <dgm:cxn modelId="{1FEF853B-2A3B-854D-B785-A5C5FECBC92C}" srcId="{2284B390-6183-0645-BD11-6A10325F62CF}" destId="{2C37F06E-78D2-464E-B6A5-022E139DB4EC}" srcOrd="2" destOrd="0" parTransId="{84E141D9-AB37-CF48-95D4-C516FB6440BE}" sibTransId="{5A80FE76-9325-6C4A-B9A5-9BA3C2D46E88}"/>
    <dgm:cxn modelId="{7333A4DC-7C67-6F4C-8CFE-296465E63116}" type="presOf" srcId="{2C37F06E-78D2-464E-B6A5-022E139DB4EC}" destId="{2A4FE5D7-E8AC-B44A-806D-A837FC98476A}" srcOrd="0" destOrd="0" presId="urn:microsoft.com/office/officeart/2008/layout/VerticalCurvedList"/>
    <dgm:cxn modelId="{0557BABA-8477-4B96-ABF1-1513EF6AF1D1}" srcId="{2284B390-6183-0645-BD11-6A10325F62CF}" destId="{B0803A15-99F0-4136-9B51-856AF6AA24C2}" srcOrd="3" destOrd="0" parTransId="{07E3B12D-2E4A-46E7-8E81-69F56DEA3792}" sibTransId="{0B7C9EB9-A04E-4D02-8C27-F30326C1B546}"/>
    <dgm:cxn modelId="{E224F73D-76BF-3049-9A1A-3932F0787ED0}" type="presParOf" srcId="{862FF715-9382-114C-BBCA-688A139B3EF7}" destId="{5DECCCD6-F69F-6245-B1BB-E410E82DBFCA}" srcOrd="0" destOrd="0" presId="urn:microsoft.com/office/officeart/2008/layout/VerticalCurvedList"/>
    <dgm:cxn modelId="{7D809B5D-5FD9-8E47-89EC-5A3523715EFD}" type="presParOf" srcId="{5DECCCD6-F69F-6245-B1BB-E410E82DBFCA}" destId="{994066C5-D875-4841-8874-1963B1FE525C}" srcOrd="0" destOrd="0" presId="urn:microsoft.com/office/officeart/2008/layout/VerticalCurvedList"/>
    <dgm:cxn modelId="{E76D5642-3A56-E346-83A8-0E9EC7DEA3C2}" type="presParOf" srcId="{994066C5-D875-4841-8874-1963B1FE525C}" destId="{DB50CC9F-A014-1946-8218-FE955187E01E}" srcOrd="0" destOrd="0" presId="urn:microsoft.com/office/officeart/2008/layout/VerticalCurvedList"/>
    <dgm:cxn modelId="{B6A46646-17D8-D140-8CA8-51B9A15024BE}" type="presParOf" srcId="{994066C5-D875-4841-8874-1963B1FE525C}" destId="{BF47C28D-39F4-A34D-BA91-8D1FB66E0882}" srcOrd="1" destOrd="0" presId="urn:microsoft.com/office/officeart/2008/layout/VerticalCurvedList"/>
    <dgm:cxn modelId="{01C27916-979E-E54C-B9CC-B699C3A60475}" type="presParOf" srcId="{994066C5-D875-4841-8874-1963B1FE525C}" destId="{03B1A7C5-DB2B-5A46-9DE7-DB5AA0018D09}" srcOrd="2" destOrd="0" presId="urn:microsoft.com/office/officeart/2008/layout/VerticalCurvedList"/>
    <dgm:cxn modelId="{538CA5B7-08EB-9A43-9FBB-12A62095BA4E}" type="presParOf" srcId="{994066C5-D875-4841-8874-1963B1FE525C}" destId="{E728592D-70E6-924F-AF9B-B0313C501B54}" srcOrd="3" destOrd="0" presId="urn:microsoft.com/office/officeart/2008/layout/VerticalCurvedList"/>
    <dgm:cxn modelId="{47F34754-E1AB-F843-84CC-D75DDFB15F47}" type="presParOf" srcId="{5DECCCD6-F69F-6245-B1BB-E410E82DBFCA}" destId="{C61792FB-F700-0C48-BB8E-DC19E0C9B56C}" srcOrd="1" destOrd="0" presId="urn:microsoft.com/office/officeart/2008/layout/VerticalCurvedList"/>
    <dgm:cxn modelId="{B72DFFB1-3FB8-6045-92A8-AD0D4C212AEC}" type="presParOf" srcId="{5DECCCD6-F69F-6245-B1BB-E410E82DBFCA}" destId="{C09D2194-C75C-4C48-A23B-CDE50997614D}" srcOrd="2" destOrd="0" presId="urn:microsoft.com/office/officeart/2008/layout/VerticalCurvedList"/>
    <dgm:cxn modelId="{0B8586ED-E134-9F4D-9B54-EEB54DECA17D}" type="presParOf" srcId="{C09D2194-C75C-4C48-A23B-CDE50997614D}" destId="{20D12A2A-0587-464C-814D-E1DFFA5A3D13}" srcOrd="0" destOrd="0" presId="urn:microsoft.com/office/officeart/2008/layout/VerticalCurvedList"/>
    <dgm:cxn modelId="{A9D47DC8-BE88-B64E-AEA5-1683C3B9CA81}" type="presParOf" srcId="{5DECCCD6-F69F-6245-B1BB-E410E82DBFCA}" destId="{56C16462-CE0C-C14C-BCD6-40DA95CCC475}" srcOrd="3" destOrd="0" presId="urn:microsoft.com/office/officeart/2008/layout/VerticalCurvedList"/>
    <dgm:cxn modelId="{E4D9E159-2663-FE48-B790-A0385454B198}" type="presParOf" srcId="{5DECCCD6-F69F-6245-B1BB-E410E82DBFCA}" destId="{9767EF38-16FD-3B4B-9179-02E088D433E6}" srcOrd="4" destOrd="0" presId="urn:microsoft.com/office/officeart/2008/layout/VerticalCurvedList"/>
    <dgm:cxn modelId="{CDCAF572-9B31-2340-9252-F5F0CBA1D68B}" type="presParOf" srcId="{9767EF38-16FD-3B4B-9179-02E088D433E6}" destId="{F8119408-BEBC-0D4D-9A74-45843978115C}" srcOrd="0" destOrd="0" presId="urn:microsoft.com/office/officeart/2008/layout/VerticalCurvedList"/>
    <dgm:cxn modelId="{234B10D9-5ADB-E940-9F5E-90647C9F6197}" type="presParOf" srcId="{5DECCCD6-F69F-6245-B1BB-E410E82DBFCA}" destId="{2A4FE5D7-E8AC-B44A-806D-A837FC98476A}" srcOrd="5" destOrd="0" presId="urn:microsoft.com/office/officeart/2008/layout/VerticalCurvedList"/>
    <dgm:cxn modelId="{CF2EB0A8-6935-A644-9DA3-FF2F8F2183D8}" type="presParOf" srcId="{5DECCCD6-F69F-6245-B1BB-E410E82DBFCA}" destId="{BE9FB598-121B-714F-A796-7B7A1A85CB03}" srcOrd="6" destOrd="0" presId="urn:microsoft.com/office/officeart/2008/layout/VerticalCurvedList"/>
    <dgm:cxn modelId="{E832F6CE-95C5-E042-9E7D-1F6CDB87C3CD}" type="presParOf" srcId="{BE9FB598-121B-714F-A796-7B7A1A85CB03}" destId="{16F6EFA7-973D-A44D-B186-34BB63761F4B}" srcOrd="0" destOrd="0" presId="urn:microsoft.com/office/officeart/2008/layout/VerticalCurvedList"/>
    <dgm:cxn modelId="{B8B84956-36D1-FB4D-A08C-5547F2993C06}" type="presParOf" srcId="{5DECCCD6-F69F-6245-B1BB-E410E82DBFCA}" destId="{298692A0-9380-4B26-A123-9162F133D215}" srcOrd="7" destOrd="0" presId="urn:microsoft.com/office/officeart/2008/layout/VerticalCurvedList"/>
    <dgm:cxn modelId="{3D86FFF9-B2C1-C649-B07B-ACE74C06072B}" type="presParOf" srcId="{5DECCCD6-F69F-6245-B1BB-E410E82DBFCA}" destId="{4E923129-2CA7-4B83-8D9D-146D8AD9D3C8}" srcOrd="8" destOrd="0" presId="urn:microsoft.com/office/officeart/2008/layout/VerticalCurvedList"/>
    <dgm:cxn modelId="{34522788-8974-C24B-90DD-4B44863FF3F7}" type="presParOf" srcId="{4E923129-2CA7-4B83-8D9D-146D8AD9D3C8}" destId="{4BCB7161-A311-4D74-A78B-B93FA9C97149}"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84B390-6183-0645-BD11-6A10325F62CF}"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CA65052C-6A93-6942-82FC-B56B0AA82D4C}">
      <dgm:prSet phldrT="[Text]" custT="1"/>
      <dgm:spPr/>
      <dgm:t>
        <a:bodyPr/>
        <a:lstStyle/>
        <a:p>
          <a:r>
            <a:rPr lang="en-US" sz="1800" dirty="0" smtClean="0"/>
            <a:t>Separately Managing Corporate And Personal Apps/Data On Mobile Devices</a:t>
          </a:r>
          <a:endParaRPr lang="en-US" sz="1800" dirty="0"/>
        </a:p>
      </dgm:t>
    </dgm:pt>
    <dgm:pt modelId="{241B9529-2BCC-884D-ADA7-154AFBEF62B3}" type="parTrans" cxnId="{0F11854E-6B05-FA4B-9F7B-984DFCC4CD6E}">
      <dgm:prSet/>
      <dgm:spPr/>
      <dgm:t>
        <a:bodyPr/>
        <a:lstStyle/>
        <a:p>
          <a:endParaRPr lang="en-US" sz="2400"/>
        </a:p>
      </dgm:t>
    </dgm:pt>
    <dgm:pt modelId="{2DB2B317-7903-8A4C-85C7-38C27AE0C165}" type="sibTrans" cxnId="{0F11854E-6B05-FA4B-9F7B-984DFCC4CD6E}">
      <dgm:prSet/>
      <dgm:spPr/>
      <dgm:t>
        <a:bodyPr/>
        <a:lstStyle/>
        <a:p>
          <a:endParaRPr lang="en-US" sz="2400" dirty="0"/>
        </a:p>
      </dgm:t>
    </dgm:pt>
    <dgm:pt modelId="{2C37F06E-78D2-464E-B6A5-022E139DB4EC}">
      <dgm:prSet phldrT="[Text]" custT="1"/>
      <dgm:spPr/>
      <dgm:t>
        <a:bodyPr/>
        <a:lstStyle/>
        <a:p>
          <a:r>
            <a:rPr lang="en-US" sz="1800" dirty="0" smtClean="0"/>
            <a:t>Extending Enterprise Identity Services To Enable Mobile Security with Consistent Policies</a:t>
          </a:r>
          <a:endParaRPr lang="en-US" sz="1800" dirty="0"/>
        </a:p>
      </dgm:t>
    </dgm:pt>
    <dgm:pt modelId="{84E141D9-AB37-CF48-95D4-C516FB6440BE}" type="parTrans" cxnId="{1FEF853B-2A3B-854D-B785-A5C5FECBC92C}">
      <dgm:prSet/>
      <dgm:spPr/>
      <dgm:t>
        <a:bodyPr/>
        <a:lstStyle/>
        <a:p>
          <a:endParaRPr lang="en-US" sz="2400"/>
        </a:p>
      </dgm:t>
    </dgm:pt>
    <dgm:pt modelId="{5A80FE76-9325-6C4A-B9A5-9BA3C2D46E88}" type="sibTrans" cxnId="{1FEF853B-2A3B-854D-B785-A5C5FECBC92C}">
      <dgm:prSet/>
      <dgm:spPr/>
      <dgm:t>
        <a:bodyPr/>
        <a:lstStyle/>
        <a:p>
          <a:endParaRPr lang="en-US" sz="2400"/>
        </a:p>
      </dgm:t>
    </dgm:pt>
    <dgm:pt modelId="{B0803A15-99F0-4136-9B51-856AF6AA24C2}">
      <dgm:prSet phldrT="[Text]" custT="1"/>
      <dgm:spPr/>
      <dgm:t>
        <a:bodyPr/>
        <a:lstStyle/>
        <a:p>
          <a:r>
            <a:rPr lang="en-US" sz="1800" dirty="0" smtClean="0"/>
            <a:t>Reduce Costs, Reduced Risks And Increased Agility With Platform Approach</a:t>
          </a:r>
          <a:endParaRPr lang="en-US" sz="1800" dirty="0"/>
        </a:p>
      </dgm:t>
    </dgm:pt>
    <dgm:pt modelId="{07E3B12D-2E4A-46E7-8E81-69F56DEA3792}" type="parTrans" cxnId="{0557BABA-8477-4B96-ABF1-1513EF6AF1D1}">
      <dgm:prSet/>
      <dgm:spPr/>
      <dgm:t>
        <a:bodyPr/>
        <a:lstStyle/>
        <a:p>
          <a:endParaRPr lang="en-US"/>
        </a:p>
      </dgm:t>
    </dgm:pt>
    <dgm:pt modelId="{0B7C9EB9-A04E-4D02-8C27-F30326C1B546}" type="sibTrans" cxnId="{0557BABA-8477-4B96-ABF1-1513EF6AF1D1}">
      <dgm:prSet/>
      <dgm:spPr/>
      <dgm:t>
        <a:bodyPr/>
        <a:lstStyle/>
        <a:p>
          <a:endParaRPr lang="en-US"/>
        </a:p>
      </dgm:t>
    </dgm:pt>
    <dgm:pt modelId="{B9E2C53E-BB7B-4ED0-9035-9B0C171F1EC9}">
      <dgm:prSet phldrT="[Text]" custT="1"/>
      <dgm:spPr/>
      <dgm:t>
        <a:bodyPr/>
        <a:lstStyle/>
        <a:p>
          <a:r>
            <a:rPr lang="en-US" sz="1800" dirty="0" smtClean="0"/>
            <a:t>Seamless Single Sign-on For Bespoke Applications On Mobile Devices</a:t>
          </a:r>
          <a:endParaRPr lang="en-US" sz="1800" dirty="0"/>
        </a:p>
      </dgm:t>
    </dgm:pt>
    <dgm:pt modelId="{28870AB9-6A15-40F7-BABD-D81F219BE087}" type="parTrans" cxnId="{3297C049-9067-4416-91CC-1214C7FD0729}">
      <dgm:prSet/>
      <dgm:spPr/>
      <dgm:t>
        <a:bodyPr/>
        <a:lstStyle/>
        <a:p>
          <a:endParaRPr lang="en-US"/>
        </a:p>
      </dgm:t>
    </dgm:pt>
    <dgm:pt modelId="{62CA0205-5ECE-4B44-BDDB-A6429EBC9A2D}" type="sibTrans" cxnId="{3297C049-9067-4416-91CC-1214C7FD0729}">
      <dgm:prSet/>
      <dgm:spPr/>
      <dgm:t>
        <a:bodyPr/>
        <a:lstStyle/>
        <a:p>
          <a:endParaRPr lang="en-US"/>
        </a:p>
      </dgm:t>
    </dgm:pt>
    <dgm:pt modelId="{862FF715-9382-114C-BBCA-688A139B3EF7}" type="pres">
      <dgm:prSet presAssocID="{2284B390-6183-0645-BD11-6A10325F62CF}" presName="Name0" presStyleCnt="0">
        <dgm:presLayoutVars>
          <dgm:chMax val="7"/>
          <dgm:chPref val="7"/>
          <dgm:dir/>
        </dgm:presLayoutVars>
      </dgm:prSet>
      <dgm:spPr/>
      <dgm:t>
        <a:bodyPr/>
        <a:lstStyle/>
        <a:p>
          <a:endParaRPr lang="en-US"/>
        </a:p>
      </dgm:t>
    </dgm:pt>
    <dgm:pt modelId="{5DECCCD6-F69F-6245-B1BB-E410E82DBFCA}" type="pres">
      <dgm:prSet presAssocID="{2284B390-6183-0645-BD11-6A10325F62CF}" presName="Name1" presStyleCnt="0"/>
      <dgm:spPr/>
      <dgm:t>
        <a:bodyPr/>
        <a:lstStyle/>
        <a:p>
          <a:endParaRPr lang="en-US"/>
        </a:p>
      </dgm:t>
    </dgm:pt>
    <dgm:pt modelId="{994066C5-D875-4841-8874-1963B1FE525C}" type="pres">
      <dgm:prSet presAssocID="{2284B390-6183-0645-BD11-6A10325F62CF}" presName="cycle" presStyleCnt="0"/>
      <dgm:spPr/>
      <dgm:t>
        <a:bodyPr/>
        <a:lstStyle/>
        <a:p>
          <a:endParaRPr lang="en-US"/>
        </a:p>
      </dgm:t>
    </dgm:pt>
    <dgm:pt modelId="{DB50CC9F-A014-1946-8218-FE955187E01E}" type="pres">
      <dgm:prSet presAssocID="{2284B390-6183-0645-BD11-6A10325F62CF}" presName="srcNode" presStyleLbl="node1" presStyleIdx="0" presStyleCnt="4"/>
      <dgm:spPr/>
      <dgm:t>
        <a:bodyPr/>
        <a:lstStyle/>
        <a:p>
          <a:endParaRPr lang="en-US"/>
        </a:p>
      </dgm:t>
    </dgm:pt>
    <dgm:pt modelId="{BF47C28D-39F4-A34D-BA91-8D1FB66E0882}" type="pres">
      <dgm:prSet presAssocID="{2284B390-6183-0645-BD11-6A10325F62CF}" presName="conn" presStyleLbl="parChTrans1D2" presStyleIdx="0" presStyleCnt="1"/>
      <dgm:spPr/>
      <dgm:t>
        <a:bodyPr/>
        <a:lstStyle/>
        <a:p>
          <a:endParaRPr lang="en-US"/>
        </a:p>
      </dgm:t>
    </dgm:pt>
    <dgm:pt modelId="{03B1A7C5-DB2B-5A46-9DE7-DB5AA0018D09}" type="pres">
      <dgm:prSet presAssocID="{2284B390-6183-0645-BD11-6A10325F62CF}" presName="extraNode" presStyleLbl="node1" presStyleIdx="0" presStyleCnt="4"/>
      <dgm:spPr/>
      <dgm:t>
        <a:bodyPr/>
        <a:lstStyle/>
        <a:p>
          <a:endParaRPr lang="en-US"/>
        </a:p>
      </dgm:t>
    </dgm:pt>
    <dgm:pt modelId="{E728592D-70E6-924F-AF9B-B0313C501B54}" type="pres">
      <dgm:prSet presAssocID="{2284B390-6183-0645-BD11-6A10325F62CF}" presName="dstNode" presStyleLbl="node1" presStyleIdx="0" presStyleCnt="4"/>
      <dgm:spPr/>
      <dgm:t>
        <a:bodyPr/>
        <a:lstStyle/>
        <a:p>
          <a:endParaRPr lang="en-US"/>
        </a:p>
      </dgm:t>
    </dgm:pt>
    <dgm:pt modelId="{20553249-FE38-244C-946A-0F7F1D18E1BE}" type="pres">
      <dgm:prSet presAssocID="{CA65052C-6A93-6942-82FC-B56B0AA82D4C}" presName="text_1" presStyleLbl="node1" presStyleIdx="0" presStyleCnt="4">
        <dgm:presLayoutVars>
          <dgm:bulletEnabled val="1"/>
        </dgm:presLayoutVars>
      </dgm:prSet>
      <dgm:spPr/>
      <dgm:t>
        <a:bodyPr/>
        <a:lstStyle/>
        <a:p>
          <a:endParaRPr lang="en-US"/>
        </a:p>
      </dgm:t>
    </dgm:pt>
    <dgm:pt modelId="{DDCC40A5-60A8-C845-95BD-5B9B899C0F4E}" type="pres">
      <dgm:prSet presAssocID="{CA65052C-6A93-6942-82FC-B56B0AA82D4C}" presName="accent_1" presStyleCnt="0"/>
      <dgm:spPr/>
      <dgm:t>
        <a:bodyPr/>
        <a:lstStyle/>
        <a:p>
          <a:endParaRPr lang="en-US"/>
        </a:p>
      </dgm:t>
    </dgm:pt>
    <dgm:pt modelId="{F8119408-BEBC-0D4D-9A74-45843978115C}" type="pres">
      <dgm:prSet presAssocID="{CA65052C-6A93-6942-82FC-B56B0AA82D4C}" presName="accentRepeatNode" presStyleLbl="solidFgAcc1" presStyleIdx="0" presStyleCnt="4"/>
      <dgm:spPr/>
      <dgm:t>
        <a:bodyPr/>
        <a:lstStyle/>
        <a:p>
          <a:endParaRPr lang="en-US"/>
        </a:p>
      </dgm:t>
    </dgm:pt>
    <dgm:pt modelId="{5261FDE8-2FF7-094B-9B13-1CC87F7680A5}" type="pres">
      <dgm:prSet presAssocID="{2C37F06E-78D2-464E-B6A5-022E139DB4EC}" presName="text_2" presStyleLbl="node1" presStyleIdx="1" presStyleCnt="4">
        <dgm:presLayoutVars>
          <dgm:bulletEnabled val="1"/>
        </dgm:presLayoutVars>
      </dgm:prSet>
      <dgm:spPr/>
      <dgm:t>
        <a:bodyPr/>
        <a:lstStyle/>
        <a:p>
          <a:endParaRPr lang="en-US"/>
        </a:p>
      </dgm:t>
    </dgm:pt>
    <dgm:pt modelId="{8CEADE7B-E986-124E-92D4-6710DA57BCC6}" type="pres">
      <dgm:prSet presAssocID="{2C37F06E-78D2-464E-B6A5-022E139DB4EC}" presName="accent_2" presStyleCnt="0"/>
      <dgm:spPr/>
      <dgm:t>
        <a:bodyPr/>
        <a:lstStyle/>
        <a:p>
          <a:endParaRPr lang="en-US"/>
        </a:p>
      </dgm:t>
    </dgm:pt>
    <dgm:pt modelId="{16F6EFA7-973D-A44D-B186-34BB63761F4B}" type="pres">
      <dgm:prSet presAssocID="{2C37F06E-78D2-464E-B6A5-022E139DB4EC}" presName="accentRepeatNode" presStyleLbl="solidFgAcc1" presStyleIdx="1" presStyleCnt="4"/>
      <dgm:spPr/>
      <dgm:t>
        <a:bodyPr/>
        <a:lstStyle/>
        <a:p>
          <a:endParaRPr lang="en-US"/>
        </a:p>
      </dgm:t>
    </dgm:pt>
    <dgm:pt modelId="{BFF5FC06-23D0-45F0-9CF4-D86899A24A08}" type="pres">
      <dgm:prSet presAssocID="{B9E2C53E-BB7B-4ED0-9035-9B0C171F1EC9}" presName="text_3" presStyleLbl="node1" presStyleIdx="2" presStyleCnt="4">
        <dgm:presLayoutVars>
          <dgm:bulletEnabled val="1"/>
        </dgm:presLayoutVars>
      </dgm:prSet>
      <dgm:spPr/>
      <dgm:t>
        <a:bodyPr/>
        <a:lstStyle/>
        <a:p>
          <a:endParaRPr lang="en-US"/>
        </a:p>
      </dgm:t>
    </dgm:pt>
    <dgm:pt modelId="{CD5EDBDB-D4A8-4F09-B457-006CDCC02B98}" type="pres">
      <dgm:prSet presAssocID="{B9E2C53E-BB7B-4ED0-9035-9B0C171F1EC9}" presName="accent_3" presStyleCnt="0"/>
      <dgm:spPr/>
    </dgm:pt>
    <dgm:pt modelId="{8826AE86-3043-44F9-8D78-4332D3CF8DD6}" type="pres">
      <dgm:prSet presAssocID="{B9E2C53E-BB7B-4ED0-9035-9B0C171F1EC9}" presName="accentRepeatNode" presStyleLbl="solidFgAcc1" presStyleIdx="2" presStyleCnt="4"/>
      <dgm:spPr/>
    </dgm:pt>
    <dgm:pt modelId="{298692A0-9380-4B26-A123-9162F133D215}" type="pres">
      <dgm:prSet presAssocID="{B0803A15-99F0-4136-9B51-856AF6AA24C2}" presName="text_4" presStyleLbl="node1" presStyleIdx="3" presStyleCnt="4">
        <dgm:presLayoutVars>
          <dgm:bulletEnabled val="1"/>
        </dgm:presLayoutVars>
      </dgm:prSet>
      <dgm:spPr/>
      <dgm:t>
        <a:bodyPr/>
        <a:lstStyle/>
        <a:p>
          <a:endParaRPr lang="en-US"/>
        </a:p>
      </dgm:t>
    </dgm:pt>
    <dgm:pt modelId="{4E923129-2CA7-4B83-8D9D-146D8AD9D3C8}" type="pres">
      <dgm:prSet presAssocID="{B0803A15-99F0-4136-9B51-856AF6AA24C2}" presName="accent_4" presStyleCnt="0"/>
      <dgm:spPr/>
      <dgm:t>
        <a:bodyPr/>
        <a:lstStyle/>
        <a:p>
          <a:endParaRPr lang="en-US"/>
        </a:p>
      </dgm:t>
    </dgm:pt>
    <dgm:pt modelId="{4BCB7161-A311-4D74-A78B-B93FA9C97149}" type="pres">
      <dgm:prSet presAssocID="{B0803A15-99F0-4136-9B51-856AF6AA24C2}" presName="accentRepeatNode" presStyleLbl="solidFgAcc1" presStyleIdx="3" presStyleCnt="4"/>
      <dgm:spPr/>
      <dgm:t>
        <a:bodyPr/>
        <a:lstStyle/>
        <a:p>
          <a:endParaRPr lang="en-US"/>
        </a:p>
      </dgm:t>
    </dgm:pt>
  </dgm:ptLst>
  <dgm:cxnLst>
    <dgm:cxn modelId="{CF6FADE1-77ED-4A4A-A60C-C965AE518E0F}" type="presOf" srcId="{2DB2B317-7903-8A4C-85C7-38C27AE0C165}" destId="{BF47C28D-39F4-A34D-BA91-8D1FB66E0882}" srcOrd="0" destOrd="0" presId="urn:microsoft.com/office/officeart/2008/layout/VerticalCurvedList"/>
    <dgm:cxn modelId="{F074C0FE-DA6D-3F47-98CD-B3FD1F177869}" type="presOf" srcId="{2C37F06E-78D2-464E-B6A5-022E139DB4EC}" destId="{5261FDE8-2FF7-094B-9B13-1CC87F7680A5}" srcOrd="0" destOrd="0" presId="urn:microsoft.com/office/officeart/2008/layout/VerticalCurvedList"/>
    <dgm:cxn modelId="{D54C926C-8953-CC4A-A490-2816D1F6CED1}" type="presOf" srcId="{2284B390-6183-0645-BD11-6A10325F62CF}" destId="{862FF715-9382-114C-BBCA-688A139B3EF7}" srcOrd="0" destOrd="0" presId="urn:microsoft.com/office/officeart/2008/layout/VerticalCurvedList"/>
    <dgm:cxn modelId="{0F11854E-6B05-FA4B-9F7B-984DFCC4CD6E}" srcId="{2284B390-6183-0645-BD11-6A10325F62CF}" destId="{CA65052C-6A93-6942-82FC-B56B0AA82D4C}" srcOrd="0" destOrd="0" parTransId="{241B9529-2BCC-884D-ADA7-154AFBEF62B3}" sibTransId="{2DB2B317-7903-8A4C-85C7-38C27AE0C165}"/>
    <dgm:cxn modelId="{3297C049-9067-4416-91CC-1214C7FD0729}" srcId="{2284B390-6183-0645-BD11-6A10325F62CF}" destId="{B9E2C53E-BB7B-4ED0-9035-9B0C171F1EC9}" srcOrd="2" destOrd="0" parTransId="{28870AB9-6A15-40F7-BABD-D81F219BE087}" sibTransId="{62CA0205-5ECE-4B44-BDDB-A6429EBC9A2D}"/>
    <dgm:cxn modelId="{4D9329B1-E418-6148-871D-A07BDA9D08B3}" type="presOf" srcId="{B0803A15-99F0-4136-9B51-856AF6AA24C2}" destId="{298692A0-9380-4B26-A123-9162F133D215}" srcOrd="0" destOrd="0" presId="urn:microsoft.com/office/officeart/2008/layout/VerticalCurvedList"/>
    <dgm:cxn modelId="{1FEF853B-2A3B-854D-B785-A5C5FECBC92C}" srcId="{2284B390-6183-0645-BD11-6A10325F62CF}" destId="{2C37F06E-78D2-464E-B6A5-022E139DB4EC}" srcOrd="1" destOrd="0" parTransId="{84E141D9-AB37-CF48-95D4-C516FB6440BE}" sibTransId="{5A80FE76-9325-6C4A-B9A5-9BA3C2D46E88}"/>
    <dgm:cxn modelId="{C4624D73-5E34-AB43-85DC-366AA5D707F7}" type="presOf" srcId="{CA65052C-6A93-6942-82FC-B56B0AA82D4C}" destId="{20553249-FE38-244C-946A-0F7F1D18E1BE}" srcOrd="0" destOrd="0" presId="urn:microsoft.com/office/officeart/2008/layout/VerticalCurvedList"/>
    <dgm:cxn modelId="{0557BABA-8477-4B96-ABF1-1513EF6AF1D1}" srcId="{2284B390-6183-0645-BD11-6A10325F62CF}" destId="{B0803A15-99F0-4136-9B51-856AF6AA24C2}" srcOrd="3" destOrd="0" parTransId="{07E3B12D-2E4A-46E7-8E81-69F56DEA3792}" sibTransId="{0B7C9EB9-A04E-4D02-8C27-F30326C1B546}"/>
    <dgm:cxn modelId="{B8F456E9-2A0B-2D48-8A29-3D5E290DA39D}" type="presOf" srcId="{B9E2C53E-BB7B-4ED0-9035-9B0C171F1EC9}" destId="{BFF5FC06-23D0-45F0-9CF4-D86899A24A08}" srcOrd="0" destOrd="0" presId="urn:microsoft.com/office/officeart/2008/layout/VerticalCurvedList"/>
    <dgm:cxn modelId="{5B3D723C-27FF-7C41-97C4-9BAB6E16EE31}" type="presParOf" srcId="{862FF715-9382-114C-BBCA-688A139B3EF7}" destId="{5DECCCD6-F69F-6245-B1BB-E410E82DBFCA}" srcOrd="0" destOrd="0" presId="urn:microsoft.com/office/officeart/2008/layout/VerticalCurvedList"/>
    <dgm:cxn modelId="{6CC4D0AD-8E96-CA4C-9A5C-3D7024405033}" type="presParOf" srcId="{5DECCCD6-F69F-6245-B1BB-E410E82DBFCA}" destId="{994066C5-D875-4841-8874-1963B1FE525C}" srcOrd="0" destOrd="0" presId="urn:microsoft.com/office/officeart/2008/layout/VerticalCurvedList"/>
    <dgm:cxn modelId="{23B7AF1F-1F8B-D64C-A56E-87AD209147A3}" type="presParOf" srcId="{994066C5-D875-4841-8874-1963B1FE525C}" destId="{DB50CC9F-A014-1946-8218-FE955187E01E}" srcOrd="0" destOrd="0" presId="urn:microsoft.com/office/officeart/2008/layout/VerticalCurvedList"/>
    <dgm:cxn modelId="{FD8063C5-6852-FC4B-A57D-028063119E72}" type="presParOf" srcId="{994066C5-D875-4841-8874-1963B1FE525C}" destId="{BF47C28D-39F4-A34D-BA91-8D1FB66E0882}" srcOrd="1" destOrd="0" presId="urn:microsoft.com/office/officeart/2008/layout/VerticalCurvedList"/>
    <dgm:cxn modelId="{92D4EE76-1E01-5C4D-8A4D-7559C3DA3650}" type="presParOf" srcId="{994066C5-D875-4841-8874-1963B1FE525C}" destId="{03B1A7C5-DB2B-5A46-9DE7-DB5AA0018D09}" srcOrd="2" destOrd="0" presId="urn:microsoft.com/office/officeart/2008/layout/VerticalCurvedList"/>
    <dgm:cxn modelId="{66583028-37BF-254E-92CF-20ACA33293D8}" type="presParOf" srcId="{994066C5-D875-4841-8874-1963B1FE525C}" destId="{E728592D-70E6-924F-AF9B-B0313C501B54}" srcOrd="3" destOrd="0" presId="urn:microsoft.com/office/officeart/2008/layout/VerticalCurvedList"/>
    <dgm:cxn modelId="{68394BF6-2DEE-2B46-A891-E87CD2BBF5D9}" type="presParOf" srcId="{5DECCCD6-F69F-6245-B1BB-E410E82DBFCA}" destId="{20553249-FE38-244C-946A-0F7F1D18E1BE}" srcOrd="1" destOrd="0" presId="urn:microsoft.com/office/officeart/2008/layout/VerticalCurvedList"/>
    <dgm:cxn modelId="{45E2CB76-09BE-A849-B0D3-3507D95FED48}" type="presParOf" srcId="{5DECCCD6-F69F-6245-B1BB-E410E82DBFCA}" destId="{DDCC40A5-60A8-C845-95BD-5B9B899C0F4E}" srcOrd="2" destOrd="0" presId="urn:microsoft.com/office/officeart/2008/layout/VerticalCurvedList"/>
    <dgm:cxn modelId="{2D198CAB-BB0B-9340-AD2D-DC2541BCC733}" type="presParOf" srcId="{DDCC40A5-60A8-C845-95BD-5B9B899C0F4E}" destId="{F8119408-BEBC-0D4D-9A74-45843978115C}" srcOrd="0" destOrd="0" presId="urn:microsoft.com/office/officeart/2008/layout/VerticalCurvedList"/>
    <dgm:cxn modelId="{9719829F-404B-7A43-832C-DB24DE63CCE0}" type="presParOf" srcId="{5DECCCD6-F69F-6245-B1BB-E410E82DBFCA}" destId="{5261FDE8-2FF7-094B-9B13-1CC87F7680A5}" srcOrd="3" destOrd="0" presId="urn:microsoft.com/office/officeart/2008/layout/VerticalCurvedList"/>
    <dgm:cxn modelId="{F2A2E655-01D0-1346-9EFB-8C001855DCCE}" type="presParOf" srcId="{5DECCCD6-F69F-6245-B1BB-E410E82DBFCA}" destId="{8CEADE7B-E986-124E-92D4-6710DA57BCC6}" srcOrd="4" destOrd="0" presId="urn:microsoft.com/office/officeart/2008/layout/VerticalCurvedList"/>
    <dgm:cxn modelId="{EB6ED918-92B6-3D42-99BD-387D7A7CC291}" type="presParOf" srcId="{8CEADE7B-E986-124E-92D4-6710DA57BCC6}" destId="{16F6EFA7-973D-A44D-B186-34BB63761F4B}" srcOrd="0" destOrd="0" presId="urn:microsoft.com/office/officeart/2008/layout/VerticalCurvedList"/>
    <dgm:cxn modelId="{FB6429BA-F1D6-5648-87C5-632E40E3181A}" type="presParOf" srcId="{5DECCCD6-F69F-6245-B1BB-E410E82DBFCA}" destId="{BFF5FC06-23D0-45F0-9CF4-D86899A24A08}" srcOrd="5" destOrd="0" presId="urn:microsoft.com/office/officeart/2008/layout/VerticalCurvedList"/>
    <dgm:cxn modelId="{81EF9835-36D2-9C4B-BBF4-B8BD1D428401}" type="presParOf" srcId="{5DECCCD6-F69F-6245-B1BB-E410E82DBFCA}" destId="{CD5EDBDB-D4A8-4F09-B457-006CDCC02B98}" srcOrd="6" destOrd="0" presId="urn:microsoft.com/office/officeart/2008/layout/VerticalCurvedList"/>
    <dgm:cxn modelId="{A4D6825B-1335-7B46-B806-923626B5247D}" type="presParOf" srcId="{CD5EDBDB-D4A8-4F09-B457-006CDCC02B98}" destId="{8826AE86-3043-44F9-8D78-4332D3CF8DD6}" srcOrd="0" destOrd="0" presId="urn:microsoft.com/office/officeart/2008/layout/VerticalCurvedList"/>
    <dgm:cxn modelId="{3826257C-A5DC-394A-91D4-C45D87F0EF39}" type="presParOf" srcId="{5DECCCD6-F69F-6245-B1BB-E410E82DBFCA}" destId="{298692A0-9380-4B26-A123-9162F133D215}" srcOrd="7" destOrd="0" presId="urn:microsoft.com/office/officeart/2008/layout/VerticalCurvedList"/>
    <dgm:cxn modelId="{B1BE2EC8-3539-F543-9DDE-7A6241CBD10D}" type="presParOf" srcId="{5DECCCD6-F69F-6245-B1BB-E410E82DBFCA}" destId="{4E923129-2CA7-4B83-8D9D-146D8AD9D3C8}" srcOrd="8" destOrd="0" presId="urn:microsoft.com/office/officeart/2008/layout/VerticalCurvedList"/>
    <dgm:cxn modelId="{5AEA8CE9-5BD0-3A47-B4D6-00AA46488B1E}" type="presParOf" srcId="{4E923129-2CA7-4B83-8D9D-146D8AD9D3C8}" destId="{4BCB7161-A311-4D74-A78B-B93FA9C97149}"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7C28D-39F4-A34D-BA91-8D1FB66E0882}">
      <dsp:nvSpPr>
        <dsp:cNvPr id="0" name=""/>
        <dsp:cNvSpPr/>
      </dsp:nvSpPr>
      <dsp:spPr>
        <a:xfrm>
          <a:off x="-4235121" y="-649798"/>
          <a:ext cx="5046096" cy="5046096"/>
        </a:xfrm>
        <a:prstGeom prst="blockArc">
          <a:avLst>
            <a:gd name="adj1" fmla="val 18900000"/>
            <a:gd name="adj2" fmla="val 2700000"/>
            <a:gd name="adj3" fmla="val 428"/>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61792FB-F700-0C48-BB8E-DC19E0C9B56C}">
      <dsp:nvSpPr>
        <dsp:cNvPr id="0" name=""/>
        <dsp:cNvSpPr/>
      </dsp:nvSpPr>
      <dsp:spPr>
        <a:xfrm>
          <a:off x="424884" y="288030"/>
          <a:ext cx="4916863"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Secure Enterprise Apps And Data On Mobile Devices</a:t>
          </a:r>
          <a:endParaRPr lang="en-US" sz="1600" kern="1200" dirty="0"/>
        </a:p>
      </dsp:txBody>
      <dsp:txXfrm>
        <a:off x="424884" y="288030"/>
        <a:ext cx="4916863" cy="576361"/>
      </dsp:txXfrm>
    </dsp:sp>
    <dsp:sp modelId="{20D12A2A-0587-464C-814D-E1DFFA5A3D13}">
      <dsp:nvSpPr>
        <dsp:cNvPr id="0" name=""/>
        <dsp:cNvSpPr/>
      </dsp:nvSpPr>
      <dsp:spPr>
        <a:xfrm>
          <a:off x="64658" y="215985"/>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6C16462-CE0C-C14C-BCD6-40DA95CCC475}">
      <dsp:nvSpPr>
        <dsp:cNvPr id="0" name=""/>
        <dsp:cNvSpPr/>
      </dsp:nvSpPr>
      <dsp:spPr>
        <a:xfrm>
          <a:off x="755325" y="1152723"/>
          <a:ext cx="4586422"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Secure Access Services For the API Economy</a:t>
          </a:r>
          <a:endParaRPr lang="en-US" sz="1600" kern="1200" dirty="0"/>
        </a:p>
      </dsp:txBody>
      <dsp:txXfrm>
        <a:off x="755325" y="1152723"/>
        <a:ext cx="4586422" cy="576361"/>
      </dsp:txXfrm>
    </dsp:sp>
    <dsp:sp modelId="{F8119408-BEBC-0D4D-9A74-45843978115C}">
      <dsp:nvSpPr>
        <dsp:cNvPr id="0" name=""/>
        <dsp:cNvSpPr/>
      </dsp:nvSpPr>
      <dsp:spPr>
        <a:xfrm>
          <a:off x="395099" y="1080677"/>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A4FE5D7-E8AC-B44A-806D-A837FC98476A}">
      <dsp:nvSpPr>
        <dsp:cNvPr id="0" name=""/>
        <dsp:cNvSpPr/>
      </dsp:nvSpPr>
      <dsp:spPr>
        <a:xfrm>
          <a:off x="755325" y="2017415"/>
          <a:ext cx="4586422"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Managed Cloud Services For Identity And Access Management</a:t>
          </a:r>
          <a:endParaRPr lang="en-US" sz="1600" kern="1200" dirty="0"/>
        </a:p>
      </dsp:txBody>
      <dsp:txXfrm>
        <a:off x="755325" y="2017415"/>
        <a:ext cx="4586422" cy="576361"/>
      </dsp:txXfrm>
    </dsp:sp>
    <dsp:sp modelId="{16F6EFA7-973D-A44D-B186-34BB63761F4B}">
      <dsp:nvSpPr>
        <dsp:cNvPr id="0" name=""/>
        <dsp:cNvSpPr/>
      </dsp:nvSpPr>
      <dsp:spPr>
        <a:xfrm>
          <a:off x="395099" y="1945370"/>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98692A0-9380-4B26-A123-9162F133D215}">
      <dsp:nvSpPr>
        <dsp:cNvPr id="0" name=""/>
        <dsp:cNvSpPr/>
      </dsp:nvSpPr>
      <dsp:spPr>
        <a:xfrm>
          <a:off x="424884" y="2882107"/>
          <a:ext cx="4916863"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Enterprise Identity Automation And Governance</a:t>
          </a:r>
          <a:endParaRPr lang="en-US" sz="1600" kern="1200" dirty="0"/>
        </a:p>
      </dsp:txBody>
      <dsp:txXfrm>
        <a:off x="424884" y="2882107"/>
        <a:ext cx="4916863" cy="576361"/>
      </dsp:txXfrm>
    </dsp:sp>
    <dsp:sp modelId="{4BCB7161-A311-4D74-A78B-B93FA9C97149}">
      <dsp:nvSpPr>
        <dsp:cNvPr id="0" name=""/>
        <dsp:cNvSpPr/>
      </dsp:nvSpPr>
      <dsp:spPr>
        <a:xfrm>
          <a:off x="64658" y="2810062"/>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7C28D-39F4-A34D-BA91-8D1FB66E0882}">
      <dsp:nvSpPr>
        <dsp:cNvPr id="0" name=""/>
        <dsp:cNvSpPr/>
      </dsp:nvSpPr>
      <dsp:spPr>
        <a:xfrm>
          <a:off x="-4235121" y="-649798"/>
          <a:ext cx="5046096" cy="5046096"/>
        </a:xfrm>
        <a:prstGeom prst="blockArc">
          <a:avLst>
            <a:gd name="adj1" fmla="val 18900000"/>
            <a:gd name="adj2" fmla="val 2700000"/>
            <a:gd name="adj3" fmla="val 428"/>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0553249-FE38-244C-946A-0F7F1D18E1BE}">
      <dsp:nvSpPr>
        <dsp:cNvPr id="0" name=""/>
        <dsp:cNvSpPr/>
      </dsp:nvSpPr>
      <dsp:spPr>
        <a:xfrm>
          <a:off x="424884" y="288030"/>
          <a:ext cx="4916863"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Separately Managing Corporate And Personal Apps/Data On Mobile Devices</a:t>
          </a:r>
          <a:endParaRPr lang="en-US" sz="1800" kern="1200" dirty="0"/>
        </a:p>
      </dsp:txBody>
      <dsp:txXfrm>
        <a:off x="424884" y="288030"/>
        <a:ext cx="4916863" cy="576361"/>
      </dsp:txXfrm>
    </dsp:sp>
    <dsp:sp modelId="{F8119408-BEBC-0D4D-9A74-45843978115C}">
      <dsp:nvSpPr>
        <dsp:cNvPr id="0" name=""/>
        <dsp:cNvSpPr/>
      </dsp:nvSpPr>
      <dsp:spPr>
        <a:xfrm>
          <a:off x="64658" y="215985"/>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261FDE8-2FF7-094B-9B13-1CC87F7680A5}">
      <dsp:nvSpPr>
        <dsp:cNvPr id="0" name=""/>
        <dsp:cNvSpPr/>
      </dsp:nvSpPr>
      <dsp:spPr>
        <a:xfrm>
          <a:off x="755325" y="1152723"/>
          <a:ext cx="4586422"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Extending Enterprise Identity Services To Enable Mobile Security with Consistent Policies</a:t>
          </a:r>
          <a:endParaRPr lang="en-US" sz="1800" kern="1200" dirty="0"/>
        </a:p>
      </dsp:txBody>
      <dsp:txXfrm>
        <a:off x="755325" y="1152723"/>
        <a:ext cx="4586422" cy="576361"/>
      </dsp:txXfrm>
    </dsp:sp>
    <dsp:sp modelId="{16F6EFA7-973D-A44D-B186-34BB63761F4B}">
      <dsp:nvSpPr>
        <dsp:cNvPr id="0" name=""/>
        <dsp:cNvSpPr/>
      </dsp:nvSpPr>
      <dsp:spPr>
        <a:xfrm>
          <a:off x="395099" y="1080677"/>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FF5FC06-23D0-45F0-9CF4-D86899A24A08}">
      <dsp:nvSpPr>
        <dsp:cNvPr id="0" name=""/>
        <dsp:cNvSpPr/>
      </dsp:nvSpPr>
      <dsp:spPr>
        <a:xfrm>
          <a:off x="755325" y="2017415"/>
          <a:ext cx="4586422"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Seamless Single Sign-on For Bespoke Applications On Mobile Devices</a:t>
          </a:r>
          <a:endParaRPr lang="en-US" sz="1800" kern="1200" dirty="0"/>
        </a:p>
      </dsp:txBody>
      <dsp:txXfrm>
        <a:off x="755325" y="2017415"/>
        <a:ext cx="4586422" cy="576361"/>
      </dsp:txXfrm>
    </dsp:sp>
    <dsp:sp modelId="{8826AE86-3043-44F9-8D78-4332D3CF8DD6}">
      <dsp:nvSpPr>
        <dsp:cNvPr id="0" name=""/>
        <dsp:cNvSpPr/>
      </dsp:nvSpPr>
      <dsp:spPr>
        <a:xfrm>
          <a:off x="395099" y="1945370"/>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98692A0-9380-4B26-A123-9162F133D215}">
      <dsp:nvSpPr>
        <dsp:cNvPr id="0" name=""/>
        <dsp:cNvSpPr/>
      </dsp:nvSpPr>
      <dsp:spPr>
        <a:xfrm>
          <a:off x="424884" y="2882107"/>
          <a:ext cx="4916863" cy="576361"/>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48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Reduce Costs, Reduced Risks And Increased Agility With Platform Approach</a:t>
          </a:r>
          <a:endParaRPr lang="en-US" sz="1800" kern="1200" dirty="0"/>
        </a:p>
      </dsp:txBody>
      <dsp:txXfrm>
        <a:off x="424884" y="2882107"/>
        <a:ext cx="4916863" cy="576361"/>
      </dsp:txXfrm>
    </dsp:sp>
    <dsp:sp modelId="{4BCB7161-A311-4D74-A78B-B93FA9C97149}">
      <dsp:nvSpPr>
        <dsp:cNvPr id="0" name=""/>
        <dsp:cNvSpPr/>
      </dsp:nvSpPr>
      <dsp:spPr>
        <a:xfrm>
          <a:off x="64658" y="2810062"/>
          <a:ext cx="720451" cy="72045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E99333BE-0D34-4F62-BD6E-2C3B14663373}" type="datetimeFigureOut">
              <a:rPr lang="en-US" smtClean="0"/>
              <a:pPr/>
              <a:t>1/23/14</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ECABB6E-EB62-4D88-B3E7-408903A4E4B0}" type="slidenum">
              <a:rPr lang="en-US" smtClean="0"/>
              <a:pPr/>
              <a:t>‹#›</a:t>
            </a:fld>
            <a:endParaRPr lang="en-US"/>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A2D1F94-724F-43BD-B41B-43157E9B4550}" type="datetimeFigureOut">
              <a:rPr lang="en-US" smtClean="0"/>
              <a:pPr/>
              <a:t>1/23/14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6E82501-53DA-4152-84B0-51135B15EEA8}" type="slidenum">
              <a:rPr lang="en-US" smtClean="0"/>
              <a:pPr/>
              <a:t>‹#›</a:t>
            </a:fld>
            <a:endParaRPr lang="en-US"/>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a:t>
            </a:fld>
            <a:endParaRPr lang="en-US"/>
          </a:p>
        </p:txBody>
      </p:sp>
    </p:spTree>
    <p:extLst>
      <p:ext uri="{BB962C8B-B14F-4D97-AF65-F5344CB8AC3E}">
        <p14:creationId xmlns:p14="http://schemas.microsoft.com/office/powerpoint/2010/main" val="20144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BYOD has</a:t>
            </a:r>
            <a:r>
              <a:rPr lang="en-US" baseline="0" dirty="0" smtClean="0"/>
              <a:t> become the norm and enterprise organizations are looking to employees to secure corporate data.</a:t>
            </a:r>
          </a:p>
          <a:p>
            <a:endParaRPr lang="en-US" baseline="0" dirty="0" smtClean="0"/>
          </a:p>
          <a:p>
            <a:r>
              <a:rPr lang="en-US" baseline="0" dirty="0" smtClean="0"/>
              <a:t>Mobile use is exploding</a:t>
            </a:r>
            <a:endParaRPr lang="en-US" dirty="0"/>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13</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Just to</a:t>
            </a:r>
            <a:r>
              <a:rPr lang="en-US" baseline="0" dirty="0" smtClean="0"/>
              <a:t> provide a pragmatic picture of the experience and highlight the risk. Here are four experiences you need to think about.</a:t>
            </a:r>
          </a:p>
          <a:p>
            <a:endParaRPr lang="en-US" baseline="0" dirty="0" smtClean="0"/>
          </a:p>
          <a:p>
            <a:endParaRPr lang="en-US" baseline="0" dirty="0" smtClean="0"/>
          </a:p>
          <a:p>
            <a:r>
              <a:rPr lang="en-US" dirty="0" smtClean="0"/>
              <a:t>EMAIL –</a:t>
            </a:r>
          </a:p>
          <a:p>
            <a:r>
              <a:rPr lang="en-US" dirty="0" smtClean="0"/>
              <a:t>- This</a:t>
            </a:r>
            <a:r>
              <a:rPr lang="en-US" baseline="0" dirty="0" smtClean="0"/>
              <a:t> is a key point for identity theft and phishing attacks </a:t>
            </a:r>
            <a:endParaRPr lang="en-US" dirty="0" smtClean="0"/>
          </a:p>
          <a:p>
            <a:r>
              <a:rPr lang="en-US" dirty="0" smtClean="0"/>
              <a:t>Build </a:t>
            </a:r>
          </a:p>
          <a:p>
            <a:pPr marL="171450" indent="-171450">
              <a:buFontTx/>
              <a:buChar char="-"/>
            </a:pPr>
            <a:r>
              <a:rPr lang="en-US" dirty="0" smtClean="0"/>
              <a:t>RSA was an example of this </a:t>
            </a:r>
          </a:p>
          <a:p>
            <a:pPr marL="171450" indent="-171450">
              <a:buFontTx/>
              <a:buChar char="-"/>
            </a:pPr>
            <a:endParaRPr lang="en-US" dirty="0" smtClean="0"/>
          </a:p>
          <a:p>
            <a:pPr marL="0" indent="0">
              <a:buFontTx/>
              <a:buNone/>
            </a:pPr>
            <a:r>
              <a:rPr lang="en-US" dirty="0" smtClean="0"/>
              <a:t>WEBSITE </a:t>
            </a:r>
          </a:p>
          <a:p>
            <a:pPr marL="171450" indent="-171450">
              <a:buFontTx/>
              <a:buChar char="-"/>
            </a:pPr>
            <a:r>
              <a:rPr lang="en-US" dirty="0" smtClean="0"/>
              <a:t>Many customers use the website as their primary source of entry </a:t>
            </a:r>
          </a:p>
          <a:p>
            <a:pPr marL="0" indent="0">
              <a:buFontTx/>
              <a:buNone/>
            </a:pPr>
            <a:r>
              <a:rPr lang="en-US" dirty="0" smtClean="0"/>
              <a:t>Build </a:t>
            </a:r>
          </a:p>
          <a:p>
            <a:pPr marL="171450" indent="-171450">
              <a:buFontTx/>
              <a:buChar char="-"/>
            </a:pPr>
            <a:r>
              <a:rPr lang="en-US" dirty="0" smtClean="0"/>
              <a:t>Watch for cross site scripting m- Bank of </a:t>
            </a:r>
            <a:r>
              <a:rPr lang="en-US" dirty="0" err="1" smtClean="0"/>
              <a:t>fiduram</a:t>
            </a:r>
            <a:r>
              <a:rPr lang="en-US" baseline="0" dirty="0" smtClean="0"/>
              <a:t> in </a:t>
            </a:r>
            <a:r>
              <a:rPr lang="en-US" baseline="0" dirty="0" err="1" smtClean="0"/>
              <a:t>italy</a:t>
            </a:r>
            <a:r>
              <a:rPr lang="en-US" baseline="0" dirty="0" smtClean="0"/>
              <a:t> is a good example</a:t>
            </a:r>
          </a:p>
          <a:p>
            <a:pPr marL="171450" indent="-171450">
              <a:buFontTx/>
              <a:buChar char="-"/>
            </a:pPr>
            <a:endParaRPr lang="en-US" baseline="0" dirty="0" smtClean="0"/>
          </a:p>
          <a:p>
            <a:pPr marL="0" indent="0">
              <a:buFontTx/>
              <a:buNone/>
            </a:pPr>
            <a:r>
              <a:rPr lang="en-US" baseline="0" dirty="0" smtClean="0"/>
              <a:t>MOBILE </a:t>
            </a:r>
          </a:p>
          <a:p>
            <a:pPr marL="171450" indent="-171450">
              <a:buFontTx/>
              <a:buChar char="-"/>
            </a:pPr>
            <a:r>
              <a:rPr lang="en-US" baseline="0" dirty="0" smtClean="0"/>
              <a:t>Local passwords and data are stored there </a:t>
            </a:r>
          </a:p>
          <a:p>
            <a:pPr marL="0" indent="0">
              <a:buFontTx/>
              <a:buNone/>
            </a:pPr>
            <a:r>
              <a:rPr lang="en-US" baseline="0" dirty="0" smtClean="0"/>
              <a:t>BUILD </a:t>
            </a:r>
          </a:p>
          <a:p>
            <a:pPr marL="171450" indent="-171450">
              <a:buFontTx/>
              <a:buChar char="-"/>
            </a:pPr>
            <a:r>
              <a:rPr lang="en-US" baseline="0" dirty="0" smtClean="0"/>
              <a:t>Hackers can crack this in 360 seconds </a:t>
            </a:r>
          </a:p>
          <a:p>
            <a:pPr marL="171450" indent="-171450">
              <a:buFontTx/>
              <a:buChar char="-"/>
            </a:pPr>
            <a:endParaRPr lang="en-US" baseline="0" dirty="0" smtClean="0"/>
          </a:p>
          <a:p>
            <a:pPr marL="0" indent="0">
              <a:buFontTx/>
              <a:buNone/>
            </a:pPr>
            <a:r>
              <a:rPr lang="en-US" baseline="0" dirty="0" smtClean="0"/>
              <a:t>SOCIAL </a:t>
            </a:r>
          </a:p>
          <a:p>
            <a:pPr marL="171450" indent="-171450">
              <a:buFontTx/>
              <a:buChar char="-"/>
            </a:pPr>
            <a:r>
              <a:rPr lang="en-US" baseline="0" dirty="0" smtClean="0"/>
              <a:t>Trust is the big challenge </a:t>
            </a:r>
          </a:p>
          <a:p>
            <a:pPr marL="0" indent="0">
              <a:buFontTx/>
              <a:buNone/>
            </a:pPr>
            <a:r>
              <a:rPr lang="en-US" baseline="0" dirty="0" smtClean="0"/>
              <a:t>BUILD </a:t>
            </a:r>
          </a:p>
          <a:p>
            <a:pPr marL="171450" indent="-171450">
              <a:buFontTx/>
              <a:buChar char="-"/>
            </a:pPr>
            <a:r>
              <a:rPr lang="en-US" baseline="0" dirty="0" smtClean="0"/>
              <a:t>A recent </a:t>
            </a:r>
            <a:r>
              <a:rPr lang="en-US" baseline="0" dirty="0" err="1" smtClean="0"/>
              <a:t>facebook</a:t>
            </a:r>
            <a:r>
              <a:rPr lang="en-US" baseline="0" dirty="0" smtClean="0"/>
              <a:t> malware stole credit card data </a:t>
            </a:r>
          </a:p>
          <a:p>
            <a:pPr marL="0" indent="0">
              <a:buFontTx/>
              <a:buNone/>
            </a:pPr>
            <a:endParaRPr lang="en-US" baseline="0" dirty="0" smtClean="0"/>
          </a:p>
          <a:p>
            <a:pPr marL="0" indent="0">
              <a:buFontTx/>
              <a:buNone/>
            </a:pPr>
            <a:r>
              <a:rPr lang="en-US" baseline="0" dirty="0" smtClean="0"/>
              <a:t>For the </a:t>
            </a:r>
            <a:r>
              <a:rPr lang="en-US" baseline="0" dirty="0" err="1" smtClean="0"/>
              <a:t>phising</a:t>
            </a:r>
            <a:r>
              <a:rPr lang="en-US" baseline="0" dirty="0" smtClean="0"/>
              <a:t> scam – Oracle OAAM can provide context aware security to detect these types of anomalies.</a:t>
            </a:r>
          </a:p>
          <a:p>
            <a:pPr marL="0" indent="0">
              <a:buFontTx/>
              <a:buNone/>
            </a:pPr>
            <a:r>
              <a:rPr lang="en-US" baseline="0" dirty="0" smtClean="0"/>
              <a:t>For the cross site scripting – OAAM can monitor the HTTP session to detect fraud </a:t>
            </a:r>
          </a:p>
          <a:p>
            <a:pPr marL="0" indent="0">
              <a:buFontTx/>
              <a:buNone/>
            </a:pPr>
            <a:r>
              <a:rPr lang="en-US" baseline="0" dirty="0" smtClean="0"/>
              <a:t>For the Mobile challenge – Oracle OAM in IDM R2 does mobile sign on to secure mobile apps so passwords are not stored locally</a:t>
            </a:r>
          </a:p>
          <a:p>
            <a:pPr marL="0" indent="0">
              <a:buFontTx/>
              <a:buNone/>
            </a:pPr>
            <a:r>
              <a:rPr lang="en-US" baseline="0" dirty="0" smtClean="0"/>
              <a:t>For Social trust challenge – Oracle OAM in IDM R2 provides support for OAUTH to trust sign on from </a:t>
            </a:r>
            <a:r>
              <a:rPr lang="en-US" baseline="0" dirty="0" err="1" smtClean="0"/>
              <a:t>facebook</a:t>
            </a:r>
            <a:r>
              <a:rPr lang="en-US" baseline="0" dirty="0" smtClean="0"/>
              <a:t> – twitter etc.</a:t>
            </a:r>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14</a:t>
            </a:fld>
            <a:endParaRPr lang="en-US"/>
          </a:p>
        </p:txBody>
      </p:sp>
    </p:spTree>
    <p:extLst>
      <p:ext uri="{BB962C8B-B14F-4D97-AF65-F5344CB8AC3E}">
        <p14:creationId xmlns:p14="http://schemas.microsoft.com/office/powerpoint/2010/main" val="3098527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Mobile devices have become an integral part enterprise and consumer computing; however, securely managing access to corporate apps and data from those devices remains a challenge</a:t>
            </a:r>
          </a:p>
          <a:p>
            <a:endParaRPr lang="en-US" b="0" dirty="0" smtClean="0"/>
          </a:p>
          <a:p>
            <a:r>
              <a:rPr lang="en-US" b="0" dirty="0" smtClean="0"/>
              <a:t>Organizations are looking for ways to secure the extended enterprise with solutions that can extend polices and controls to enterprise, cloud and mobile environments</a:t>
            </a:r>
          </a:p>
          <a:p>
            <a:endParaRPr lang="en-US" dirty="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15</a:t>
            </a:fld>
            <a:endParaRPr lang="en-US" dirty="0"/>
          </a:p>
        </p:txBody>
      </p:sp>
    </p:spTree>
    <p:extLst>
      <p:ext uri="{BB962C8B-B14F-4D97-AF65-F5344CB8AC3E}">
        <p14:creationId xmlns:p14="http://schemas.microsoft.com/office/powerpoint/2010/main" val="141375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Mobile devices have become an integral part enterprise and consumer computing; however, securely managing access to corporate apps and data from those devices remains a challenge</a:t>
            </a:r>
          </a:p>
          <a:p>
            <a:endParaRPr lang="en-US" b="0" dirty="0" smtClean="0"/>
          </a:p>
          <a:p>
            <a:r>
              <a:rPr lang="en-US" b="0" dirty="0" smtClean="0"/>
              <a:t>Organizations are looking for ways to secure the extended enterprise with solutions that can extend polices and controls to enterprise, cloud and mobile environments</a:t>
            </a:r>
          </a:p>
          <a:p>
            <a:endParaRPr lang="en-US" dirty="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16</a:t>
            </a:fld>
            <a:endParaRPr lang="en-US" dirty="0"/>
          </a:p>
        </p:txBody>
      </p:sp>
    </p:spTree>
    <p:extLst>
      <p:ext uri="{BB962C8B-B14F-4D97-AF65-F5344CB8AC3E}">
        <p14:creationId xmlns:p14="http://schemas.microsoft.com/office/powerpoint/2010/main" val="1413755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Mobile devices have become an integral part enterprise and consumer computing; however, securely managing access to corporate apps and data from those devices remains a challenge</a:t>
            </a:r>
          </a:p>
          <a:p>
            <a:endParaRPr lang="en-US" b="0" dirty="0" smtClean="0"/>
          </a:p>
          <a:p>
            <a:r>
              <a:rPr lang="en-US" b="0" dirty="0" smtClean="0"/>
              <a:t>Organizations are looking for ways to secure the extended enterprise with solutions that can extend polices and controls to enterprise, cloud and mobile environments</a:t>
            </a:r>
          </a:p>
          <a:p>
            <a:endParaRPr lang="en-US" dirty="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17</a:t>
            </a:fld>
            <a:endParaRPr lang="en-US" dirty="0"/>
          </a:p>
        </p:txBody>
      </p:sp>
    </p:spTree>
    <p:extLst>
      <p:ext uri="{BB962C8B-B14F-4D97-AF65-F5344CB8AC3E}">
        <p14:creationId xmlns:p14="http://schemas.microsoft.com/office/powerpoint/2010/main" val="141375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latin typeface="+mn-lt"/>
                <a:ea typeface="+mn-ea"/>
                <a:cs typeface="+mn-cs"/>
              </a:rPr>
              <a:t>More archite</a:t>
            </a:r>
            <a:r>
              <a:rPr lang="en-US" sz="1200" b="1" kern="1200" baseline="0" dirty="0" smtClean="0">
                <a:solidFill>
                  <a:schemeClr val="tx1"/>
                </a:solidFill>
                <a:latin typeface="+mn-lt"/>
                <a:ea typeface="+mn-ea"/>
                <a:cs typeface="+mn-cs"/>
              </a:rPr>
              <a:t>cture image</a:t>
            </a:r>
            <a:endParaRPr lang="en-US" sz="1200" b="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latin typeface="+mn-lt"/>
                <a:ea typeface="+mn-ea"/>
                <a:cs typeface="+mn-cs"/>
              </a:rPr>
              <a:t>Key</a:t>
            </a:r>
            <a:r>
              <a:rPr lang="en-US" sz="1200" b="1" kern="1200" baseline="0" dirty="0" smtClean="0">
                <a:solidFill>
                  <a:schemeClr val="tx1"/>
                </a:solidFill>
                <a:latin typeface="+mn-lt"/>
                <a:ea typeface="+mn-ea"/>
                <a:cs typeface="+mn-cs"/>
              </a:rPr>
              <a:t> Points:</a:t>
            </a:r>
          </a:p>
          <a:p>
            <a:pPr lvl="0">
              <a:buFont typeface="Arial" pitchFamily="34" charset="0"/>
              <a:buNone/>
            </a:pPr>
            <a:endParaRPr lang="en-US" sz="1200" b="0" kern="1200" dirty="0" smtClean="0">
              <a:solidFill>
                <a:schemeClr val="tx1"/>
              </a:solidFill>
              <a:latin typeface="+mn-lt"/>
              <a:ea typeface="+mn-ea"/>
              <a:cs typeface="+mn-cs"/>
            </a:endParaRPr>
          </a:p>
          <a:p>
            <a:pPr marL="177800" marR="0" lvl="0" indent="-177800"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lang="en-US" sz="1200" kern="1200" dirty="0" smtClean="0">
                <a:solidFill>
                  <a:schemeClr val="tx1"/>
                </a:solidFill>
                <a:latin typeface="+mn-lt"/>
                <a:ea typeface="+mn-ea"/>
                <a:cs typeface="+mn-cs"/>
              </a:rPr>
              <a:t> From a mobile standpoint, Oracle provides </a:t>
            </a:r>
          </a:p>
          <a:p>
            <a:pPr marL="635000" marR="0" lvl="1" indent="-177800"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kumimoji="0" lang="en-US" sz="1200" b="0" i="0" u="none" strike="noStrike" kern="1200" cap="none" spc="0" normalizeH="0" baseline="0" noProof="0" dirty="0" smtClean="0">
                <a:ln>
                  <a:noFill/>
                </a:ln>
                <a:solidFill>
                  <a:srgbClr val="FF1414"/>
                </a:solidFill>
                <a:effectLst/>
                <a:uLnTx/>
                <a:uFillTx/>
                <a:latin typeface="Arial" pitchFamily="34" charset="0"/>
                <a:ea typeface="+mn-ea"/>
                <a:cs typeface="Arial" pitchFamily="34" charset="0"/>
              </a:rPr>
              <a:t>Extend </a:t>
            </a:r>
            <a:r>
              <a:rPr kumimoji="0" lang="en-US"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FMW capabilities for new mobile applications</a:t>
            </a:r>
          </a:p>
          <a:p>
            <a:pPr marL="635000" marR="0" lvl="1" indent="-177800"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kumimoji="0" lang="en-US" sz="1200" b="0" i="0" u="none" strike="noStrike" kern="1200" cap="none" spc="0" normalizeH="0" baseline="0" noProof="0" dirty="0" smtClean="0">
                <a:ln>
                  <a:noFill/>
                </a:ln>
                <a:solidFill>
                  <a:schemeClr val="accent1"/>
                </a:solidFill>
                <a:effectLst/>
                <a:uLnTx/>
                <a:uFillTx/>
                <a:latin typeface="Arial" pitchFamily="34" charset="0"/>
                <a:ea typeface="+mn-ea"/>
                <a:cs typeface="Arial" pitchFamily="34" charset="0"/>
              </a:rPr>
              <a:t>Excite  </a:t>
            </a:r>
            <a:r>
              <a:rPr kumimoji="0" lang="en-US"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IT leaders &amp; developers with best-in-class mobile technologies  – framework, integration, security</a:t>
            </a:r>
          </a:p>
          <a:p>
            <a:pPr marL="635000" marR="0" lvl="1" indent="-177800"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kumimoji="0" lang="en-US" sz="1200" b="0" i="0" u="none" strike="noStrike" kern="1200" cap="none" spc="0" normalizeH="0" baseline="0" noProof="0" dirty="0" smtClean="0">
                <a:ln>
                  <a:noFill/>
                </a:ln>
                <a:solidFill>
                  <a:srgbClr val="FF1414"/>
                </a:solidFill>
                <a:effectLst/>
                <a:uLnTx/>
                <a:uFillTx/>
                <a:latin typeface="Arial" pitchFamily="34" charset="0"/>
                <a:ea typeface="+mn-ea"/>
                <a:cs typeface="Arial" pitchFamily="34" charset="0"/>
              </a:rPr>
              <a:t>Empower</a:t>
            </a:r>
            <a:r>
              <a:rPr kumimoji="0" lang="en-US"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 everyone with intuitive mobile business applications</a:t>
            </a:r>
          </a:p>
          <a:p>
            <a:pPr marL="635000" marR="0" lvl="1" indent="-177800" algn="l" defTabSz="228600" rtl="0" eaLnBrk="1" fontAlgn="auto" latinLnBrk="0" hangingPunct="1">
              <a:lnSpc>
                <a:spcPct val="100000"/>
              </a:lnSpc>
              <a:spcBef>
                <a:spcPts val="0"/>
              </a:spcBef>
              <a:spcAft>
                <a:spcPts val="600"/>
              </a:spcAft>
              <a:buClr>
                <a:srgbClr val="FF0000"/>
              </a:buClr>
              <a:buSzPct val="85000"/>
              <a:buFont typeface="Wingdings" pitchFamily="2" charset="2"/>
              <a:buNone/>
              <a:tabLst/>
              <a:defRPr/>
            </a:pPr>
            <a:endParaRPr kumimoji="0" lang="en-US"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lvl="0">
              <a:buFont typeface="Arial" pitchFamily="34" charset="0"/>
              <a:buChar char="•"/>
            </a:pPr>
            <a:r>
              <a:rPr lang="en-US" sz="1200" kern="1200" dirty="0" smtClean="0">
                <a:solidFill>
                  <a:schemeClr val="tx1"/>
                </a:solidFill>
                <a:latin typeface="+mn-lt"/>
                <a:ea typeface="+mn-ea"/>
                <a:cs typeface="+mn-cs"/>
              </a:rPr>
              <a:t>Oracle’s mobile platform simplifies mobile app development providing security across the database, business logic and user interface layers, including authentication, access control, and encryption. </a:t>
            </a:r>
          </a:p>
          <a:p>
            <a:pPr lvl="0">
              <a:buFont typeface="Arial" pitchFamily="34" charset="0"/>
              <a:buChar char="•"/>
            </a:pP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Oracle also</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provides out of the box mobile apps across all Oracle Applications product lines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1033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to state two important points - the others are also good, but can be more concise.</a:t>
            </a:r>
          </a:p>
          <a:p>
            <a:r>
              <a:rPr lang="en-US" dirty="0" smtClean="0"/>
              <a:t>a. Solution needs to separate personal data and applications from corporate.</a:t>
            </a:r>
          </a:p>
          <a:p>
            <a:r>
              <a:rPr lang="en-US" dirty="0" smtClean="0"/>
              <a:t>b. Solution needs default productivity apps and work with bespoke and off the shelf apps.</a:t>
            </a:r>
            <a:endParaRPr lang="en-US" dirty="0"/>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22</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a:t>
            </a:fld>
            <a:endParaRPr lang="en-US"/>
          </a:p>
        </p:txBody>
      </p:sp>
    </p:spTree>
    <p:extLst>
      <p:ext uri="{BB962C8B-B14F-4D97-AF65-F5344CB8AC3E}">
        <p14:creationId xmlns:p14="http://schemas.microsoft.com/office/powerpoint/2010/main" val="109884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23</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24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3462159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facing a lot of challenges.</a:t>
            </a:r>
            <a:r>
              <a:rPr lang="en-US" baseline="0" dirty="0" smtClean="0"/>
              <a:t>  I</a:t>
            </a:r>
            <a:r>
              <a:rPr lang="en-US" dirty="0" smtClean="0"/>
              <a:t>t might seem tough to visualize the solution, given all the demands you’re trying to meet.</a:t>
            </a:r>
          </a:p>
          <a:p>
            <a:pPr marL="171450" indent="-171450">
              <a:buFont typeface="Arial" pitchFamily="34" charset="0"/>
              <a:buNone/>
            </a:pPr>
            <a:endParaRPr lang="en-US" dirty="0" smtClean="0"/>
          </a:p>
          <a:p>
            <a:pPr marL="171450" indent="-171450">
              <a:buFont typeface="Arial" pitchFamily="34" charset="0"/>
              <a:buNone/>
            </a:pPr>
            <a:r>
              <a:rPr lang="en-US" dirty="0" smtClean="0"/>
              <a:t>IT Operations is already required to “do more with less.”</a:t>
            </a:r>
            <a:r>
              <a:rPr lang="en-US" baseline="0" dirty="0" smtClean="0"/>
              <a:t>  </a:t>
            </a:r>
            <a:r>
              <a:rPr lang="en-US" dirty="0" smtClean="0"/>
              <a:t>You may be facing a reduction in budgets and staffing, while also trying to deal with</a:t>
            </a:r>
            <a:r>
              <a:rPr lang="en-US" baseline="0" dirty="0" smtClean="0"/>
              <a:t> </a:t>
            </a:r>
            <a:r>
              <a:rPr lang="en-US" dirty="0" smtClean="0"/>
              <a:t>increasing requirements on the IT infrastructure.</a:t>
            </a:r>
          </a:p>
          <a:p>
            <a:pPr marL="171450" indent="-171450">
              <a:buFont typeface="Arial" pitchFamily="34" charset="0"/>
              <a:buNone/>
            </a:pPr>
            <a:endParaRPr lang="en-US" dirty="0" smtClean="0"/>
          </a:p>
          <a:p>
            <a:pPr marL="171450" indent="-171450">
              <a:buFont typeface="Arial" pitchFamily="34" charset="0"/>
              <a:buNone/>
            </a:pPr>
            <a:r>
              <a:rPr lang="en-US" dirty="0" smtClean="0"/>
              <a:t>Meanwhile, everyone expects you to have the agility necessary to meet dynamic business needs quickly and effectively</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dirty="0" smtClean="0">
                <a:solidFill>
                  <a:schemeClr val="tx1"/>
                </a:solidFill>
                <a:latin typeface="+mn-lt"/>
                <a:ea typeface="+mn-ea"/>
                <a:cs typeface="+mn-cs"/>
              </a:rPr>
              <a:t>Basically IT must be able to respond to ever evolving business needs</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28</a:t>
            </a:fld>
            <a:endParaRPr lang="en-US" dirty="0">
              <a:solidFill>
                <a:prstClr val="black"/>
              </a:solidFill>
              <a:latin typeface="Calibri"/>
            </a:endParaRPr>
          </a:p>
        </p:txBody>
      </p:sp>
    </p:spTree>
    <p:extLst>
      <p:ext uri="{BB962C8B-B14F-4D97-AF65-F5344CB8AC3E}">
        <p14:creationId xmlns:p14="http://schemas.microsoft.com/office/powerpoint/2010/main" val="251185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ea typeface="+mn-ea"/>
                <a:cs typeface="+mn-cs"/>
              </a:rPr>
              <a:t>Slide 21: Platform reduces cost</a:t>
            </a:r>
          </a:p>
          <a:p>
            <a:pPr>
              <a:defRPr/>
            </a:pPr>
            <a:r>
              <a:rPr lang="en-US" dirty="0" smtClean="0">
                <a:ea typeface="+mn-ea"/>
                <a:cs typeface="+mn-cs"/>
              </a:rPr>
              <a:t>Taking a platform approach can save up to 48%</a:t>
            </a:r>
          </a:p>
          <a:p>
            <a:pPr>
              <a:defRPr/>
            </a:pPr>
            <a:r>
              <a:rPr lang="en-US" dirty="0" smtClean="0">
                <a:ea typeface="+mn-ea"/>
                <a:cs typeface="+mn-cs"/>
              </a:rPr>
              <a:t>Reduce audit deficiencies by 35%</a:t>
            </a:r>
          </a:p>
          <a:p>
            <a:pPr>
              <a:defRPr/>
            </a:pPr>
            <a:r>
              <a:rPr lang="en-US" dirty="0" smtClean="0">
                <a:ea typeface="+mn-ea"/>
                <a:cs typeface="+mn-cs"/>
              </a:rPr>
              <a:t>And make organizations 46% more responsive </a:t>
            </a:r>
            <a:endParaRPr lang="en-US" dirty="0">
              <a:ea typeface="+mn-ea"/>
              <a:cs typeface="+mn-cs"/>
            </a:endParaRPr>
          </a:p>
        </p:txBody>
      </p:sp>
      <p:sp>
        <p:nvSpPr>
          <p:cNvPr id="2549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B63272-B474-704A-9F96-1BA329E0A493}" type="slidenum">
              <a:rPr lang="en-US" sz="1200">
                <a:solidFill>
                  <a:srgbClr val="000000"/>
                </a:solidFill>
                <a:latin typeface="Calibri" charset="0"/>
              </a:rPr>
              <a:pPr eaLnBrk="1" hangingPunct="1"/>
              <a:t>29</a:t>
            </a:fld>
            <a:endParaRPr lang="en-US" sz="1200">
              <a:solidFill>
                <a:srgbClr val="000000"/>
              </a:solidFill>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3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dirty="0">
              <a:latin typeface="Arial" charset="0"/>
            </a:endParaRPr>
          </a:p>
        </p:txBody>
      </p:sp>
      <p:sp>
        <p:nvSpPr>
          <p:cNvPr id="263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F5C52F-BD4D-5F49-9B60-B67B48E62B46}" type="slidenum">
              <a:rPr lang="en-US" sz="1200">
                <a:solidFill>
                  <a:srgbClr val="000000"/>
                </a:solidFill>
              </a:rPr>
              <a:pPr eaLnBrk="1" hangingPunct="1"/>
              <a:t>30</a:t>
            </a:fld>
            <a:endParaRPr lang="en-US" sz="1200" dirty="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3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dirty="0">
              <a:latin typeface="Arial" charset="0"/>
            </a:endParaRPr>
          </a:p>
        </p:txBody>
      </p:sp>
      <p:sp>
        <p:nvSpPr>
          <p:cNvPr id="263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F5C52F-BD4D-5F49-9B60-B67B48E62B46}" type="slidenum">
              <a:rPr lang="en-US" sz="1200">
                <a:solidFill>
                  <a:srgbClr val="000000"/>
                </a:solidFill>
              </a:rPr>
              <a:pPr eaLnBrk="1" hangingPunct="1"/>
              <a:t>31</a:t>
            </a:fld>
            <a:endParaRPr lang="en-US" sz="1200" dirty="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32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33</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34</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80013" y="6513513"/>
            <a:ext cx="3962400" cy="342900"/>
          </a:xfrm>
          <a:prstGeom prst="rect">
            <a:avLst/>
          </a:prstGeom>
        </p:spPr>
        <p:txBody>
          <a:bodyPr/>
          <a:lstStyle/>
          <a:p>
            <a:pPr>
              <a:buClr>
                <a:srgbClr val="4F81BD"/>
              </a:buClr>
            </a:pPr>
            <a:fld id="{36E82501-53DA-4152-84B0-51135B15EEA8}" type="slidenum">
              <a:rPr lang="en-US" smtClean="0">
                <a:solidFill>
                  <a:prstClr val="black"/>
                </a:solidFill>
              </a:rPr>
              <a:pPr>
                <a:buClr>
                  <a:srgbClr val="4F81BD"/>
                </a:buClr>
              </a:pPr>
              <a:t>35</a:t>
            </a:fld>
            <a:endParaRPr lang="en-US">
              <a:solidFill>
                <a:prstClr val="black"/>
              </a:solidFill>
            </a:endParaRPr>
          </a:p>
        </p:txBody>
      </p:sp>
    </p:spTree>
    <p:extLst>
      <p:ext uri="{BB962C8B-B14F-4D97-AF65-F5344CB8AC3E}">
        <p14:creationId xmlns:p14="http://schemas.microsoft.com/office/powerpoint/2010/main" val="1547753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0" y="514350"/>
            <a:ext cx="8128000" cy="2571750"/>
          </a:xfrm>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buClr>
                <a:srgbClr val="4F81BD"/>
              </a:buClr>
              <a:defRPr/>
            </a:pPr>
            <a:fld id="{69BF0417-BC3A-4137-ABD5-47D6B1B16F9D}" type="slidenum">
              <a:rPr lang="en-US" smtClean="0">
                <a:solidFill>
                  <a:prstClr val="black"/>
                </a:solidFill>
              </a:rPr>
              <a:pPr>
                <a:buClr>
                  <a:srgbClr val="4F81BD"/>
                </a:buClr>
                <a:defRPr/>
              </a:pPr>
              <a:t>36</a:t>
            </a:fld>
            <a:endParaRPr lang="en-US"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37</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38</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39</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0137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2336DF9-BAB3-5045-9543-008E65CC1628}" type="slidenum">
              <a:rPr lang="en-IE" smtClean="0"/>
              <a:pPr/>
              <a:t>42</a:t>
            </a:fld>
            <a:endParaRPr lang="en-IE"/>
          </a:p>
        </p:txBody>
      </p:sp>
    </p:spTree>
    <p:extLst>
      <p:ext uri="{BB962C8B-B14F-4D97-AF65-F5344CB8AC3E}">
        <p14:creationId xmlns:p14="http://schemas.microsoft.com/office/powerpoint/2010/main" val="3703096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546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167940" name="Slide Number Placeholder 3"/>
          <p:cNvSpPr>
            <a:spLocks noGrp="1"/>
          </p:cNvSpPr>
          <p:nvPr>
            <p:ph type="sldNum" sz="quarter" idx="5"/>
          </p:nvPr>
        </p:nvSpPr>
        <p:spPr bwMode="auto">
          <a:noFill/>
          <a:ln>
            <a:miter lim="800000"/>
            <a:headEnd/>
            <a:tailEnd/>
          </a:ln>
        </p:spPr>
        <p:txBody>
          <a:bodyPr/>
          <a:lstStyle/>
          <a:p>
            <a:fld id="{1E7C60C3-5BD0-4FD5-AA40-9240754B74D4}" type="slidenum">
              <a:rPr lang="en-US" smtClean="0">
                <a:solidFill>
                  <a:prstClr val="black"/>
                </a:solidFill>
              </a:rPr>
              <a:pPr/>
              <a:t>45</a:t>
            </a:fld>
            <a:endParaRPr lang="en-US" smtClean="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167940" name="Slide Number Placeholder 3"/>
          <p:cNvSpPr>
            <a:spLocks noGrp="1"/>
          </p:cNvSpPr>
          <p:nvPr>
            <p:ph type="sldNum" sz="quarter" idx="5"/>
          </p:nvPr>
        </p:nvSpPr>
        <p:spPr bwMode="auto">
          <a:noFill/>
          <a:ln>
            <a:miter lim="800000"/>
            <a:headEnd/>
            <a:tailEnd/>
          </a:ln>
        </p:spPr>
        <p:txBody>
          <a:bodyPr/>
          <a:lstStyle/>
          <a:p>
            <a:fld id="{1E7C60C3-5BD0-4FD5-AA40-9240754B74D4}" type="slidenum">
              <a:rPr lang="en-US" smtClean="0">
                <a:solidFill>
                  <a:prstClr val="black"/>
                </a:solidFill>
              </a:rPr>
              <a:pPr/>
              <a:t>46</a:t>
            </a:fld>
            <a:endParaRPr lang="en-US" smtClean="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defRPr/>
            </a:pPr>
            <a:fld id="{FD1E4114-9307-40DC-8680-99720A8537B1}" type="slidenum">
              <a:rPr lang="en-US" smtClean="0">
                <a:solidFill>
                  <a:prstClr val="black"/>
                </a:solidFill>
              </a:rPr>
              <a:pPr>
                <a:buClr>
                  <a:srgbClr val="4F81BD"/>
                </a:buClr>
                <a:defRPr/>
              </a:pPr>
              <a:t>47</a:t>
            </a:fld>
            <a:endParaRPr lang="en-US">
              <a:solidFill>
                <a:prstClr val="black"/>
              </a:solidFill>
            </a:endParaRPr>
          </a:p>
        </p:txBody>
      </p:sp>
    </p:spTree>
    <p:extLst>
      <p:ext uri="{BB962C8B-B14F-4D97-AF65-F5344CB8AC3E}">
        <p14:creationId xmlns:p14="http://schemas.microsoft.com/office/powerpoint/2010/main" val="66029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defRPr/>
            </a:pPr>
            <a:fld id="{FD1E4114-9307-40DC-8680-99720A8537B1}" type="slidenum">
              <a:rPr lang="en-US" smtClean="0">
                <a:solidFill>
                  <a:prstClr val="black"/>
                </a:solidFill>
              </a:rPr>
              <a:pPr>
                <a:buClr>
                  <a:srgbClr val="4F81BD"/>
                </a:buClr>
                <a:defRPr/>
              </a:pPr>
              <a:t>48</a:t>
            </a:fld>
            <a:endParaRPr lang="en-US">
              <a:solidFill>
                <a:prstClr val="black"/>
              </a:solidFill>
            </a:endParaRPr>
          </a:p>
        </p:txBody>
      </p:sp>
    </p:spTree>
    <p:extLst>
      <p:ext uri="{BB962C8B-B14F-4D97-AF65-F5344CB8AC3E}">
        <p14:creationId xmlns:p14="http://schemas.microsoft.com/office/powerpoint/2010/main" val="66029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94563"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0957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52</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53</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54</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a:t>
            </a:fld>
            <a:endParaRPr lang="en-US"/>
          </a:p>
        </p:txBody>
      </p:sp>
    </p:spTree>
    <p:extLst>
      <p:ext uri="{BB962C8B-B14F-4D97-AF65-F5344CB8AC3E}">
        <p14:creationId xmlns:p14="http://schemas.microsoft.com/office/powerpoint/2010/main" val="3114900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56</a:t>
            </a:fld>
            <a:endParaRPr lang="en-US"/>
          </a:p>
        </p:txBody>
      </p:sp>
    </p:spTree>
    <p:extLst>
      <p:ext uri="{BB962C8B-B14F-4D97-AF65-F5344CB8AC3E}">
        <p14:creationId xmlns:p14="http://schemas.microsoft.com/office/powerpoint/2010/main" val="2485513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57</a:t>
            </a:fld>
            <a:endParaRPr lang="en-US"/>
          </a:p>
        </p:txBody>
      </p:sp>
    </p:spTree>
    <p:extLst>
      <p:ext uri="{BB962C8B-B14F-4D97-AF65-F5344CB8AC3E}">
        <p14:creationId xmlns:p14="http://schemas.microsoft.com/office/powerpoint/2010/main" val="112010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endParaRPr lang="en-US" baseline="0" dirty="0" smtClean="0"/>
          </a:p>
          <a:p>
            <a:pPr marL="0" indent="0">
              <a:buFontTx/>
              <a:buNone/>
            </a:pPr>
            <a:endParaRPr lang="en-US" baseline="0" dirty="0" smtClean="0"/>
          </a:p>
          <a:p>
            <a:r>
              <a:rPr lang="en-US" sz="1200" b="1" kern="1200" dirty="0" smtClean="0">
                <a:solidFill>
                  <a:schemeClr val="tx1"/>
                </a:solidFill>
                <a:effectLst/>
                <a:latin typeface="+mn-lt"/>
                <a:ea typeface="+mn-ea"/>
                <a:cs typeface="+mn-cs"/>
              </a:rPr>
              <a:t>Slide 6:  The Business Challenges are Evolving </a:t>
            </a:r>
          </a:p>
          <a:p>
            <a:pPr lvl="0"/>
            <a:r>
              <a:rPr lang="en-US" sz="1200" kern="1200" dirty="0" smtClean="0">
                <a:solidFill>
                  <a:schemeClr val="tx1"/>
                </a:solidFill>
                <a:effectLst/>
                <a:latin typeface="+mn-lt"/>
                <a:ea typeface="+mn-ea"/>
                <a:cs typeface="+mn-cs"/>
              </a:rPr>
              <a:t>BIG IDEA – business has to think about securing the experience protecting the customer and complying with regulatory mandates </a:t>
            </a:r>
          </a:p>
          <a:p>
            <a:pPr lvl="0"/>
            <a:r>
              <a:rPr lang="en-US" sz="1200" kern="1200" dirty="0" smtClean="0">
                <a:solidFill>
                  <a:schemeClr val="tx1"/>
                </a:solidFill>
                <a:effectLst/>
                <a:latin typeface="+mn-lt"/>
                <a:ea typeface="+mn-ea"/>
                <a:cs typeface="+mn-cs"/>
              </a:rPr>
              <a:t>Identity Theft</a:t>
            </a:r>
          </a:p>
          <a:p>
            <a:pPr lvl="1"/>
            <a:r>
              <a:rPr lang="en-US" sz="1200" kern="1200" dirty="0" smtClean="0">
                <a:solidFill>
                  <a:schemeClr val="tx1"/>
                </a:solidFill>
                <a:effectLst/>
                <a:latin typeface="+mn-lt"/>
                <a:ea typeface="+mn-ea"/>
                <a:cs typeface="+mn-cs"/>
              </a:rPr>
              <a:t>CRIMINALS ARE AFTER YOUR CUSTOMER DATA… the number of identity theft cases has risen 200% in the past year… just ask </a:t>
            </a:r>
            <a:r>
              <a:rPr lang="en-US" sz="1200" kern="1200" dirty="0" err="1" smtClean="0">
                <a:solidFill>
                  <a:schemeClr val="tx1"/>
                </a:solidFill>
                <a:effectLst/>
                <a:latin typeface="+mn-lt"/>
                <a:ea typeface="+mn-ea"/>
                <a:cs typeface="+mn-cs"/>
              </a:rPr>
              <a:t>Linkedin</a:t>
            </a:r>
            <a:r>
              <a:rPr lang="en-US" sz="1200" kern="1200" dirty="0" smtClean="0">
                <a:solidFill>
                  <a:schemeClr val="tx1"/>
                </a:solidFill>
                <a:effectLst/>
                <a:latin typeface="+mn-lt"/>
                <a:ea typeface="+mn-ea"/>
                <a:cs typeface="+mn-cs"/>
              </a:rPr>
              <a:t> and Sony. They steal your customer passwords and attack your customers in many ways.</a:t>
            </a:r>
          </a:p>
          <a:p>
            <a:pPr lvl="0"/>
            <a:r>
              <a:rPr lang="en-US" sz="1200" kern="1200" dirty="0" smtClean="0">
                <a:solidFill>
                  <a:schemeClr val="tx1"/>
                </a:solidFill>
                <a:effectLst/>
                <a:latin typeface="+mn-lt"/>
                <a:ea typeface="+mn-ea"/>
                <a:cs typeface="+mn-cs"/>
              </a:rPr>
              <a:t>You have to think about quality of service </a:t>
            </a:r>
          </a:p>
          <a:p>
            <a:pPr lvl="1"/>
            <a:r>
              <a:rPr lang="en-US" sz="1200" kern="1200" dirty="0" smtClean="0">
                <a:solidFill>
                  <a:schemeClr val="tx1"/>
                </a:solidFill>
                <a:effectLst/>
                <a:latin typeface="+mn-lt"/>
                <a:ea typeface="+mn-ea"/>
                <a:cs typeface="+mn-cs"/>
              </a:rPr>
              <a:t>– CUSTOMERS DON</a:t>
            </a:r>
            <a:r>
              <a:rPr lang="fr-FR"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 BLAME THE CRIMINALS THEY BLAME YOU… just ask </a:t>
            </a:r>
            <a:r>
              <a:rPr lang="en-US" sz="1200" kern="1200" dirty="0" err="1" smtClean="0">
                <a:solidFill>
                  <a:schemeClr val="tx1"/>
                </a:solidFill>
                <a:effectLst/>
                <a:latin typeface="+mn-lt"/>
                <a:ea typeface="+mn-ea"/>
                <a:cs typeface="+mn-cs"/>
              </a:rPr>
              <a:t>Ebay</a:t>
            </a:r>
            <a:r>
              <a:rPr lang="en-US" sz="1200" kern="1200" dirty="0" smtClean="0">
                <a:solidFill>
                  <a:schemeClr val="tx1"/>
                </a:solidFill>
                <a:effectLst/>
                <a:latin typeface="+mn-lt"/>
                <a:ea typeface="+mn-ea"/>
                <a:cs typeface="+mn-cs"/>
              </a:rPr>
              <a:t>. With all of the Nigerian scams against </a:t>
            </a:r>
            <a:r>
              <a:rPr lang="en-US" sz="1200" kern="1200" dirty="0" err="1" smtClean="0">
                <a:solidFill>
                  <a:schemeClr val="tx1"/>
                </a:solidFill>
                <a:effectLst/>
                <a:latin typeface="+mn-lt"/>
                <a:ea typeface="+mn-ea"/>
                <a:cs typeface="+mn-cs"/>
              </a:rPr>
              <a:t>Ebay</a:t>
            </a:r>
            <a:r>
              <a:rPr lang="en-US" sz="1200" kern="1200" dirty="0" smtClean="0">
                <a:solidFill>
                  <a:schemeClr val="tx1"/>
                </a:solidFill>
                <a:effectLst/>
                <a:latin typeface="+mn-lt"/>
                <a:ea typeface="+mn-ea"/>
                <a:cs typeface="+mn-cs"/>
              </a:rPr>
              <a:t> users they face a huge customer experience challenge and it challenges their growth. These challenges are directly related to the </a:t>
            </a:r>
          </a:p>
          <a:p>
            <a:pPr lvl="0"/>
            <a:r>
              <a:rPr lang="en-US" sz="1200" kern="1200" dirty="0" smtClean="0">
                <a:solidFill>
                  <a:schemeClr val="tx1"/>
                </a:solidFill>
                <a:effectLst/>
                <a:latin typeface="+mn-lt"/>
                <a:ea typeface="+mn-ea"/>
                <a:cs typeface="+mn-cs"/>
              </a:rPr>
              <a:t>You have to think about phishing attacks, man in the middle and man in the browser attacks against your customers.</a:t>
            </a:r>
          </a:p>
          <a:p>
            <a:pPr lvl="0"/>
            <a:r>
              <a:rPr lang="en-US" sz="1200" kern="1200" dirty="0" smtClean="0">
                <a:solidFill>
                  <a:schemeClr val="tx1"/>
                </a:solidFill>
                <a:effectLst/>
                <a:latin typeface="+mn-lt"/>
                <a:ea typeface="+mn-ea"/>
                <a:cs typeface="+mn-cs"/>
              </a:rPr>
              <a:t>You have to think of data security </a:t>
            </a:r>
          </a:p>
          <a:p>
            <a:pPr lvl="1"/>
            <a:r>
              <a:rPr lang="en-US" sz="1200" kern="1200" dirty="0" smtClean="0">
                <a:solidFill>
                  <a:schemeClr val="tx1"/>
                </a:solidFill>
                <a:effectLst/>
                <a:latin typeface="+mn-lt"/>
                <a:ea typeface="+mn-ea"/>
                <a:cs typeface="+mn-cs"/>
              </a:rPr>
              <a:t>THE BIGGEST RISK TO YOUR CUSTOMER DATA IS INSIDE – DON’T LET YOUR GUARD DOWN. You have to secure the collaboration and put controls in to protect data.</a:t>
            </a:r>
          </a:p>
          <a:p>
            <a:pPr lvl="0"/>
            <a:r>
              <a:rPr lang="en-US" sz="1200" kern="1200" dirty="0" smtClean="0">
                <a:solidFill>
                  <a:schemeClr val="tx1"/>
                </a:solidFill>
                <a:effectLst/>
                <a:latin typeface="+mn-lt"/>
                <a:ea typeface="+mn-ea"/>
                <a:cs typeface="+mn-cs"/>
              </a:rPr>
              <a:t>Think of the regulatory burden.</a:t>
            </a:r>
          </a:p>
          <a:p>
            <a:pPr lvl="1"/>
            <a:r>
              <a:rPr lang="en-US" sz="1200" kern="1200" dirty="0" smtClean="0">
                <a:solidFill>
                  <a:schemeClr val="tx1"/>
                </a:solidFill>
                <a:effectLst/>
                <a:latin typeface="+mn-lt"/>
                <a:ea typeface="+mn-ea"/>
                <a:cs typeface="+mn-cs"/>
              </a:rPr>
              <a:t>IF YOU DON’T PROTECT YOUR CUSTOMERS THE GOVERNMENT WILL –  Every state and nation has different data privacy laws. If you want to capture data on citizens of the European union it better not eave the EU. California recently ruled that a zip code can be considered personally identifiable data and you now have to control who can see it just like social security numbers. If you are not already encrypting credit cards on every interface now is a good time to start. And you have to keep sight of emerging requirements like the Canadian government PIPEDA rule.</a:t>
            </a:r>
          </a:p>
          <a:p>
            <a:endParaRPr lang="en-US" b="0" dirty="0"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
                <a:srgbClr val="15B1F7"/>
              </a:buClr>
              <a:buSzPct val="80000"/>
              <a:buFont typeface="Arial" pitchFamily="34" charset="0"/>
              <a:buNone/>
              <a:tabLst/>
              <a:defRPr/>
            </a:pPr>
            <a:endParaRPr kumimoji="0" lang="en-US" sz="1200" b="0" i="0" u="none" strike="noStrike" kern="0" cap="none" spc="0" normalizeH="0" baseline="0" noProof="0" dirty="0" smtClean="0">
              <a:ln>
                <a:noFill/>
              </a:ln>
              <a:solidFill>
                <a:srgbClr val="000000"/>
              </a:solidFill>
              <a:effectLst/>
              <a:uLnTx/>
              <a:uFillTx/>
              <a:latin typeface="HelveticaNeueLT Std"/>
              <a:ea typeface="+mn-ea"/>
            </a:endParaRPr>
          </a:p>
          <a:p>
            <a:r>
              <a:rPr lang="en-US" sz="1200" b="1" kern="1200" dirty="0" smtClean="0">
                <a:solidFill>
                  <a:schemeClr val="tx1"/>
                </a:solidFill>
                <a:effectLst/>
                <a:latin typeface="+mn-lt"/>
                <a:ea typeface="+mn-ea"/>
                <a:cs typeface="+mn-cs"/>
              </a:rPr>
              <a:t>Slide 4:  The Most Significant Re-Architecture in 20 Years</a:t>
            </a:r>
          </a:p>
          <a:p>
            <a:pPr lvl="0"/>
            <a:r>
              <a:rPr lang="en-US" sz="1200" kern="1200" dirty="0" smtClean="0">
                <a:solidFill>
                  <a:schemeClr val="tx1"/>
                </a:solidFill>
                <a:effectLst/>
                <a:latin typeface="+mn-lt"/>
                <a:ea typeface="+mn-ea"/>
                <a:cs typeface="+mn-cs"/>
              </a:rPr>
              <a:t>BIG IDEA – IDENTITY IS TIED TO EVERY MAJOR BUSINESS TRANSFORMATION</a:t>
            </a:r>
          </a:p>
          <a:p>
            <a:pPr lvl="0"/>
            <a:r>
              <a:rPr lang="en-US" sz="1200" kern="1200" dirty="0" smtClean="0">
                <a:solidFill>
                  <a:schemeClr val="tx1"/>
                </a:solidFill>
                <a:effectLst/>
                <a:latin typeface="+mn-lt"/>
                <a:ea typeface="+mn-ea"/>
                <a:cs typeface="+mn-cs"/>
              </a:rPr>
              <a:t>The transformation is pervasive across every vertical </a:t>
            </a:r>
          </a:p>
          <a:p>
            <a:pPr lvl="0"/>
            <a:r>
              <a:rPr lang="en-US" sz="1200" kern="1200" dirty="0" smtClean="0">
                <a:solidFill>
                  <a:schemeClr val="tx1"/>
                </a:solidFill>
                <a:effectLst/>
                <a:latin typeface="+mn-lt"/>
                <a:ea typeface="+mn-ea"/>
                <a:cs typeface="+mn-cs"/>
              </a:rPr>
              <a:t>Public sector and government – Governments around the world are modernizing systems to provide better access to citizens </a:t>
            </a:r>
          </a:p>
          <a:p>
            <a:pPr lvl="0"/>
            <a:r>
              <a:rPr lang="en-US" sz="1200" kern="1200" dirty="0" smtClean="0">
                <a:solidFill>
                  <a:schemeClr val="tx1"/>
                </a:solidFill>
                <a:effectLst/>
                <a:latin typeface="+mn-lt"/>
                <a:ea typeface="+mn-ea"/>
                <a:cs typeface="+mn-cs"/>
              </a:rPr>
              <a:t>Example: State of California will let you renew your drivers license on line and apply for welfare services online </a:t>
            </a:r>
          </a:p>
          <a:p>
            <a:pPr lvl="0"/>
            <a:r>
              <a:rPr lang="en-US" sz="1200" kern="1200" dirty="0" smtClean="0">
                <a:solidFill>
                  <a:schemeClr val="tx1"/>
                </a:solidFill>
                <a:effectLst/>
                <a:latin typeface="+mn-lt"/>
                <a:ea typeface="+mn-ea"/>
                <a:cs typeface="+mn-cs"/>
              </a:rPr>
              <a:t>Healthcare – Is a transaction business and depends on the collaboration of patients, providers, payers and hospitals </a:t>
            </a:r>
          </a:p>
          <a:p>
            <a:pPr lvl="0"/>
            <a:r>
              <a:rPr lang="en-US" sz="1200" kern="1200" dirty="0" smtClean="0">
                <a:solidFill>
                  <a:schemeClr val="tx1"/>
                </a:solidFill>
                <a:effectLst/>
                <a:latin typeface="+mn-lt"/>
                <a:ea typeface="+mn-ea"/>
                <a:cs typeface="+mn-cs"/>
              </a:rPr>
              <a:t>If you are a payer today .. you transforming to support the Obama care health information exchange requirements You are transforming to provide better service online to compete.</a:t>
            </a:r>
          </a:p>
          <a:p>
            <a:pPr lvl="0"/>
            <a:r>
              <a:rPr lang="en-US" sz="1200" kern="1200" dirty="0" smtClean="0">
                <a:solidFill>
                  <a:schemeClr val="tx1"/>
                </a:solidFill>
                <a:effectLst/>
                <a:latin typeface="+mn-lt"/>
                <a:ea typeface="+mn-ea"/>
                <a:cs typeface="+mn-cs"/>
              </a:rPr>
              <a:t>Every manufacturing company has to become a manufacturing services company </a:t>
            </a:r>
          </a:p>
          <a:p>
            <a:pPr lvl="0"/>
            <a:r>
              <a:rPr lang="en-US" sz="1200" kern="1200" dirty="0" smtClean="0">
                <a:solidFill>
                  <a:schemeClr val="tx1"/>
                </a:solidFill>
                <a:effectLst/>
                <a:latin typeface="+mn-lt"/>
                <a:ea typeface="+mn-ea"/>
                <a:cs typeface="+mn-cs"/>
              </a:rPr>
              <a:t>Example Rolls Royce has to provide telemetry data from every engine real time.</a:t>
            </a:r>
          </a:p>
          <a:p>
            <a:pPr lvl="0"/>
            <a:r>
              <a:rPr lang="en-US" sz="1200" kern="1200" dirty="0" smtClean="0">
                <a:solidFill>
                  <a:schemeClr val="tx1"/>
                </a:solidFill>
                <a:effectLst/>
                <a:latin typeface="+mn-lt"/>
                <a:ea typeface="+mn-ea"/>
                <a:cs typeface="+mn-cs"/>
              </a:rPr>
              <a:t>The applications that power these businesses have to be built on monolithic platforms that do not scale.. </a:t>
            </a:r>
          </a:p>
          <a:p>
            <a:pPr lvl="0"/>
            <a:r>
              <a:rPr lang="en-US" sz="1200" kern="1200" dirty="0" smtClean="0">
                <a:solidFill>
                  <a:schemeClr val="tx1"/>
                </a:solidFill>
                <a:effectLst/>
                <a:latin typeface="+mn-lt"/>
                <a:ea typeface="+mn-ea"/>
                <a:cs typeface="+mn-cs"/>
              </a:rPr>
              <a:t>The platforms for the modern business will built on  </a:t>
            </a:r>
          </a:p>
          <a:p>
            <a:pPr lvl="0"/>
            <a:r>
              <a:rPr lang="en-US" sz="1200" kern="1200" dirty="0" smtClean="0">
                <a:solidFill>
                  <a:schemeClr val="tx1"/>
                </a:solidFill>
                <a:effectLst/>
                <a:latin typeface="+mn-lt"/>
                <a:ea typeface="+mn-ea"/>
                <a:cs typeface="+mn-cs"/>
              </a:rPr>
              <a:t>Service Oriented  – for flexibility and cohesion </a:t>
            </a:r>
          </a:p>
          <a:p>
            <a:pPr lvl="0"/>
            <a:r>
              <a:rPr lang="en-US" sz="1200" kern="1200" dirty="0" smtClean="0">
                <a:solidFill>
                  <a:schemeClr val="tx1"/>
                </a:solidFill>
                <a:effectLst/>
                <a:latin typeface="+mn-lt"/>
                <a:ea typeface="+mn-ea"/>
                <a:cs typeface="+mn-cs"/>
              </a:rPr>
              <a:t>BPM – for collaboration and participation </a:t>
            </a:r>
          </a:p>
          <a:p>
            <a:pPr lvl="0"/>
            <a:r>
              <a:rPr lang="en-US" sz="1200" kern="1200" dirty="0" smtClean="0">
                <a:solidFill>
                  <a:schemeClr val="tx1"/>
                </a:solidFill>
                <a:effectLst/>
                <a:latin typeface="+mn-lt"/>
                <a:ea typeface="+mn-ea"/>
                <a:cs typeface="+mn-cs"/>
              </a:rPr>
              <a:t>Big Data – For better business analytics </a:t>
            </a:r>
          </a:p>
          <a:p>
            <a:pPr lvl="0"/>
            <a:r>
              <a:rPr lang="en-US" sz="1200" kern="1200" dirty="0" smtClean="0">
                <a:solidFill>
                  <a:schemeClr val="tx1"/>
                </a:solidFill>
                <a:effectLst/>
                <a:latin typeface="+mn-lt"/>
                <a:ea typeface="+mn-ea"/>
                <a:cs typeface="+mn-cs"/>
              </a:rPr>
              <a:t>Fast Data – For the massive scale that will be expected  for social, mobile and cloud </a:t>
            </a:r>
          </a:p>
          <a:p>
            <a:pPr lvl="0"/>
            <a:r>
              <a:rPr lang="en-US" sz="1200" kern="1200" dirty="0" smtClean="0">
                <a:solidFill>
                  <a:schemeClr val="tx1"/>
                </a:solidFill>
                <a:effectLst/>
                <a:latin typeface="+mn-lt"/>
                <a:ea typeface="+mn-ea"/>
                <a:cs typeface="+mn-cs"/>
              </a:rPr>
              <a:t>ALL OF THIS IS TURNING SECURITY UPSIDE DOWN AND INSIDE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pPr/>
              <a:t>10</a:t>
            </a:fld>
            <a:endParaRPr lang="en-US"/>
          </a:p>
        </p:txBody>
      </p:sp>
    </p:spTree>
    <p:extLst>
      <p:ext uri="{BB962C8B-B14F-4D97-AF65-F5344CB8AC3E}">
        <p14:creationId xmlns:p14="http://schemas.microsoft.com/office/powerpoint/2010/main" val="280083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Source:</a:t>
            </a:r>
            <a:r>
              <a:rPr lang="en-US" baseline="0" dirty="0" smtClean="0"/>
              <a:t> </a:t>
            </a:r>
            <a:r>
              <a:rPr lang="en-US" dirty="0" smtClean="0"/>
              <a:t>Forbes:http://www.forbes.com/sites/markfidelman/2012/05/02/the-latest-infographics-mobile-business-statistics-for-2012/</a:t>
            </a:r>
          </a:p>
          <a:p>
            <a:pPr defTabSz="924916" eaLnBrk="1" fontAlgn="auto" hangingPunct="1">
              <a:spcBef>
                <a:spcPts val="0"/>
              </a:spcBef>
              <a:spcAft>
                <a:spcPts val="0"/>
              </a:spcAft>
              <a:defRPr/>
            </a:pPr>
            <a:r>
              <a:rPr lang="en-US" dirty="0" smtClean="0"/>
              <a:t>Forbes: </a:t>
            </a:r>
            <a:r>
              <a:rPr lang="en-US" b="1" dirty="0" smtClean="0"/>
              <a:t>The Latest </a:t>
            </a:r>
            <a:r>
              <a:rPr lang="en-US" b="1" dirty="0" err="1" smtClean="0"/>
              <a:t>Infographics</a:t>
            </a:r>
            <a:r>
              <a:rPr lang="en-US" b="1" dirty="0" smtClean="0"/>
              <a:t>: Mobile Business Statistics For 2012</a:t>
            </a:r>
          </a:p>
          <a:p>
            <a:endParaRPr lang="en-US" dirty="0" smtClean="0"/>
          </a:p>
          <a:p>
            <a:r>
              <a:rPr lang="en-US" b="1" dirty="0" smtClean="0"/>
              <a:t>Main Points</a:t>
            </a:r>
          </a:p>
          <a:p>
            <a:endParaRPr lang="en-US" b="1" dirty="0" smtClean="0"/>
          </a:p>
          <a:p>
            <a:r>
              <a:rPr lang="en-US" sz="1200" kern="1200" dirty="0" smtClean="0">
                <a:solidFill>
                  <a:schemeClr val="tx1"/>
                </a:solidFill>
                <a:latin typeface="+mn-lt"/>
                <a:ea typeface="+mn-ea"/>
                <a:cs typeface="+mn-cs"/>
              </a:rPr>
              <a:t>As we witness this convergence of technologies across mobile, web and things … there are a great deal of new opportunities open to those that can embrace them.</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No mobile presentation is complete unless we present a few stats … the numbers are changing so quickly it can be hard to keep up with the latest stats  -- let’s take a look at a few:</a:t>
            </a:r>
          </a:p>
          <a:p>
            <a:pPr lvl="1">
              <a:buFont typeface="Arial"/>
              <a:buChar char="•"/>
            </a:pPr>
            <a:r>
              <a:rPr lang="en-US" sz="1200" kern="1200" dirty="0" smtClean="0">
                <a:solidFill>
                  <a:schemeClr val="tx1"/>
                </a:solidFill>
                <a:latin typeface="+mn-lt"/>
                <a:ea typeface="+mn-ea"/>
                <a:cs typeface="+mn-cs"/>
              </a:rPr>
              <a:t>According to recent Forbes report – 90% of CIO expect to deploy more than 25 different mobile apps in 2014 – just imagine would we ever have said that five years ago – deploying apps typically required a lot more planning and resources but now with Mobile Apps – everyone expects to be able to download and start using it as soon as it is on their device.</a:t>
            </a:r>
          </a:p>
          <a:p>
            <a:pPr lvl="1">
              <a:buFont typeface="Arial"/>
              <a:buChar char="•"/>
            </a:pPr>
            <a:r>
              <a:rPr lang="en-US" sz="1200" kern="1200" dirty="0" smtClean="0">
                <a:solidFill>
                  <a:schemeClr val="tx1"/>
                </a:solidFill>
                <a:latin typeface="+mn-lt"/>
                <a:ea typeface="+mn-ea"/>
                <a:cs typeface="+mn-cs"/>
              </a:rPr>
              <a:t>Another stat is around Mobile App Development – by 2015 it is estimated that mobile app development will out number  native PC development 4 to 1. This introduces a new need to resources that can develop for mobile.</a:t>
            </a:r>
          </a:p>
          <a:p>
            <a:pPr lvl="1">
              <a:buFont typeface="Arial"/>
              <a:buChar char="•"/>
            </a:pPr>
            <a:r>
              <a:rPr lang="en-US" sz="1200" kern="1200" dirty="0" smtClean="0">
                <a:solidFill>
                  <a:schemeClr val="tx1"/>
                </a:solidFill>
                <a:latin typeface="+mn-lt"/>
                <a:ea typeface="+mn-ea"/>
                <a:cs typeface="+mn-cs"/>
              </a:rPr>
              <a:t> And perhaps as no surprise the demand Cloud-based Mobile Apps is expected to grow by </a:t>
            </a:r>
            <a:r>
              <a:rPr lang="en-US" sz="1200" b="1" kern="1200" dirty="0" smtClean="0">
                <a:solidFill>
                  <a:schemeClr val="tx1"/>
                </a:solidFill>
                <a:latin typeface="+mn-lt"/>
                <a:ea typeface="+mn-ea"/>
                <a:cs typeface="+mn-cs"/>
              </a:rPr>
              <a:t>88% </a:t>
            </a:r>
            <a:r>
              <a:rPr lang="en-US" sz="1200" kern="1200" dirty="0" smtClean="0">
                <a:solidFill>
                  <a:schemeClr val="tx1"/>
                </a:solidFill>
                <a:latin typeface="+mn-lt"/>
                <a:ea typeface="+mn-ea"/>
                <a:cs typeface="+mn-cs"/>
              </a:rPr>
              <a:t>from 2009 to 2014</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All of these above stats can be viewed as challenges and opportunities depending on how ready the enterprise is to embrace these trends. Regardless enterprises cannot simply sit back and ignore these changes – these stats will have an impact on everyone.</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11</a:t>
            </a:fld>
            <a:endParaRPr lang="en-US">
              <a:solidFill>
                <a:prstClr val="black"/>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Main Point:</a:t>
            </a:r>
            <a:r>
              <a:rPr lang="en-US" b="1" baseline="0" dirty="0" smtClean="0"/>
              <a:t> </a:t>
            </a:r>
            <a:r>
              <a:rPr lang="en-US" sz="1200" kern="1200" dirty="0" smtClean="0">
                <a:solidFill>
                  <a:schemeClr val="tx1"/>
                </a:solidFill>
                <a:latin typeface="+mn-lt"/>
                <a:ea typeface="+mn-ea"/>
                <a:cs typeface="+mn-cs"/>
              </a:rPr>
              <a:t>Just as there are opportunities there are also significant challenges for IT – initially enterprises viewed mobility similar to how they viewed the Web when we first started building our own company websites – essentially everyone wanted to have one but then they realized that whether it is a website or your mobile app the challenge comes when trying to integrate to backend systems, security, and management over time.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Consider some of these stats:</a:t>
            </a:r>
          </a:p>
          <a:p>
            <a:r>
              <a:rPr lang="en-US" sz="1200" kern="1200" dirty="0" smtClean="0">
                <a:solidFill>
                  <a:schemeClr val="tx1"/>
                </a:solidFill>
                <a:latin typeface="+mn-lt"/>
                <a:ea typeface="+mn-ea"/>
                <a:cs typeface="+mn-cs"/>
              </a:rPr>
              <a:t> </a:t>
            </a:r>
          </a:p>
          <a:p>
            <a:pPr lvl="0">
              <a:buFont typeface="Arial"/>
              <a:buChar char="•"/>
            </a:pPr>
            <a:r>
              <a:rPr lang="en-US" sz="1200" kern="1200" dirty="0" smtClean="0">
                <a:solidFill>
                  <a:schemeClr val="tx1"/>
                </a:solidFill>
                <a:latin typeface="+mn-lt"/>
                <a:ea typeface="+mn-ea"/>
                <a:cs typeface="+mn-cs"/>
              </a:rPr>
              <a:t>According to a recent study approx. 74% enterprise Allow some sort of BYOD usage however </a:t>
            </a:r>
            <a:r>
              <a:rPr lang="en-US" sz="1200" b="1" kern="1200" dirty="0" smtClean="0">
                <a:solidFill>
                  <a:schemeClr val="tx1"/>
                </a:solidFill>
                <a:latin typeface="+mn-lt"/>
                <a:ea typeface="+mn-ea"/>
                <a:cs typeface="+mn-cs"/>
              </a:rPr>
              <a:t>Less than 10% “FULLY AWARE” of the devices accessing their network</a:t>
            </a:r>
            <a:endParaRPr lang="en-US" sz="1200" kern="1200" dirty="0" smtClean="0">
              <a:solidFill>
                <a:schemeClr val="tx1"/>
              </a:solidFill>
              <a:latin typeface="+mn-lt"/>
              <a:ea typeface="+mn-ea"/>
              <a:cs typeface="+mn-cs"/>
            </a:endParaRPr>
          </a:p>
          <a:p>
            <a:pPr lvl="0">
              <a:buFont typeface="Arial"/>
              <a:buChar char="•"/>
            </a:pPr>
            <a:r>
              <a:rPr lang="en-US" sz="1200" kern="1200" dirty="0" smtClean="0">
                <a:solidFill>
                  <a:schemeClr val="tx1"/>
                </a:solidFill>
                <a:latin typeface="+mn-lt"/>
                <a:ea typeface="+mn-ea"/>
                <a:cs typeface="+mn-cs"/>
              </a:rPr>
              <a:t>And of course it is of no surprise that for </a:t>
            </a:r>
            <a:r>
              <a:rPr lang="en-US" sz="1200" kern="1200" dirty="0" err="1" smtClean="0">
                <a:solidFill>
                  <a:schemeClr val="tx1"/>
                </a:solidFill>
                <a:latin typeface="+mn-lt"/>
                <a:ea typeface="+mn-ea"/>
                <a:cs typeface="+mn-cs"/>
              </a:rPr>
              <a:t>CIOs</a:t>
            </a:r>
            <a:r>
              <a:rPr lang="en-US" sz="1200" kern="1200" dirty="0" smtClean="0">
                <a:solidFill>
                  <a:schemeClr val="tx1"/>
                </a:solidFill>
                <a:latin typeface="+mn-lt"/>
                <a:ea typeface="+mn-ea"/>
                <a:cs typeface="+mn-cs"/>
              </a:rPr>
              <a:t> – Security, integration and device and application support remain as top concerns.</a:t>
            </a:r>
          </a:p>
          <a:p>
            <a:pPr lvl="0">
              <a:buFont typeface="Arial"/>
              <a:buChar char="•"/>
            </a:pPr>
            <a:r>
              <a:rPr lang="en-US" sz="1200" kern="1200" dirty="0" smtClean="0">
                <a:solidFill>
                  <a:schemeClr val="tx1"/>
                </a:solidFill>
                <a:latin typeface="+mn-lt"/>
                <a:ea typeface="+mn-ea"/>
                <a:cs typeface="+mn-cs"/>
              </a:rPr>
              <a:t>Finally the cost associated with Mobility is not trivial – according to this McKinsey report it is estimated that up to $250 is spent annually per each device – this cost includes connectivity infrastructure and support</a:t>
            </a:r>
          </a:p>
          <a:p>
            <a:pPr>
              <a:buFont typeface="Arial"/>
              <a:buChar char="•"/>
            </a:pP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1716438"/>
            <a:ext cx="4284133"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auto">
          <a:xfrm>
            <a:off x="1524" y="1156648"/>
            <a:ext cx="42910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4318000" y="1156648"/>
            <a:ext cx="4825998"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804346"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804346" y="245538"/>
            <a:ext cx="8221121" cy="770462"/>
          </a:xfrm>
        </p:spPr>
        <p:txBody>
          <a:bodyPr anchor="t" anchorCtr="0"/>
          <a:lstStyle>
            <a:lvl1pPr>
              <a:defRPr/>
            </a:lvl1pPr>
          </a:lstStyle>
          <a:p>
            <a:r>
              <a:rPr lang="en-US" smtClean="0"/>
              <a:t>Click to edit Master title style</a:t>
            </a:r>
            <a:endParaRPr lang="en-US" dirty="0"/>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71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19" name="Rectangle 18"/>
          <p:cNvSpPr/>
          <p:nvPr userDrawn="1"/>
        </p:nvSpPr>
        <p:spPr>
          <a:xfrm>
            <a:off x="0" y="1159938"/>
            <a:ext cx="9144000" cy="2971799"/>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1"/>
          </p:nvPr>
        </p:nvSpPr>
        <p:spPr bwMode="white">
          <a:xfrm>
            <a:off x="797999" y="1422404"/>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dirty="0" smtClean="0"/>
              <a:t>Click to edit Master text styles</a:t>
            </a:r>
          </a:p>
        </p:txBody>
      </p:sp>
      <p:sp>
        <p:nvSpPr>
          <p:cNvPr id="17" name="Text Placeholder 22"/>
          <p:cNvSpPr>
            <a:spLocks noGrp="1"/>
          </p:cNvSpPr>
          <p:nvPr>
            <p:ph type="body" sz="quarter" idx="16" hasCustomPrompt="1"/>
          </p:nvPr>
        </p:nvSpPr>
        <p:spPr bwMode="white">
          <a:xfrm>
            <a:off x="899602"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bwMode="white">
          <a:xfrm>
            <a:off x="899602"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29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1"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6"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0"/>
            <a:ext cx="27432"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lvl="0"/>
            <a:endParaRPr lang="en-US" dirty="0"/>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55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userDrawn="1"/>
        </p:nvGrpSpPr>
        <p:grpSpPr>
          <a:xfrm>
            <a:off x="2103807" y="1774228"/>
            <a:ext cx="4936386" cy="1595045"/>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456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133" y="1329097"/>
            <a:ext cx="7315200" cy="2249424"/>
          </a:xfrm>
          <a:prstGeom prst="rect">
            <a:avLst/>
          </a:prstGeom>
        </p:spPr>
      </p:pic>
    </p:spTree>
    <p:extLst>
      <p:ext uri="{BB962C8B-B14F-4D97-AF65-F5344CB8AC3E}">
        <p14:creationId xmlns:p14="http://schemas.microsoft.com/office/powerpoint/2010/main" val="7821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0" y="1571843"/>
            <a:ext cx="5030787"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dirty="0" smtClean="0"/>
              <a:t>Click to edit text </a:t>
            </a:r>
            <a:endParaRPr lang="en-US" dirty="0"/>
          </a:p>
        </p:txBody>
      </p:sp>
      <p:sp>
        <p:nvSpPr>
          <p:cNvPr id="4" name="Rectangle 3"/>
          <p:cNvSpPr/>
          <p:nvPr userDrawn="1"/>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3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5" name="Rectangle 4"/>
          <p:cNvSpPr/>
          <p:nvPr/>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5206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6" name="Rectangle 5"/>
          <p:cNvSpPr/>
          <p:nvPr userDrawn="1"/>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nchor="t"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614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nchor="t" anchorCtr="0"/>
          <a:lstStyle/>
          <a:p>
            <a:r>
              <a:rPr lang="en-US" smtClean="0"/>
              <a:t>Click to edit Master title style</a:t>
            </a:r>
            <a:endParaRPr lang="en-US" dirty="0"/>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98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Square">
    <p:spTree>
      <p:nvGrpSpPr>
        <p:cNvPr id="1" name=""/>
        <p:cNvGrpSpPr/>
        <p:nvPr/>
      </p:nvGrpSpPr>
      <p:grpSpPr>
        <a:xfrm>
          <a:off x="0" y="0"/>
          <a:ext cx="0" cy="0"/>
          <a:chOff x="0" y="0"/>
          <a:chExt cx="0" cy="0"/>
        </a:xfrm>
      </p:grpSpPr>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37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lain 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669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457200" y="480486"/>
            <a:ext cx="8229600" cy="423784"/>
          </a:xfrm>
        </p:spPr>
        <p:txBody>
          <a:bodyPr anchor="b" anchorCtr="0"/>
          <a:lstStyle>
            <a:lvl1pPr>
              <a:defRPr/>
            </a:lvl1pPr>
          </a:lstStyle>
          <a:p>
            <a:r>
              <a:rPr lang="en-US" dirty="0" smtClean="0"/>
              <a:t>Click to edit Master title style</a:t>
            </a:r>
            <a:endParaRPr lang="en-US" dirty="0"/>
          </a:p>
        </p:txBody>
      </p:sp>
      <p:sp>
        <p:nvSpPr>
          <p:cNvPr id="8"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299141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a:xfrm>
            <a:off x="6037593" y="4791845"/>
            <a:ext cx="2895600" cy="274637"/>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3559187348"/>
      </p:ext>
    </p:extLst>
  </p:cSld>
  <p:clrMapOvr>
    <a:masterClrMapping/>
  </p:clrMapOvr>
  <p:transition xmlns:p14="http://schemas.microsoft.com/office/powerpoint/2010/main" spd="slow"/>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804346" y="245538"/>
            <a:ext cx="8221121"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1933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60616" y="0"/>
            <a:ext cx="6783387" cy="4630738"/>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anchor="ctr"/>
          <a:lstStyle/>
          <a:p>
            <a:pPr algn="ctr">
              <a:defRPr/>
            </a:pPr>
            <a:endParaRPr lang="en-US" sz="1800"/>
          </a:p>
        </p:txBody>
      </p:sp>
      <p:sp>
        <p:nvSpPr>
          <p:cNvPr id="6" name="Rectangle 5"/>
          <p:cNvSpPr>
            <a:spLocks noChangeArrowheads="1"/>
          </p:cNvSpPr>
          <p:nvPr userDrawn="1"/>
        </p:nvSpPr>
        <p:spPr bwMode="auto">
          <a:xfrm>
            <a:off x="2681289" y="-1587"/>
            <a:ext cx="6462712" cy="4630738"/>
          </a:xfrm>
          <a:prstGeom prst="rect">
            <a:avLst/>
          </a:prstGeom>
          <a:gradFill rotWithShape="1">
            <a:gsLst>
              <a:gs pos="0">
                <a:srgbClr val="B3B3B3"/>
              </a:gs>
              <a:gs pos="100000">
                <a:srgbClr val="F3F3F3"/>
              </a:gs>
            </a:gsLst>
            <a:lin ang="16200000"/>
          </a:gradFill>
          <a:ln>
            <a:noFill/>
          </a:ln>
          <a:effectLst>
            <a:outerShdw blurRad="63500" dist="63500" dir="10500019"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91428" tIns="45714" rIns="91428" bIns="45714" anchor="ctr"/>
          <a:lstStyle/>
          <a:p>
            <a:pPr algn="ctr">
              <a:defRPr/>
            </a:pPr>
            <a:endParaRPr lang="en-US" sz="1800">
              <a:solidFill>
                <a:schemeClr val="lt1"/>
              </a:solidFill>
              <a:latin typeface="+mn-lt"/>
              <a:ea typeface="+mn-ea"/>
              <a:cs typeface="+mn-cs"/>
            </a:endParaRPr>
          </a:p>
        </p:txBody>
      </p:sp>
      <p:pic>
        <p:nvPicPr>
          <p:cNvPr id="8"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3"/>
            <a:ext cx="9144000" cy="168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20" descr="Oracle WHITE"/>
          <p:cNvPicPr>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15479" y="4668929"/>
            <a:ext cx="704056" cy="8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userDrawn="1">
            <p:ph type="title"/>
          </p:nvPr>
        </p:nvSpPr>
        <p:spPr>
          <a:xfrm>
            <a:off x="457836" y="1171558"/>
            <a:ext cx="1724448" cy="760334"/>
          </a:xfrm>
        </p:spPr>
        <p:txBody>
          <a:bodyPr/>
          <a:lstStyle>
            <a:lvl1pPr algn="l" defTabSz="914286"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3175012" y="1122129"/>
            <a:ext cx="5544524" cy="3116236"/>
          </a:xfrm>
        </p:spPr>
        <p:txBody>
          <a:bodyPr/>
          <a:lstStyle>
            <a:lvl1pPr marL="342856" indent="-342856">
              <a:lnSpc>
                <a:spcPct val="120000"/>
              </a:lnSpc>
              <a:buSzPct val="90000"/>
              <a:buFont typeface="Wingdings" pitchFamily="2" charset="2"/>
              <a:buChar char="§"/>
              <a:defRPr sz="24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6705573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51" y="171456"/>
            <a:ext cx="7581900" cy="705785"/>
          </a:xfrm>
        </p:spPr>
        <p:txBody>
          <a:bodyPr/>
          <a:lstStyle>
            <a:lvl1pPr>
              <a:defRPr sz="2700"/>
            </a:lvl1pPr>
          </a:lstStyle>
          <a:p>
            <a:r>
              <a:rPr lang="en-US" dirty="0" smtClean="0"/>
              <a:t>Click to edit Master title style</a:t>
            </a:r>
            <a:endParaRPr lang="en-US" dirty="0"/>
          </a:p>
        </p:txBody>
      </p:sp>
      <p:sp>
        <p:nvSpPr>
          <p:cNvPr id="3" name="Content Placeholder 2"/>
          <p:cNvSpPr>
            <a:spLocks noGrp="1"/>
          </p:cNvSpPr>
          <p:nvPr>
            <p:ph idx="1"/>
          </p:nvPr>
        </p:nvSpPr>
        <p:spPr>
          <a:xfrm>
            <a:off x="844550" y="1370338"/>
            <a:ext cx="7537450" cy="3181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039"/>
          <p:cNvSpPr txBox="1">
            <a:spLocks noChangeArrowheads="1"/>
          </p:cNvSpPr>
          <p:nvPr userDrawn="1"/>
        </p:nvSpPr>
        <p:spPr bwMode="auto">
          <a:xfrm>
            <a:off x="3434743" y="4871353"/>
            <a:ext cx="2127100" cy="207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1" tIns="34286" rIns="68571" bIns="34286">
            <a:spAutoFit/>
          </a:bodyPr>
          <a:lstStyle/>
          <a:p>
            <a:r>
              <a:rPr lang="en-US" sz="900" dirty="0">
                <a:latin typeface="Arial" pitchFamily="34" charset="0"/>
                <a:cs typeface="Arial" pitchFamily="34" charset="0"/>
              </a:rPr>
              <a:t>Oracle Confidential – Do Not Distribute</a:t>
            </a:r>
          </a:p>
        </p:txBody>
      </p:sp>
    </p:spTree>
    <p:extLst>
      <p:ext uri="{BB962C8B-B14F-4D97-AF65-F5344CB8AC3E}">
        <p14:creationId xmlns:p14="http://schemas.microsoft.com/office/powerpoint/2010/main" val="1897978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dirty="0" smtClean="0"/>
              <a:t>Click to edit Master title style</a:t>
            </a:r>
            <a:endParaRPr lang="en-US" dirty="0"/>
          </a:p>
        </p:txBody>
      </p:sp>
      <p:sp>
        <p:nvSpPr>
          <p:cNvPr id="6" name="Content Placeholder 5"/>
          <p:cNvSpPr>
            <a:spLocks noGrp="1"/>
          </p:cNvSpPr>
          <p:nvPr>
            <p:ph sz="quarter" idx="12"/>
          </p:nvPr>
        </p:nvSpPr>
        <p:spPr>
          <a:xfrm>
            <a:off x="457200" y="1412032"/>
            <a:ext cx="8229600" cy="30626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4"/>
          <p:cNvSpPr>
            <a:spLocks noGrp="1"/>
          </p:cNvSpPr>
          <p:nvPr>
            <p:ph type="body" sz="quarter" idx="13"/>
          </p:nvPr>
        </p:nvSpPr>
        <p:spPr>
          <a:xfrm>
            <a:off x="457200" y="919160"/>
            <a:ext cx="8229600" cy="304800"/>
          </a:xfrm>
        </p:spPr>
        <p:txBody>
          <a:bodyPr>
            <a:noAutofit/>
          </a:bodyPr>
          <a:lstStyle>
            <a:lvl1pPr marL="0" indent="0">
              <a:spcAft>
                <a:spcPts val="0"/>
              </a:spcAft>
              <a:buFontTx/>
              <a:buNone/>
              <a:defRPr sz="2000">
                <a:solidFill>
                  <a:schemeClr val="accent1"/>
                </a:solidFill>
              </a:defRPr>
            </a:lvl1pPr>
            <a:lvl2pPr marL="457162" indent="0">
              <a:buFontTx/>
              <a:buNone/>
              <a:defRPr/>
            </a:lvl2pPr>
            <a:lvl3pPr marL="914324" indent="0">
              <a:buFontTx/>
              <a:buNone/>
              <a:defRPr/>
            </a:lvl3pPr>
            <a:lvl4pPr marL="1371486" indent="0">
              <a:buFontTx/>
              <a:buNone/>
              <a:defRPr/>
            </a:lvl4pPr>
            <a:lvl5pPr marL="1828648"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2589066676"/>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New Template_Chart">
    <p:spTree>
      <p:nvGrpSpPr>
        <p:cNvPr id="1" name=""/>
        <p:cNvGrpSpPr/>
        <p:nvPr/>
      </p:nvGrpSpPr>
      <p:grpSpPr>
        <a:xfrm>
          <a:off x="0" y="0"/>
          <a:ext cx="0" cy="0"/>
          <a:chOff x="0" y="0"/>
          <a:chExt cx="0" cy="0"/>
        </a:xfrm>
      </p:grpSpPr>
      <p:sp>
        <p:nvSpPr>
          <p:cNvPr id="4" name="Rectangle 3"/>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3" name="Chart Placeholder 2"/>
          <p:cNvSpPr>
            <a:spLocks noGrp="1"/>
          </p:cNvSpPr>
          <p:nvPr>
            <p:ph type="chart" sz="quarter" idx="17"/>
          </p:nvPr>
        </p:nvSpPr>
        <p:spPr>
          <a:xfrm>
            <a:off x="666750" y="1123950"/>
            <a:ext cx="8052786" cy="3284538"/>
          </a:xfrm>
        </p:spPr>
        <p:txBody>
          <a:bodyPr rtlCol="0" anchor="ctr" anchorCtr="1">
            <a:noAutofit/>
          </a:bodyPr>
          <a:lstStyle>
            <a:lvl1pPr marL="60325" indent="0" algn="ctr">
              <a:buNone/>
              <a:defRPr/>
            </a:lvl1pPr>
          </a:lstStyle>
          <a:p>
            <a:pPr lvl="0"/>
            <a:r>
              <a:rPr lang="en-US" noProof="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431177651"/>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New Template_Chart">
    <p:spTree>
      <p:nvGrpSpPr>
        <p:cNvPr id="1" name=""/>
        <p:cNvGrpSpPr/>
        <p:nvPr/>
      </p:nvGrpSpPr>
      <p:grpSpPr>
        <a:xfrm>
          <a:off x="0" y="0"/>
          <a:ext cx="0" cy="0"/>
          <a:chOff x="0" y="0"/>
          <a:chExt cx="0" cy="0"/>
        </a:xfrm>
      </p:grpSpPr>
      <p:sp>
        <p:nvSpPr>
          <p:cNvPr id="4" name="Rectangle 3"/>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Chart Placeholder 2"/>
          <p:cNvSpPr>
            <a:spLocks noGrp="1"/>
          </p:cNvSpPr>
          <p:nvPr>
            <p:ph type="chart" sz="quarter" idx="17"/>
          </p:nvPr>
        </p:nvSpPr>
        <p:spPr>
          <a:xfrm>
            <a:off x="666750" y="1123950"/>
            <a:ext cx="8052786" cy="3284538"/>
          </a:xfrm>
        </p:spPr>
        <p:txBody>
          <a:bodyPr rtlCol="0" anchor="ctr" anchorCtr="1">
            <a:noAutofit/>
          </a:bodyPr>
          <a:lstStyle>
            <a:lvl1pPr marL="60325" indent="0" algn="ctr">
              <a:buNone/>
              <a:defRPr/>
            </a:lvl1pPr>
          </a:lstStyle>
          <a:p>
            <a:pPr lvl="0"/>
            <a:r>
              <a:rPr lang="en-US" noProof="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8346423"/>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5943598" y="0"/>
            <a:ext cx="3200402"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7" name="Title 1"/>
          <p:cNvSpPr>
            <a:spLocks noGrp="1"/>
          </p:cNvSpPr>
          <p:nvPr>
            <p:ph type="title" hasCustomPrompt="1"/>
          </p:nvPr>
        </p:nvSpPr>
        <p:spPr bwMode="white">
          <a:xfrm>
            <a:off x="451484" y="1583267"/>
            <a:ext cx="5026449"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450849" y="2914276"/>
            <a:ext cx="5027083" cy="1048124"/>
          </a:xfrm>
        </p:spPr>
        <p:txBody>
          <a:bodyPr lIns="0" tIns="0"/>
          <a:lstStyle>
            <a:lvl1pPr marL="0" indent="0">
              <a:spcAft>
                <a:spcPts val="0"/>
              </a:spcAft>
              <a:buNone/>
              <a:defRPr>
                <a:solidFill>
                  <a:schemeClr val="bg1"/>
                </a:solidFill>
              </a:defRPr>
            </a:lvl1pPr>
          </a:lstStyle>
          <a:p>
            <a:pPr lvl="0"/>
            <a:r>
              <a:rPr lang="en-US" dirty="0" smtClean="0"/>
              <a:t>Click to edit Master text styles</a:t>
            </a:r>
          </a:p>
        </p:txBody>
      </p:sp>
      <p:sp>
        <p:nvSpPr>
          <p:cNvPr id="3" name="Picture Placeholder 2"/>
          <p:cNvSpPr>
            <a:spLocks noGrp="1"/>
          </p:cNvSpPr>
          <p:nvPr>
            <p:ph type="pic" sz="quarter" idx="14" hasCustomPrompt="1"/>
          </p:nvPr>
        </p:nvSpPr>
        <p:spPr>
          <a:xfrm>
            <a:off x="5943600"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spTree>
    <p:extLst>
      <p:ext uri="{BB962C8B-B14F-4D97-AF65-F5344CB8AC3E}">
        <p14:creationId xmlns:p14="http://schemas.microsoft.com/office/powerpoint/2010/main" val="341113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xmlns:p14="http://schemas.microsoft.com/office/powerpoint/2010/mai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4964"/>
            <a:ext cx="9144000" cy="516846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24964"/>
            <a:ext cx="9144000" cy="4157107"/>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1" name="Rectangle 10"/>
          <p:cNvSpPr/>
          <p:nvPr userDrawn="1"/>
        </p:nvSpPr>
        <p:spPr>
          <a:xfrm>
            <a:off x="5943598" y="-24964"/>
            <a:ext cx="3200402" cy="4157107"/>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title" hasCustomPrompt="1"/>
          </p:nvPr>
        </p:nvSpPr>
        <p:spPr bwMode="white">
          <a:xfrm>
            <a:off x="451485" y="1583267"/>
            <a:ext cx="5026448"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450849" y="2914276"/>
            <a:ext cx="5027083"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dirty="0" smtClean="0"/>
              <a:t>Click to edit Master text styles</a:t>
            </a:r>
          </a:p>
        </p:txBody>
      </p:sp>
      <p:sp>
        <p:nvSpPr>
          <p:cNvPr id="3" name="Picture Placeholder 2"/>
          <p:cNvSpPr>
            <a:spLocks noGrp="1"/>
          </p:cNvSpPr>
          <p:nvPr>
            <p:ph type="pic" sz="quarter" idx="14" hasCustomPrompt="1"/>
          </p:nvPr>
        </p:nvSpPr>
        <p:spPr>
          <a:xfrm>
            <a:off x="5943600" y="-25400"/>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Tree>
    <p:extLst>
      <p:ext uri="{BB962C8B-B14F-4D97-AF65-F5344CB8AC3E}">
        <p14:creationId xmlns:p14="http://schemas.microsoft.com/office/powerpoint/2010/main" val="213358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xmlns:p14="http://schemas.microsoft.com/office/powerpoint/2010/mai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1"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userDrawn="1">
            <p:ph type="title"/>
          </p:nvPr>
        </p:nvSpPr>
        <p:spPr>
          <a:xfrm>
            <a:off x="804981" y="245538"/>
            <a:ext cx="7771752" cy="761995"/>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804981" y="1363132"/>
            <a:ext cx="7771752" cy="2616201"/>
          </a:xfrm>
        </p:spPr>
        <p:txBody>
          <a:bodyPr lIns="0" tIns="0"/>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grpSp>
        <p:nvGrpSpPr>
          <p:cNvPr id="10" name="Group 9"/>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2"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3" name="Rectangle 12"/>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14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53" cy="1100723"/>
          </a:xfrm>
        </p:spPr>
        <p:txBody>
          <a:bodyPr anchor="t" anchorCtr="0"/>
          <a:lstStyle>
            <a:lvl1pPr>
              <a:defRPr sz="28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5715000" y="0"/>
            <a:ext cx="3429000" cy="463126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55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40"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5715000" y="-2117"/>
            <a:ext cx="3429000"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grpSp>
        <p:nvGrpSpPr>
          <p:cNvPr id="6"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6" name="Rectangle 15"/>
          <p:cNvSpPr/>
          <p:nvPr userDrawn="1"/>
        </p:nvSpPr>
        <p:spPr>
          <a:xfrm>
            <a:off x="5715000" y="0"/>
            <a:ext cx="3429000" cy="4631267"/>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9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15" name="Rectangle 14"/>
          <p:cNvSpPr/>
          <p:nvPr userDrawn="1"/>
        </p:nvSpPr>
        <p:spPr>
          <a:xfrm>
            <a:off x="-2" y="1159938"/>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hasCustomPrompt="1"/>
          </p:nvPr>
        </p:nvSpPr>
        <p:spPr>
          <a:xfrm>
            <a:off x="804347" y="1459241"/>
            <a:ext cx="5029186"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endParaRPr lang="en-US" dirty="0" smtClean="0"/>
          </a:p>
        </p:txBody>
      </p:sp>
      <p:sp>
        <p:nvSpPr>
          <p:cNvPr id="12" name="Picture Placeholder 11"/>
          <p:cNvSpPr>
            <a:spLocks noGrp="1"/>
          </p:cNvSpPr>
          <p:nvPr>
            <p:ph type="pic" sz="quarter" idx="12" hasCustomPrompt="1"/>
          </p:nvPr>
        </p:nvSpPr>
        <p:spPr>
          <a:xfrm>
            <a:off x="5941222" y="0"/>
            <a:ext cx="3064933" cy="4629150"/>
          </a:xfrm>
          <a:ln>
            <a:noFill/>
          </a:ln>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grpSp>
        <p:nvGrpSpPr>
          <p:cNvPr id="9" name="Group 8"/>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3"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4" name="Rectangle 13"/>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19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2990088" y="1159938"/>
            <a:ext cx="6153912"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p:nvPr>
        </p:nvSpPr>
        <p:spPr>
          <a:xfrm>
            <a:off x="3443821" y="1430281"/>
            <a:ext cx="5369979" cy="2523657"/>
          </a:xfrm>
        </p:spPr>
        <p:txBody>
          <a:bodyPr anchor="t" anchorCtr="0"/>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
        <p:nvSpPr>
          <p:cNvPr id="7" name="Rectangle 6"/>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wmf"/><Relationship Id="rId31" Type="http://schemas.openxmlformats.org/officeDocument/2006/relationships/image" Target="../media/image2.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8229590"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30" cstate="print"/>
          <a:srcRect/>
          <a:stretch>
            <a:fillRect/>
          </a:stretch>
        </p:blipFill>
        <p:spPr bwMode="auto">
          <a:xfrm>
            <a:off x="8015479" y="4668926"/>
            <a:ext cx="704056" cy="88722"/>
          </a:xfrm>
          <a:prstGeom prst="rect">
            <a:avLst/>
          </a:prstGeom>
          <a:noFill/>
          <a:ln w="9525">
            <a:noFill/>
            <a:miter lim="800000"/>
            <a:headEnd/>
            <a:tailEnd/>
          </a:ln>
        </p:spPr>
      </p:pic>
      <p:grpSp>
        <p:nvGrpSpPr>
          <p:cNvPr id="5" name="Group 4"/>
          <p:cNvGrpSpPr/>
          <p:nvPr/>
        </p:nvGrpSpPr>
        <p:grpSpPr>
          <a:xfrm>
            <a:off x="0" y="4629150"/>
            <a:ext cx="9144000" cy="168275"/>
            <a:chOff x="0" y="4629150"/>
            <a:chExt cx="9144000" cy="168275"/>
          </a:xfrm>
        </p:grpSpPr>
        <p:pic>
          <p:nvPicPr>
            <p:cNvPr id="9" name="Picture 25" descr="Red Ba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30"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14"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1"/>
                  </a:solidFill>
                </a:rPr>
                <a:t>Copyright</a:t>
              </a:r>
              <a:r>
                <a:rPr lang="en-US" sz="600" baseline="0" dirty="0" smtClean="0">
                  <a:solidFill>
                    <a:schemeClr val="tx1"/>
                  </a:solidFill>
                </a:rPr>
                <a:t> </a:t>
              </a:r>
              <a:r>
                <a:rPr lang="en-US" sz="600" dirty="0" smtClean="0">
                  <a:solidFill>
                    <a:schemeClr val="tx1"/>
                  </a:solidFill>
                </a:rPr>
                <a:t>©</a:t>
              </a:r>
              <a:r>
                <a:rPr lang="en-US" sz="600" baseline="0" dirty="0" smtClean="0">
                  <a:solidFill>
                    <a:schemeClr val="tx1"/>
                  </a:solidFill>
                </a:rPr>
                <a:t> 2012, Oracle and/or its affiliates. All rights reserved.</a:t>
              </a:r>
              <a:endParaRPr lang="en-US" sz="600" dirty="0" smtClean="0">
                <a:solidFill>
                  <a:schemeClr val="tx1"/>
                </a:solidFill>
              </a:endParaRP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332"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chemeClr val="tx1"/>
                </a:solidFill>
              </a:rPr>
              <a:pPr algn="r"/>
              <a:t>‹#›</a:t>
            </a:fld>
            <a:endParaRPr lang="en-US" sz="600" dirty="0">
              <a:solidFill>
                <a:schemeClr val="tx1"/>
              </a:solidFill>
            </a:endParaRPr>
          </a:p>
        </p:txBody>
      </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725" r:id="rId1"/>
    <p:sldLayoutId id="2147483748" r:id="rId2"/>
    <p:sldLayoutId id="2147483740" r:id="rId3"/>
    <p:sldLayoutId id="2147483741" r:id="rId4"/>
    <p:sldLayoutId id="2147483747" r:id="rId5"/>
    <p:sldLayoutId id="2147483733" r:id="rId6"/>
    <p:sldLayoutId id="2147483744" r:id="rId7"/>
    <p:sldLayoutId id="2147483694" r:id="rId8"/>
    <p:sldLayoutId id="2147483695" r:id="rId9"/>
    <p:sldLayoutId id="2147483701" r:id="rId10"/>
    <p:sldLayoutId id="2147483719" r:id="rId11"/>
    <p:sldLayoutId id="2147483700" r:id="rId12"/>
    <p:sldLayoutId id="2147483707" r:id="rId13"/>
    <p:sldLayoutId id="2147483746" r:id="rId14"/>
    <p:sldLayoutId id="2147483745" r:id="rId15"/>
    <p:sldLayoutId id="2147483685" r:id="rId16"/>
    <p:sldLayoutId id="2147483686" r:id="rId17"/>
    <p:sldLayoutId id="2147483750" r:id="rId18"/>
    <p:sldLayoutId id="2147483751" r:id="rId19"/>
    <p:sldLayoutId id="2147483752"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wmf"/><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jpeg"/><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gif"/><Relationship Id="rId5" Type="http://schemas.openxmlformats.org/officeDocument/2006/relationships/image" Target="../media/image39.png"/><Relationship Id="rId6" Type="http://schemas.openxmlformats.org/officeDocument/2006/relationships/image" Target="../media/image40.png"/><Relationship Id="rId7" Type="http://schemas.microsoft.com/office/2007/relationships/hdphoto" Target="../media/hdphoto2.wdp"/><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2.jpeg"/><Relationship Id="rId7" Type="http://schemas.openxmlformats.org/officeDocument/2006/relationships/image" Target="../media/image1.wmf"/><Relationship Id="rId8" Type="http://schemas.openxmlformats.org/officeDocument/2006/relationships/image" Target="../media/image9.png"/><Relationship Id="rId9" Type="http://schemas.microsoft.com/office/2007/relationships/hdphoto" Target="../media/hdphoto2.wdp"/><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1" Type="http://schemas.openxmlformats.org/officeDocument/2006/relationships/image" Target="../media/image54.png"/><Relationship Id="rId12" Type="http://schemas.microsoft.com/office/2007/relationships/hdphoto" Target="../media/hdphoto6.wdp"/><Relationship Id="rId13" Type="http://schemas.openxmlformats.org/officeDocument/2006/relationships/image" Target="../media/image55.png"/><Relationship Id="rId14" Type="http://schemas.microsoft.com/office/2007/relationships/hdphoto" Target="../media/hdphoto7.wdp"/><Relationship Id="rId15" Type="http://schemas.openxmlformats.org/officeDocument/2006/relationships/image" Target="../media/image56.png"/><Relationship Id="rId16" Type="http://schemas.openxmlformats.org/officeDocument/2006/relationships/image" Target="../media/image1.wmf"/><Relationship Id="rId17" Type="http://schemas.openxmlformats.org/officeDocument/2006/relationships/image" Target="../media/image57.png"/><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9.png"/><Relationship Id="rId4" Type="http://schemas.microsoft.com/office/2007/relationships/hdphoto" Target="../media/hdphoto2.wdp"/><Relationship Id="rId5" Type="http://schemas.openxmlformats.org/officeDocument/2006/relationships/image" Target="../media/image51.png"/><Relationship Id="rId6" Type="http://schemas.microsoft.com/office/2007/relationships/hdphoto" Target="../media/hdphoto3.wdp"/><Relationship Id="rId7" Type="http://schemas.openxmlformats.org/officeDocument/2006/relationships/image" Target="../media/image52.png"/><Relationship Id="rId8" Type="http://schemas.microsoft.com/office/2007/relationships/hdphoto" Target="../media/hdphoto4.wdp"/><Relationship Id="rId9" Type="http://schemas.openxmlformats.org/officeDocument/2006/relationships/image" Target="../media/image53.png"/><Relationship Id="rId10" Type="http://schemas.microsoft.com/office/2007/relationships/hdphoto" Target="../media/hdphoto5.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0.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0.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1" Type="http://schemas.openxmlformats.org/officeDocument/2006/relationships/notesSlide" Target="../notesSlides/notesSlide33.xml"/><Relationship Id="rId12" Type="http://schemas.openxmlformats.org/officeDocument/2006/relationships/image" Target="../media/image63.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6" Type="http://schemas.openxmlformats.org/officeDocument/2006/relationships/image" Target="../media/image69.jpeg"/><Relationship Id="rId7" Type="http://schemas.openxmlformats.org/officeDocument/2006/relationships/image" Target="../media/image70.jpeg"/><Relationship Id="rId8" Type="http://schemas.openxmlformats.org/officeDocument/2006/relationships/image" Target="../media/image71.jpeg"/><Relationship Id="rId9" Type="http://schemas.openxmlformats.org/officeDocument/2006/relationships/image" Target="../media/image72.jpeg"/><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1" Type="http://schemas.openxmlformats.org/officeDocument/2006/relationships/tags" Target="../tags/tag10.xml"/><Relationship Id="rId2" Type="http://schemas.openxmlformats.org/officeDocument/2006/relationships/tags" Target="../tags/tag11.xml"/></Relationships>
</file>

<file path=ppt/slides/_rels/slide47.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75.png"/><Relationship Id="rId13" Type="http://schemas.openxmlformats.org/officeDocument/2006/relationships/image" Target="../media/image89.gif"/><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80.jpe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jpeg"/><Relationship Id="rId7" Type="http://schemas.openxmlformats.org/officeDocument/2006/relationships/image" Target="../media/image84.jpeg"/><Relationship Id="rId8" Type="http://schemas.openxmlformats.org/officeDocument/2006/relationships/image" Target="../media/image85.jpeg"/><Relationship Id="rId9" Type="http://schemas.openxmlformats.org/officeDocument/2006/relationships/image" Target="../media/image86.png"/><Relationship Id="rId10" Type="http://schemas.openxmlformats.org/officeDocument/2006/relationships/image" Target="../media/image87.png"/></Relationships>
</file>

<file path=ppt/slides/_rels/slide48.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75.png"/><Relationship Id="rId13" Type="http://schemas.openxmlformats.org/officeDocument/2006/relationships/image" Target="../media/image89.gif"/><Relationship Id="rId14" Type="http://schemas.openxmlformats.org/officeDocument/2006/relationships/image" Target="../media/image90.jpeg"/><Relationship Id="rId15" Type="http://schemas.openxmlformats.org/officeDocument/2006/relationships/image" Target="../media/image91.png"/><Relationship Id="rId16" Type="http://schemas.openxmlformats.org/officeDocument/2006/relationships/image" Target="../media/image92.png"/><Relationship Id="rId17" Type="http://schemas.openxmlformats.org/officeDocument/2006/relationships/image" Target="../media/image93.png"/><Relationship Id="rId18" Type="http://schemas.openxmlformats.org/officeDocument/2006/relationships/image" Target="../media/image94.png"/><Relationship Id="rId19" Type="http://schemas.openxmlformats.org/officeDocument/2006/relationships/image" Target="../media/image95.gif"/><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80.jpe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jpeg"/><Relationship Id="rId7" Type="http://schemas.openxmlformats.org/officeDocument/2006/relationships/image" Target="../media/image84.jpeg"/><Relationship Id="rId8" Type="http://schemas.openxmlformats.org/officeDocument/2006/relationships/image" Target="../media/image85.jpeg"/><Relationship Id="rId9" Type="http://schemas.openxmlformats.org/officeDocument/2006/relationships/image" Target="../media/image86.png"/><Relationship Id="rId10" Type="http://schemas.openxmlformats.org/officeDocument/2006/relationships/image" Target="../media/image87.png"/></Relationships>
</file>

<file path=ppt/slides/_rels/slide49.xml.rels><?xml version="1.0" encoding="UTF-8" standalone="yes"?>
<Relationships xmlns="http://schemas.openxmlformats.org/package/2006/relationships"><Relationship Id="rId11" Type="http://schemas.openxmlformats.org/officeDocument/2006/relationships/image" Target="../media/image102.jpeg"/><Relationship Id="rId12" Type="http://schemas.openxmlformats.org/officeDocument/2006/relationships/image" Target="../media/image103.jpeg"/><Relationship Id="rId13" Type="http://schemas.openxmlformats.org/officeDocument/2006/relationships/image" Target="../media/image104.jpeg"/><Relationship Id="rId14" Type="http://schemas.openxmlformats.org/officeDocument/2006/relationships/image" Target="../media/image105.jpe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80.jpeg"/><Relationship Id="rId17" Type="http://schemas.openxmlformats.org/officeDocument/2006/relationships/image" Target="../media/image84.jpeg"/><Relationship Id="rId18" Type="http://schemas.openxmlformats.org/officeDocument/2006/relationships/image" Target="../media/image83.jpeg"/><Relationship Id="rId19" Type="http://schemas.openxmlformats.org/officeDocument/2006/relationships/image" Target="../media/image85.jpeg"/><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106.png"/><Relationship Id="rId4" Type="http://schemas.openxmlformats.org/officeDocument/2006/relationships/image" Target="../media/image76.emf"/><Relationship Id="rId5" Type="http://schemas.openxmlformats.org/officeDocument/2006/relationships/image" Target="../media/image79.png"/><Relationship Id="rId6" Type="http://schemas.openxmlformats.org/officeDocument/2006/relationships/image" Target="../media/image107.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96.png"/><Relationship Id="rId10" Type="http://schemas.openxmlformats.org/officeDocument/2006/relationships/image" Target="../media/image108.png"/></Relationships>
</file>

<file path=ppt/slides/_rels/slide51.xml.rels><?xml version="1.0" encoding="UTF-8" standalone="yes"?>
<Relationships xmlns="http://schemas.openxmlformats.org/package/2006/relationships"><Relationship Id="rId9" Type="http://schemas.openxmlformats.org/officeDocument/2006/relationships/image" Target="../media/image84.jpeg"/><Relationship Id="rId20" Type="http://schemas.openxmlformats.org/officeDocument/2006/relationships/image" Target="../media/image122.png"/><Relationship Id="rId21" Type="http://schemas.openxmlformats.org/officeDocument/2006/relationships/image" Target="../media/image123.png"/><Relationship Id="rId22" Type="http://schemas.openxmlformats.org/officeDocument/2006/relationships/image" Target="../media/image109.png"/><Relationship Id="rId10" Type="http://schemas.openxmlformats.org/officeDocument/2006/relationships/image" Target="../media/image83.jpeg"/><Relationship Id="rId11" Type="http://schemas.openxmlformats.org/officeDocument/2006/relationships/image" Target="../media/image85.jpe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image" Target="../media/image113.png"/><Relationship Id="rId19" Type="http://schemas.openxmlformats.org/officeDocument/2006/relationships/image" Target="../media/image77.png"/><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82.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jpeg"/><Relationship Id="rId7" Type="http://schemas.openxmlformats.org/officeDocument/2006/relationships/image" Target="../media/image117.png"/><Relationship Id="rId8" Type="http://schemas.openxmlformats.org/officeDocument/2006/relationships/image" Target="../media/image8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124.jpeg"/><Relationship Id="rId4" Type="http://schemas.openxmlformats.org/officeDocument/2006/relationships/image" Target="../media/image125.jpeg"/><Relationship Id="rId5" Type="http://schemas.openxmlformats.org/officeDocument/2006/relationships/image" Target="../media/image126.jpeg"/><Relationship Id="rId6" Type="http://schemas.openxmlformats.org/officeDocument/2006/relationships/image" Target="../media/image127.png"/><Relationship Id="rId7" Type="http://schemas.openxmlformats.org/officeDocument/2006/relationships/image" Target="../media/image128.emf"/><Relationship Id="rId8" Type="http://schemas.openxmlformats.org/officeDocument/2006/relationships/image" Target="../media/image129.png"/><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wmf"/><Relationship Id="rId1" Type="http://schemas.openxmlformats.org/officeDocument/2006/relationships/slideLayout" Target="../slideLayouts/slideLayout6.xml"/><Relationship Id="rId2" Type="http://schemas.openxmlformats.org/officeDocument/2006/relationships/image" Target="../media/image13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8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MEDIUM"/>
          <p:cNvGrpSpPr/>
          <p:nvPr/>
        </p:nvGrpSpPr>
        <p:grpSpPr>
          <a:xfrm rot="2699649">
            <a:off x="-234297" y="583435"/>
            <a:ext cx="5847143" cy="3736902"/>
            <a:chOff x="35048" y="619642"/>
            <a:chExt cx="4471396" cy="2857665"/>
          </a:xfrm>
        </p:grpSpPr>
        <p:sp>
          <p:nvSpPr>
            <p:cNvPr id="20" name="Freeform 6"/>
            <p:cNvSpPr>
              <a:spLocks/>
            </p:cNvSpPr>
            <p:nvPr/>
          </p:nvSpPr>
          <p:spPr bwMode="auto">
            <a:xfrm>
              <a:off x="1638248" y="619642"/>
              <a:ext cx="2868196" cy="2857665"/>
            </a:xfrm>
            <a:prstGeom prst="ellipse">
              <a:avLst/>
            </a:prstGeom>
            <a:gradFill flip="none" rotWithShape="1">
              <a:gsLst>
                <a:gs pos="0">
                  <a:schemeClr val="accent6">
                    <a:lumMod val="75000"/>
                    <a:alpha val="34000"/>
                  </a:schemeClr>
                </a:gs>
                <a:gs pos="100000">
                  <a:schemeClr val="bg2">
                    <a:alpha val="0"/>
                  </a:schemeClr>
                </a:gs>
              </a:gsLst>
              <a:lin ang="2700000" scaled="1"/>
              <a:tileRect/>
            </a:gradFill>
            <a:ln w="28575">
              <a:solidFill>
                <a:schemeClr val="bg1"/>
              </a:solidFill>
            </a:ln>
            <a:extLst/>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21" name="Freeform 6"/>
            <p:cNvSpPr>
              <a:spLocks/>
            </p:cNvSpPr>
            <p:nvPr/>
          </p:nvSpPr>
          <p:spPr bwMode="auto">
            <a:xfrm>
              <a:off x="35048" y="619642"/>
              <a:ext cx="2868196" cy="2857665"/>
            </a:xfrm>
            <a:prstGeom prst="ellipse">
              <a:avLst/>
            </a:prstGeom>
            <a:noFill/>
            <a:ln w="28575">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 name="SMALLEST"/>
          <p:cNvGrpSpPr/>
          <p:nvPr/>
        </p:nvGrpSpPr>
        <p:grpSpPr>
          <a:xfrm rot="2699649">
            <a:off x="605409" y="1023054"/>
            <a:ext cx="4091534" cy="2857665"/>
            <a:chOff x="414910" y="619642"/>
            <a:chExt cx="4091534" cy="2857665"/>
          </a:xfrm>
        </p:grpSpPr>
        <p:sp>
          <p:nvSpPr>
            <p:cNvPr id="5" name="Freeform 6"/>
            <p:cNvSpPr>
              <a:spLocks/>
            </p:cNvSpPr>
            <p:nvPr/>
          </p:nvSpPr>
          <p:spPr bwMode="auto">
            <a:xfrm>
              <a:off x="1638248" y="619642"/>
              <a:ext cx="2868196" cy="2857665"/>
            </a:xfrm>
            <a:prstGeom prst="ellipse">
              <a:avLst/>
            </a:prstGeom>
            <a:gradFill flip="none" rotWithShape="1">
              <a:gsLst>
                <a:gs pos="0">
                  <a:schemeClr val="accent6">
                    <a:lumMod val="75000"/>
                    <a:alpha val="34000"/>
                  </a:schemeClr>
                </a:gs>
                <a:gs pos="100000">
                  <a:schemeClr val="bg2">
                    <a:alpha val="0"/>
                  </a:schemeClr>
                </a:gs>
              </a:gsLst>
              <a:lin ang="2700000" scaled="1"/>
              <a:tileRect/>
            </a:gradFill>
            <a:ln w="28575">
              <a:solidFill>
                <a:schemeClr val="bg1"/>
              </a:solidFill>
            </a:ln>
            <a:extLst/>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8" name="Freeform 6"/>
            <p:cNvSpPr>
              <a:spLocks/>
            </p:cNvSpPr>
            <p:nvPr/>
          </p:nvSpPr>
          <p:spPr bwMode="auto">
            <a:xfrm>
              <a:off x="414910" y="619642"/>
              <a:ext cx="2868196" cy="2857665"/>
            </a:xfrm>
            <a:prstGeom prst="ellipse">
              <a:avLst/>
            </a:prstGeom>
            <a:noFill/>
            <a:ln w="28575">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3" name="LARGEST"/>
          <p:cNvGrpSpPr/>
          <p:nvPr/>
        </p:nvGrpSpPr>
        <p:grpSpPr>
          <a:xfrm rot="15300000">
            <a:off x="-3510202" y="-1002463"/>
            <a:ext cx="12379906" cy="6984898"/>
            <a:chOff x="-441521" y="619642"/>
            <a:chExt cx="5064871" cy="2857665"/>
          </a:xfrm>
        </p:grpSpPr>
        <p:sp>
          <p:nvSpPr>
            <p:cNvPr id="14" name="Freeform 6"/>
            <p:cNvSpPr>
              <a:spLocks/>
            </p:cNvSpPr>
            <p:nvPr/>
          </p:nvSpPr>
          <p:spPr bwMode="auto">
            <a:xfrm>
              <a:off x="1755154" y="619642"/>
              <a:ext cx="2868196" cy="2857665"/>
            </a:xfrm>
            <a:prstGeom prst="ellipse">
              <a:avLst/>
            </a:prstGeom>
            <a:gradFill flip="none" rotWithShape="1">
              <a:gsLst>
                <a:gs pos="79000">
                  <a:schemeClr val="accent6">
                    <a:lumMod val="75000"/>
                    <a:alpha val="34000"/>
                  </a:schemeClr>
                </a:gs>
                <a:gs pos="51000">
                  <a:schemeClr val="bg2">
                    <a:alpha val="0"/>
                  </a:schemeClr>
                </a:gs>
              </a:gsLst>
              <a:path path="circle">
                <a:fillToRect l="100000" t="100000"/>
              </a:path>
              <a:tileRect r="-100000" b="-100000"/>
            </a:gradFill>
            <a:ln w="28575">
              <a:solidFill>
                <a:schemeClr val="bg1"/>
              </a:solidFill>
            </a:ln>
            <a:extLst/>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15" name="Freeform 6"/>
            <p:cNvSpPr>
              <a:spLocks/>
            </p:cNvSpPr>
            <p:nvPr/>
          </p:nvSpPr>
          <p:spPr bwMode="auto">
            <a:xfrm>
              <a:off x="-441521" y="619642"/>
              <a:ext cx="2868196" cy="2857665"/>
            </a:xfrm>
            <a:prstGeom prst="ellipse">
              <a:avLst/>
            </a:prstGeom>
            <a:noFill/>
            <a:ln w="28575">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4" name="lg control"/>
          <p:cNvSpPr txBox="1">
            <a:spLocks/>
          </p:cNvSpPr>
          <p:nvPr/>
        </p:nvSpPr>
        <p:spPr>
          <a:xfrm>
            <a:off x="4281426" y="3735158"/>
            <a:ext cx="698559" cy="559127"/>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2000" b="0" dirty="0" smtClean="0">
                <a:solidFill>
                  <a:schemeClr val="tx1"/>
                </a:solidFill>
              </a:rPr>
              <a:t>Social </a:t>
            </a:r>
          </a:p>
          <a:p>
            <a:pPr algn="ctr"/>
            <a:r>
              <a:rPr lang="en-US" sz="2000" b="0" dirty="0" smtClean="0">
                <a:solidFill>
                  <a:schemeClr val="tx1"/>
                </a:solidFill>
              </a:rPr>
              <a:t>CRM</a:t>
            </a:r>
            <a:endParaRPr lang="en-US" sz="2000" b="0" dirty="0">
              <a:solidFill>
                <a:schemeClr val="tx1"/>
              </a:solidFill>
            </a:endParaRPr>
          </a:p>
        </p:txBody>
      </p:sp>
      <p:sp>
        <p:nvSpPr>
          <p:cNvPr id="45" name="med control"/>
          <p:cNvSpPr txBox="1">
            <a:spLocks/>
          </p:cNvSpPr>
          <p:nvPr/>
        </p:nvSpPr>
        <p:spPr>
          <a:xfrm>
            <a:off x="419188" y="3648818"/>
            <a:ext cx="1112234" cy="670953"/>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2400" b="0" dirty="0" smtClean="0">
                <a:solidFill>
                  <a:schemeClr val="tx1"/>
                </a:solidFill>
              </a:rPr>
              <a:t>Mobile</a:t>
            </a:r>
          </a:p>
          <a:p>
            <a:pPr algn="ctr"/>
            <a:r>
              <a:rPr lang="en-US" sz="2400" b="0" dirty="0" smtClean="0">
                <a:solidFill>
                  <a:schemeClr val="tx1"/>
                </a:solidFill>
              </a:rPr>
              <a:t>Banking</a:t>
            </a:r>
            <a:endParaRPr lang="en-US" sz="2400" b="0" dirty="0">
              <a:solidFill>
                <a:schemeClr val="tx1"/>
              </a:solidFill>
            </a:endParaRPr>
          </a:p>
        </p:txBody>
      </p:sp>
      <p:sp>
        <p:nvSpPr>
          <p:cNvPr id="46" name="sm control"/>
          <p:cNvSpPr txBox="1">
            <a:spLocks/>
          </p:cNvSpPr>
          <p:nvPr/>
        </p:nvSpPr>
        <p:spPr>
          <a:xfrm>
            <a:off x="4385945" y="990775"/>
            <a:ext cx="1950354" cy="670953"/>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2400" b="0" dirty="0" smtClean="0">
                <a:solidFill>
                  <a:schemeClr val="tx1"/>
                </a:solidFill>
              </a:rPr>
              <a:t>Manufacturing</a:t>
            </a:r>
          </a:p>
          <a:p>
            <a:pPr algn="ctr"/>
            <a:r>
              <a:rPr lang="en-US" sz="2400" b="0" dirty="0" smtClean="0">
                <a:solidFill>
                  <a:schemeClr val="tx1"/>
                </a:solidFill>
              </a:rPr>
              <a:t>Services </a:t>
            </a:r>
            <a:endParaRPr lang="en-US" sz="2400" b="0" dirty="0">
              <a:solidFill>
                <a:schemeClr val="tx1"/>
              </a:solidFill>
            </a:endParaRPr>
          </a:p>
        </p:txBody>
      </p:sp>
      <p:grpSp>
        <p:nvGrpSpPr>
          <p:cNvPr id="32" name="Group 31"/>
          <p:cNvGrpSpPr/>
          <p:nvPr/>
        </p:nvGrpSpPr>
        <p:grpSpPr>
          <a:xfrm>
            <a:off x="1851758" y="1627643"/>
            <a:ext cx="1644858" cy="1646552"/>
            <a:chOff x="4703430" y="2708923"/>
            <a:chExt cx="1791894" cy="1793739"/>
          </a:xfrm>
        </p:grpSpPr>
        <p:sp>
          <p:nvSpPr>
            <p:cNvPr id="34" name="Freeform 7"/>
            <p:cNvSpPr>
              <a:spLocks/>
            </p:cNvSpPr>
            <p:nvPr/>
          </p:nvSpPr>
          <p:spPr bwMode="auto">
            <a:xfrm>
              <a:off x="4703430" y="2708923"/>
              <a:ext cx="1791894" cy="1793739"/>
            </a:xfrm>
            <a:prstGeom prst="ellipse">
              <a:avLst/>
            </a:prstGeom>
            <a:gradFill>
              <a:gsLst>
                <a:gs pos="47000">
                  <a:schemeClr val="tx2">
                    <a:lumMod val="88000"/>
                    <a:lumOff val="12000"/>
                  </a:schemeClr>
                </a:gs>
                <a:gs pos="0">
                  <a:schemeClr val="tx2">
                    <a:lumMod val="75000"/>
                  </a:schemeClr>
                </a:gs>
              </a:gsLst>
              <a:lin ang="16200000" scaled="0"/>
            </a:gradFill>
            <a:ln w="22225" cap="flat" cmpd="sng" algn="ctr">
              <a:noFill/>
              <a:prstDash val="solid"/>
            </a:ln>
            <a:effectLst/>
            <a:extLst/>
          </p:spPr>
          <p:txBody>
            <a:bodyPr wrap="none" lIns="0" tIns="0" rIns="0" bIns="0" rtlCol="0" anchor="ctr"/>
            <a:lstStyle/>
            <a:p>
              <a:pPr algn="ctr"/>
              <a:r>
                <a:rPr lang="en-US" sz="1600" b="1" kern="0" dirty="0" smtClean="0">
                  <a:solidFill>
                    <a:sysClr val="window" lastClr="FFFFFF"/>
                  </a:solidFill>
                  <a:latin typeface="+mj-lt"/>
                  <a:ea typeface="Tahoma" pitchFamily="34" charset="0"/>
                  <a:cs typeface="Tahoma" pitchFamily="34" charset="0"/>
                </a:rPr>
                <a:t>Business</a:t>
              </a:r>
            </a:p>
            <a:p>
              <a:pPr algn="ctr"/>
              <a:r>
                <a:rPr lang="en-US" sz="1600" b="1" kern="0" dirty="0" smtClean="0">
                  <a:solidFill>
                    <a:sysClr val="window" lastClr="FFFFFF"/>
                  </a:solidFill>
                  <a:latin typeface="+mj-lt"/>
                  <a:ea typeface="Tahoma" pitchFamily="34" charset="0"/>
                  <a:cs typeface="Tahoma" pitchFamily="34" charset="0"/>
                </a:rPr>
                <a:t>Transformation</a:t>
              </a:r>
            </a:p>
          </p:txBody>
        </p:sp>
        <p:sp>
          <p:nvSpPr>
            <p:cNvPr id="35" name="glare"/>
            <p:cNvSpPr>
              <a:spLocks/>
            </p:cNvSpPr>
            <p:nvPr/>
          </p:nvSpPr>
          <p:spPr bwMode="auto">
            <a:xfrm>
              <a:off x="4823514" y="2733971"/>
              <a:ext cx="1551725" cy="927808"/>
            </a:xfrm>
            <a:custGeom>
              <a:avLst/>
              <a:gdLst/>
              <a:ahLst/>
              <a:cxnLst/>
              <a:rect l="l" t="t" r="r" b="b"/>
              <a:pathLst>
                <a:path w="354510" h="211969">
                  <a:moveTo>
                    <a:pt x="177255" y="0"/>
                  </a:moveTo>
                  <a:cubicBezTo>
                    <a:pt x="255075" y="0"/>
                    <a:pt x="322688" y="43754"/>
                    <a:pt x="354510" y="109289"/>
                  </a:cubicBezTo>
                  <a:cubicBezTo>
                    <a:pt x="320366" y="171699"/>
                    <a:pt x="253513" y="211969"/>
                    <a:pt x="177255" y="211969"/>
                  </a:cubicBezTo>
                  <a:cubicBezTo>
                    <a:pt x="100997" y="211969"/>
                    <a:pt x="34144" y="171699"/>
                    <a:pt x="0" y="109289"/>
                  </a:cubicBezTo>
                  <a:cubicBezTo>
                    <a:pt x="31822" y="43754"/>
                    <a:pt x="99435" y="0"/>
                    <a:pt x="177255" y="0"/>
                  </a:cubicBezTo>
                  <a:close/>
                </a:path>
              </a:pathLst>
            </a:custGeom>
            <a:gradFill flip="none" rotWithShape="1">
              <a:gsLst>
                <a:gs pos="2000">
                  <a:sysClr val="window" lastClr="FFFFFF">
                    <a:alpha val="72000"/>
                  </a:sysClr>
                </a:gs>
                <a:gs pos="98000">
                  <a:sysClr val="window" lastClr="FFFFFF">
                    <a:alpha val="0"/>
                  </a:sysClr>
                </a:gs>
              </a:gsLst>
              <a:lin ang="5400000" scaled="1"/>
              <a:tileRect/>
            </a:gradFill>
            <a:ln>
              <a:noFill/>
            </a:ln>
            <a:extLst/>
          </p:spPr>
          <p:txBody>
            <a:bodyPr vert="horz" wrap="none" lIns="91440" tIns="36576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grpSp>
        <p:nvGrpSpPr>
          <p:cNvPr id="39" name="Group 38"/>
          <p:cNvGrpSpPr/>
          <p:nvPr/>
        </p:nvGrpSpPr>
        <p:grpSpPr>
          <a:xfrm>
            <a:off x="0" y="4629150"/>
            <a:ext cx="9144000" cy="514351"/>
            <a:chOff x="0" y="4629150"/>
            <a:chExt cx="9144000" cy="514351"/>
          </a:xfrm>
        </p:grpSpPr>
        <p:sp>
          <p:nvSpPr>
            <p:cNvPr id="42" name="Rectangle 41"/>
            <p:cNvSpPr/>
            <p:nvPr/>
          </p:nvSpPr>
          <p:spPr>
            <a:xfrm>
              <a:off x="0" y="4705351"/>
              <a:ext cx="91440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0" y="4629150"/>
              <a:ext cx="9144000" cy="168275"/>
              <a:chOff x="0" y="4629150"/>
              <a:chExt cx="9144000" cy="168275"/>
            </a:xfrm>
          </p:grpSpPr>
          <p:pic>
            <p:nvPicPr>
              <p:cNvPr id="54" name="Picture 25" descr="Red B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55" name="Picture 20" descr="Oracle WHITE"/>
              <p:cNvPicPr>
                <a:picLocks noChangeArrowheads="1"/>
              </p:cNvPicPr>
              <p:nvPr/>
            </p:nvPicPr>
            <p:blipFill>
              <a:blip r:embed="rId4"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47" name="Group 46"/>
            <p:cNvGrpSpPr/>
            <p:nvPr/>
          </p:nvGrpSpPr>
          <p:grpSpPr>
            <a:xfrm>
              <a:off x="597807" y="4913973"/>
              <a:ext cx="2539093" cy="218542"/>
              <a:chOff x="597807" y="4913973"/>
              <a:chExt cx="2539093" cy="218542"/>
            </a:xfrm>
          </p:grpSpPr>
          <p:sp>
            <p:nvSpPr>
              <p:cNvPr id="50" name="Text Box 14"/>
              <p:cNvSpPr txBox="1">
                <a:spLocks noChangeArrowheads="1"/>
              </p:cNvSpPr>
              <p:nvPr/>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1"/>
                    </a:solidFill>
                  </a:rPr>
                  <a:t>Copyright</a:t>
                </a:r>
                <a:r>
                  <a:rPr lang="en-US" sz="600" baseline="0" dirty="0" smtClean="0">
                    <a:solidFill>
                      <a:schemeClr val="tx1"/>
                    </a:solidFill>
                  </a:rPr>
                  <a:t> </a:t>
                </a:r>
                <a:r>
                  <a:rPr lang="en-US" sz="600" dirty="0" smtClean="0">
                    <a:solidFill>
                      <a:schemeClr val="tx1"/>
                    </a:solidFill>
                  </a:rPr>
                  <a:t>©</a:t>
                </a:r>
                <a:r>
                  <a:rPr lang="en-US" sz="600" baseline="0" dirty="0" smtClean="0">
                    <a:solidFill>
                      <a:schemeClr val="tx1"/>
                    </a:solidFill>
                  </a:rPr>
                  <a:t> 2012, Oracle and/or its affiliates. All rights reserved.</a:t>
                </a:r>
                <a:endParaRPr lang="en-US" sz="600" dirty="0" smtClean="0">
                  <a:solidFill>
                    <a:schemeClr val="tx1"/>
                  </a:solidFill>
                </a:endParaRPr>
              </a:p>
            </p:txBody>
          </p:sp>
          <p:cxnSp>
            <p:nvCxnSpPr>
              <p:cNvPr id="51" name="Straight Connector 50"/>
              <p:cNvCxnSpPr/>
              <p:nvPr/>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2893332"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48" name="Rectangle 47"/>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chemeClr val="tx1"/>
                  </a:solidFill>
                </a:rPr>
                <a:pPr algn="r"/>
                <a:t>10</a:t>
              </a:fld>
              <a:endParaRPr lang="en-US" sz="600" dirty="0">
                <a:solidFill>
                  <a:schemeClr val="tx1"/>
                </a:solidFill>
              </a:endParaRPr>
            </a:p>
          </p:txBody>
        </p:sp>
      </p:grpSp>
      <p:sp>
        <p:nvSpPr>
          <p:cNvPr id="33" name="lg control"/>
          <p:cNvSpPr txBox="1">
            <a:spLocks/>
          </p:cNvSpPr>
          <p:nvPr/>
        </p:nvSpPr>
        <p:spPr>
          <a:xfrm>
            <a:off x="1016799" y="1407569"/>
            <a:ext cx="983467" cy="559127"/>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2000" b="0" dirty="0" smtClean="0">
                <a:solidFill>
                  <a:schemeClr val="tx1"/>
                </a:solidFill>
              </a:rPr>
              <a:t>Citizen </a:t>
            </a:r>
          </a:p>
          <a:p>
            <a:pPr algn="ctr"/>
            <a:r>
              <a:rPr lang="en-US" sz="2000" b="0" dirty="0" smtClean="0">
                <a:solidFill>
                  <a:schemeClr val="tx1"/>
                </a:solidFill>
              </a:rPr>
              <a:t>Services</a:t>
            </a:r>
          </a:p>
        </p:txBody>
      </p:sp>
      <p:sp>
        <p:nvSpPr>
          <p:cNvPr id="40" name="med control"/>
          <p:cNvSpPr txBox="1">
            <a:spLocks/>
          </p:cNvSpPr>
          <p:nvPr/>
        </p:nvSpPr>
        <p:spPr>
          <a:xfrm>
            <a:off x="4533426" y="3031972"/>
            <a:ext cx="1047537" cy="503215"/>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1800" b="0" dirty="0" smtClean="0">
                <a:solidFill>
                  <a:schemeClr val="tx1"/>
                </a:solidFill>
              </a:rPr>
              <a:t>Mobile</a:t>
            </a:r>
          </a:p>
          <a:p>
            <a:pPr algn="ctr"/>
            <a:r>
              <a:rPr lang="en-US" sz="1800" b="0" dirty="0" smtClean="0">
                <a:solidFill>
                  <a:schemeClr val="tx1"/>
                </a:solidFill>
              </a:rPr>
              <a:t>Workforce</a:t>
            </a:r>
            <a:endParaRPr lang="en-US" sz="1800" b="0" dirty="0">
              <a:solidFill>
                <a:schemeClr val="tx1"/>
              </a:solidFill>
            </a:endParaRPr>
          </a:p>
        </p:txBody>
      </p:sp>
      <p:sp>
        <p:nvSpPr>
          <p:cNvPr id="41" name="med control"/>
          <p:cNvSpPr txBox="1">
            <a:spLocks/>
          </p:cNvSpPr>
          <p:nvPr/>
        </p:nvSpPr>
        <p:spPr>
          <a:xfrm>
            <a:off x="2706550" y="803581"/>
            <a:ext cx="1116291" cy="503215"/>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1800" b="0" dirty="0" smtClean="0">
                <a:solidFill>
                  <a:schemeClr val="tx1"/>
                </a:solidFill>
              </a:rPr>
              <a:t>Online</a:t>
            </a:r>
          </a:p>
          <a:p>
            <a:pPr algn="ctr"/>
            <a:r>
              <a:rPr lang="en-US" sz="1800" b="0" dirty="0" smtClean="0">
                <a:solidFill>
                  <a:schemeClr val="tx1"/>
                </a:solidFill>
              </a:rPr>
              <a:t>Healthcare</a:t>
            </a:r>
            <a:endParaRPr lang="en-US" sz="1800" b="0" dirty="0">
              <a:solidFill>
                <a:schemeClr val="tx1"/>
              </a:solidFill>
            </a:endParaRPr>
          </a:p>
        </p:txBody>
      </p:sp>
      <p:sp>
        <p:nvSpPr>
          <p:cNvPr id="56" name="lg control"/>
          <p:cNvSpPr txBox="1">
            <a:spLocks/>
          </p:cNvSpPr>
          <p:nvPr/>
        </p:nvSpPr>
        <p:spPr>
          <a:xfrm>
            <a:off x="3540759" y="1923404"/>
            <a:ext cx="698559" cy="559127"/>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2000" b="0" dirty="0" smtClean="0">
                <a:solidFill>
                  <a:schemeClr val="tx1"/>
                </a:solidFill>
              </a:rPr>
              <a:t>Social </a:t>
            </a:r>
          </a:p>
          <a:p>
            <a:pPr algn="ctr"/>
            <a:r>
              <a:rPr lang="en-US" sz="2000" b="0" dirty="0" smtClean="0">
                <a:solidFill>
                  <a:schemeClr val="tx1"/>
                </a:solidFill>
              </a:rPr>
              <a:t>Retail</a:t>
            </a:r>
            <a:endParaRPr lang="en-US" sz="2000" b="0" dirty="0">
              <a:solidFill>
                <a:schemeClr val="tx1"/>
              </a:solidFill>
            </a:endParaRPr>
          </a:p>
        </p:txBody>
      </p:sp>
      <p:sp>
        <p:nvSpPr>
          <p:cNvPr id="57" name="lg control"/>
          <p:cNvSpPr txBox="1">
            <a:spLocks/>
          </p:cNvSpPr>
          <p:nvPr/>
        </p:nvSpPr>
        <p:spPr>
          <a:xfrm>
            <a:off x="2961696" y="3292360"/>
            <a:ext cx="983467" cy="559127"/>
          </a:xfrm>
          <a:prstGeom prst="rect">
            <a:avLst/>
          </a:prstGeom>
        </p:spPr>
        <p:txBody>
          <a:bodyPr vert="horz" wrap="none" lIns="0" tIns="0" rIns="0" bIns="0" rtlCol="0" anchor="ctr" anchorCtr="0">
            <a:spAutoFit/>
          </a:bodyPr>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pPr algn="ctr"/>
            <a:r>
              <a:rPr lang="en-US" sz="2000" b="0" dirty="0" smtClean="0">
                <a:solidFill>
                  <a:schemeClr val="tx1"/>
                </a:solidFill>
              </a:rPr>
              <a:t>Cloud</a:t>
            </a:r>
          </a:p>
          <a:p>
            <a:pPr algn="ctr"/>
            <a:r>
              <a:rPr lang="en-US" sz="2000" b="0" dirty="0" smtClean="0">
                <a:solidFill>
                  <a:schemeClr val="tx1"/>
                </a:solidFill>
              </a:rPr>
              <a:t>Services</a:t>
            </a:r>
          </a:p>
        </p:txBody>
      </p:sp>
      <p:sp>
        <p:nvSpPr>
          <p:cNvPr id="59" name="Rectangle 58"/>
          <p:cNvSpPr/>
          <p:nvPr/>
        </p:nvSpPr>
        <p:spPr>
          <a:xfrm>
            <a:off x="4837158" y="1731378"/>
            <a:ext cx="3942018" cy="1292662"/>
          </a:xfrm>
          <a:prstGeom prst="rect">
            <a:avLst/>
          </a:prstGeom>
        </p:spPr>
        <p:txBody>
          <a:bodyPr wrap="square" lIns="0" tIns="0" rIns="0" bIns="0" anchor="b">
            <a:spAutoFit/>
          </a:bodyPr>
          <a:lstStyle/>
          <a:p>
            <a:pPr algn="r"/>
            <a:r>
              <a:rPr lang="en-US" sz="2800" dirty="0" smtClean="0"/>
              <a:t>MOST SIGNIFICANT</a:t>
            </a:r>
            <a:br>
              <a:rPr lang="en-US" sz="2800" dirty="0" smtClean="0"/>
            </a:br>
            <a:r>
              <a:rPr lang="en-US" sz="2800" b="1" dirty="0" smtClean="0">
                <a:ln w="6350">
                  <a:noFill/>
                </a:ln>
                <a:gradFill>
                  <a:gsLst>
                    <a:gs pos="0">
                      <a:schemeClr val="accent1">
                        <a:lumMod val="75000"/>
                      </a:schemeClr>
                    </a:gs>
                    <a:gs pos="100000">
                      <a:schemeClr val="accent1">
                        <a:lumMod val="95000"/>
                      </a:schemeClr>
                    </a:gs>
                  </a:gsLst>
                  <a:lin ang="16200000" scaled="0"/>
                </a:gradFill>
              </a:rPr>
              <a:t>RE-ARCHITECTURE</a:t>
            </a:r>
            <a:br>
              <a:rPr lang="en-US" sz="2800" b="1" dirty="0" smtClean="0">
                <a:ln w="6350">
                  <a:noFill/>
                </a:ln>
                <a:gradFill>
                  <a:gsLst>
                    <a:gs pos="0">
                      <a:schemeClr val="accent1">
                        <a:lumMod val="75000"/>
                      </a:schemeClr>
                    </a:gs>
                    <a:gs pos="100000">
                      <a:schemeClr val="accent1">
                        <a:lumMod val="95000"/>
                      </a:schemeClr>
                    </a:gs>
                  </a:gsLst>
                  <a:lin ang="16200000" scaled="0"/>
                </a:gradFill>
              </a:rPr>
            </a:br>
            <a:r>
              <a:rPr lang="en-US" sz="2800" dirty="0" smtClean="0"/>
              <a:t>IN</a:t>
            </a:r>
            <a:r>
              <a:rPr lang="en-US" sz="2800" b="1" dirty="0" smtClean="0"/>
              <a:t> </a:t>
            </a:r>
            <a:r>
              <a:rPr lang="en-US" sz="2800" b="1" dirty="0" smtClean="0">
                <a:ln w="6350">
                  <a:noFill/>
                </a:ln>
                <a:gradFill>
                  <a:gsLst>
                    <a:gs pos="0">
                      <a:schemeClr val="accent1">
                        <a:lumMod val="75000"/>
                      </a:schemeClr>
                    </a:gs>
                    <a:gs pos="100000">
                      <a:schemeClr val="accent1">
                        <a:lumMod val="95000"/>
                      </a:schemeClr>
                    </a:gs>
                  </a:gsLst>
                  <a:lin ang="16200000" scaled="0"/>
                </a:gradFill>
              </a:rPr>
              <a:t>20 YEARS</a:t>
            </a:r>
            <a:endParaRPr lang="en-US" sz="2800" b="1" dirty="0">
              <a:ln w="6350">
                <a:noFill/>
              </a:ln>
              <a:gradFill>
                <a:gsLst>
                  <a:gs pos="0">
                    <a:schemeClr val="accent1">
                      <a:lumMod val="75000"/>
                    </a:schemeClr>
                  </a:gs>
                  <a:gs pos="100000">
                    <a:schemeClr val="accent1">
                      <a:lumMod val="95000"/>
                    </a:schemeClr>
                  </a:gs>
                </a:gsLst>
                <a:lin ang="16200000" scaled="0"/>
              </a:gradFill>
            </a:endParaRPr>
          </a:p>
        </p:txBody>
      </p:sp>
    </p:spTree>
    <p:extLst>
      <p:ext uri="{BB962C8B-B14F-4D97-AF65-F5344CB8AC3E}">
        <p14:creationId xmlns:p14="http://schemas.microsoft.com/office/powerpoint/2010/main" val="230096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par>
                                <p:cTn id="11" presetID="10" presetClass="entr" presetSubtype="0"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childTnLst>
                                </p:cTn>
                              </p:par>
                              <p:par>
                                <p:cTn id="14" presetID="8" presetClass="emph" presetSubtype="0" decel="100000" fill="hold" nodeType="withEffect">
                                  <p:stCondLst>
                                    <p:cond delay="0"/>
                                  </p:stCondLst>
                                  <p:childTnLst>
                                    <p:animRot by="10800000">
                                      <p:cBhvr>
                                        <p:cTn id="15" dur="2000" fill="hold"/>
                                        <p:tgtEl>
                                          <p:spTgt spid="4"/>
                                        </p:tgtEl>
                                        <p:attrNameLst>
                                          <p:attrName>r</p:attrName>
                                        </p:attrNameLst>
                                      </p:cBhvr>
                                    </p:animRot>
                                  </p:childTnLst>
                                </p:cTn>
                              </p:par>
                              <p:par>
                                <p:cTn id="16" presetID="10" presetClass="entr" presetSubtype="0" fill="hold" grpId="0" nodeType="withEffect">
                                  <p:stCondLst>
                                    <p:cond delay="150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750"/>
                                        <p:tgtEl>
                                          <p:spTgt spid="46"/>
                                        </p:tgtEl>
                                      </p:cBhvr>
                                    </p:animEffect>
                                  </p:childTnLst>
                                </p:cTn>
                              </p:par>
                              <p:par>
                                <p:cTn id="19" presetID="8" presetClass="emph" presetSubtype="0" decel="100000" fill="hold" nodeType="withEffect">
                                  <p:stCondLst>
                                    <p:cond delay="0"/>
                                  </p:stCondLst>
                                  <p:childTnLst>
                                    <p:animRot by="5400000">
                                      <p:cBhvr>
                                        <p:cTn id="20" dur="2750" fill="hold"/>
                                        <p:tgtEl>
                                          <p:spTgt spid="19"/>
                                        </p:tgtEl>
                                        <p:attrNameLst>
                                          <p:attrName>r</p:attrName>
                                        </p:attrNameLst>
                                      </p:cBhvr>
                                    </p:animRot>
                                  </p:childTnLst>
                                </p:cTn>
                              </p:par>
                              <p:par>
                                <p:cTn id="21" presetID="10" presetClass="entr" presetSubtype="0" fill="hold" grpId="0" nodeType="withEffect">
                                  <p:stCondLst>
                                    <p:cond delay="175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750"/>
                                        <p:tgtEl>
                                          <p:spTgt spid="45"/>
                                        </p:tgtEl>
                                      </p:cBhvr>
                                    </p:animEffect>
                                  </p:childTnLst>
                                </p:cTn>
                              </p:par>
                              <p:par>
                                <p:cTn id="24" presetID="8" presetClass="emph" presetSubtype="0" decel="100000" fill="hold" nodeType="withEffect">
                                  <p:stCondLst>
                                    <p:cond delay="0"/>
                                  </p:stCondLst>
                                  <p:childTnLst>
                                    <p:animRot by="3600000">
                                      <p:cBhvr>
                                        <p:cTn id="25" dur="3250" fill="hold"/>
                                        <p:tgtEl>
                                          <p:spTgt spid="13"/>
                                        </p:tgtEl>
                                        <p:attrNameLst>
                                          <p:attrName>r</p:attrName>
                                        </p:attrNameLst>
                                      </p:cBhvr>
                                    </p:animRot>
                                  </p:childTnLst>
                                </p:cTn>
                              </p:par>
                              <p:par>
                                <p:cTn id="26" presetID="10" presetClass="entr" presetSubtype="0" fill="hold" grpId="0" nodeType="withEffect">
                                  <p:stCondLst>
                                    <p:cond delay="225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750"/>
                                        <p:tgtEl>
                                          <p:spTgt spid="44"/>
                                        </p:tgtEl>
                                      </p:cBhvr>
                                    </p:animEffect>
                                  </p:childTnLst>
                                </p:cTn>
                              </p:par>
                              <p:par>
                                <p:cTn id="29" presetID="10" presetClass="entr" presetSubtype="0" fill="hold" grpId="0" nodeType="withEffect">
                                  <p:stCondLst>
                                    <p:cond delay="225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750"/>
                                        <p:tgtEl>
                                          <p:spTgt spid="33"/>
                                        </p:tgtEl>
                                      </p:cBhvr>
                                    </p:animEffect>
                                  </p:childTnLst>
                                </p:cTn>
                              </p:par>
                              <p:par>
                                <p:cTn id="32" presetID="10" presetClass="entr" presetSubtype="0" fill="hold" grpId="0" nodeType="withEffect">
                                  <p:stCondLst>
                                    <p:cond delay="1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750"/>
                                        <p:tgtEl>
                                          <p:spTgt spid="40"/>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750"/>
                                        <p:tgtEl>
                                          <p:spTgt spid="41"/>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750"/>
                                        <p:tgtEl>
                                          <p:spTgt spid="56"/>
                                        </p:tgtEl>
                                      </p:cBhvr>
                                    </p:animEffect>
                                  </p:childTnLst>
                                </p:cTn>
                              </p:par>
                              <p:par>
                                <p:cTn id="41" presetID="10" presetClass="entr" presetSubtype="0" fill="hold" grpId="0" nodeType="withEffect">
                                  <p:stCondLst>
                                    <p:cond delay="225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33" grpId="0"/>
      <p:bldP spid="40" grpId="0"/>
      <p:bldP spid="41" grpId="0"/>
      <p:bldP spid="56" grpId="0"/>
      <p:bldP spid="57"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ktangel 70"/>
          <p:cNvSpPr/>
          <p:nvPr/>
        </p:nvSpPr>
        <p:spPr>
          <a:xfrm flipV="1">
            <a:off x="0" y="841472"/>
            <a:ext cx="9144000" cy="3387717"/>
          </a:xfrm>
          <a:prstGeom prst="rect">
            <a:avLst/>
          </a:prstGeom>
          <a:gradFill flip="none" rotWithShape="1">
            <a:gsLst>
              <a:gs pos="0">
                <a:schemeClr val="bg1">
                  <a:lumMod val="75000"/>
                </a:schemeClr>
              </a:gs>
              <a:gs pos="100000">
                <a:schemeClr val="bg1"/>
              </a:gs>
              <a:gs pos="59000">
                <a:schemeClr val="bg1"/>
              </a:gs>
            </a:gsLst>
            <a:lin ang="16200000" scaled="1"/>
            <a:tileRect/>
          </a:gradFill>
          <a:ln w="9525" cap="flat" cmpd="sng" algn="ctr">
            <a:noFill/>
            <a:prstDash val="solid"/>
          </a:ln>
          <a:effectLst/>
        </p:spPr>
        <p:txBody>
          <a:bodyPr lIns="91436" tIns="45718" rIns="91436" bIns="45718" anchor="ctr">
            <a:prstTxWarp prst="textNoShape">
              <a:avLst/>
            </a:prstTxWarp>
          </a:bodyPr>
          <a:lstStyle/>
          <a:p>
            <a:pPr algn="ctr"/>
            <a:endParaRPr lang="da-DK">
              <a:solidFill>
                <a:srgbClr val="FFFFFF"/>
              </a:solidFill>
              <a:latin typeface="Calibri" pitchFamily="-84" charset="0"/>
            </a:endParaRPr>
          </a:p>
        </p:txBody>
      </p:sp>
      <p:grpSp>
        <p:nvGrpSpPr>
          <p:cNvPr id="2" name="Group 7"/>
          <p:cNvGrpSpPr/>
          <p:nvPr/>
        </p:nvGrpSpPr>
        <p:grpSpPr>
          <a:xfrm>
            <a:off x="2076959" y="1412615"/>
            <a:ext cx="4674283" cy="1646238"/>
            <a:chOff x="2076959" y="1412615"/>
            <a:chExt cx="4674283" cy="1646238"/>
          </a:xfrm>
        </p:grpSpPr>
        <p:pic>
          <p:nvPicPr>
            <p:cNvPr id="3074" name="Picture 2" descr="C:\Users\Paul\Desktop\circular arro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680"/>
            <a:stretch/>
          </p:blipFill>
          <p:spPr bwMode="auto">
            <a:xfrm>
              <a:off x="2082404" y="1412615"/>
              <a:ext cx="4668838" cy="69668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Paul\Desktop\circular arro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2321"/>
            <a:stretch/>
          </p:blipFill>
          <p:spPr bwMode="auto">
            <a:xfrm>
              <a:off x="2076959" y="2109300"/>
              <a:ext cx="4668838" cy="94955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p:cNvSpPr/>
          <p:nvPr/>
        </p:nvSpPr>
        <p:spPr>
          <a:xfrm>
            <a:off x="4435561" y="3358445"/>
            <a:ext cx="339483" cy="524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solidFill>
                <a:prstClr val="white"/>
              </a:solidFill>
            </a:endParaRPr>
          </a:p>
        </p:txBody>
      </p:sp>
      <p:sp>
        <p:nvSpPr>
          <p:cNvPr id="13327" name="Rectangle 4"/>
          <p:cNvSpPr>
            <a:spLocks noChangeArrowheads="1"/>
          </p:cNvSpPr>
          <p:nvPr/>
        </p:nvSpPr>
        <p:spPr bwMode="gray">
          <a:xfrm>
            <a:off x="156359" y="4434496"/>
            <a:ext cx="3405186" cy="165893"/>
          </a:xfrm>
          <a:prstGeom prst="rect">
            <a:avLst/>
          </a:prstGeom>
          <a:noFill/>
          <a:ln w="9525">
            <a:noFill/>
            <a:miter lim="800000"/>
            <a:headEnd/>
            <a:tailEnd/>
          </a:ln>
        </p:spPr>
        <p:txBody>
          <a:bodyPr lIns="0" tIns="0" rIns="0" bIns="0" anchor="ctr">
            <a:prstTxWarp prst="textNoShape">
              <a:avLst/>
            </a:prstTxWarp>
          </a:bodyPr>
          <a:lstStyle/>
          <a:p>
            <a:pPr defTabSz="801654"/>
            <a:r>
              <a:rPr lang="en-US" sz="1000" dirty="0">
                <a:solidFill>
                  <a:srgbClr val="0D0D0D"/>
                </a:solidFill>
                <a:latin typeface="Calibri" pitchFamily="-84" charset="0"/>
              </a:rPr>
              <a:t>Source: Forbes: Mobile Business Statistics For 2012 </a:t>
            </a:r>
          </a:p>
        </p:txBody>
      </p:sp>
      <p:sp>
        <p:nvSpPr>
          <p:cNvPr id="59" name="Title 67"/>
          <p:cNvSpPr>
            <a:spLocks noGrp="1"/>
          </p:cNvSpPr>
          <p:nvPr>
            <p:ph type="title"/>
          </p:nvPr>
        </p:nvSpPr>
        <p:spPr>
          <a:xfrm>
            <a:off x="804347" y="245701"/>
            <a:ext cx="8229586" cy="406395"/>
          </a:xfrm>
        </p:spPr>
        <p:txBody>
          <a:bodyPr/>
          <a:lstStyle/>
          <a:p>
            <a:r>
              <a:rPr lang="en-US" dirty="0" smtClean="0"/>
              <a:t>Mobile &amp; Cloud Computing</a:t>
            </a:r>
            <a:endParaRPr lang="en-US" dirty="0"/>
          </a:p>
        </p:txBody>
      </p:sp>
      <p:pic>
        <p:nvPicPr>
          <p:cNvPr id="57" name="Picture 56" descr="Globe_Connections_Red_iStock_000007395743Large.png"/>
          <p:cNvPicPr>
            <a:picLocks noChangeAspect="1"/>
          </p:cNvPicPr>
          <p:nvPr/>
        </p:nvPicPr>
        <p:blipFill rotWithShape="1">
          <a:blip r:embed="rId4" cstate="print">
            <a:extLst>
              <a:ext uri="{28A0092B-C50C-407E-A947-70E740481C1C}">
                <a14:useLocalDpi xmlns:a14="http://schemas.microsoft.com/office/drawing/2010/main" val="0"/>
              </a:ext>
            </a:extLst>
          </a:blip>
          <a:srcRect l="16303" t="14375" r="17854" b="13359"/>
          <a:stretch/>
        </p:blipFill>
        <p:spPr>
          <a:xfrm>
            <a:off x="3269457" y="1000861"/>
            <a:ext cx="2353633" cy="2580881"/>
          </a:xfrm>
          <a:prstGeom prst="rect">
            <a:avLst/>
          </a:prstGeom>
        </p:spPr>
      </p:pic>
      <p:grpSp>
        <p:nvGrpSpPr>
          <p:cNvPr id="3" name="Group 4"/>
          <p:cNvGrpSpPr/>
          <p:nvPr/>
        </p:nvGrpSpPr>
        <p:grpSpPr>
          <a:xfrm>
            <a:off x="2807219" y="3547551"/>
            <a:ext cx="3675604" cy="789306"/>
            <a:chOff x="2815991" y="3261610"/>
            <a:chExt cx="3675604" cy="789306"/>
          </a:xfrm>
        </p:grpSpPr>
        <p:sp>
          <p:nvSpPr>
            <p:cNvPr id="90" name="Rektangel 76"/>
            <p:cNvSpPr>
              <a:spLocks noChangeArrowheads="1"/>
            </p:cNvSpPr>
            <p:nvPr/>
          </p:nvSpPr>
          <p:spPr bwMode="auto">
            <a:xfrm>
              <a:off x="3126095" y="3289682"/>
              <a:ext cx="3365500" cy="761234"/>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600" dirty="0">
                  <a:solidFill>
                    <a:srgbClr val="000000"/>
                  </a:solidFill>
                </a:rPr>
                <a:t>By 2015 mobile app development projects will outnumber native PC projects by a ratio of </a:t>
              </a:r>
              <a:r>
                <a:rPr lang="en-US" sz="1600" dirty="0">
                  <a:solidFill>
                    <a:srgbClr val="FF0000"/>
                  </a:solidFill>
                  <a:ea typeface="ＭＳ Ｐゴシック" pitchFamily="34" charset="-128"/>
                </a:rPr>
                <a:t>4-to-1.</a:t>
              </a:r>
              <a:endParaRPr lang="da-DK" sz="1600" dirty="0">
                <a:solidFill>
                  <a:srgbClr val="FF0000"/>
                </a:solidFill>
                <a:ea typeface="ＭＳ Ｐゴシック" pitchFamily="34" charset="-128"/>
              </a:endParaRPr>
            </a:p>
          </p:txBody>
        </p:sp>
        <p:sp>
          <p:nvSpPr>
            <p:cNvPr id="99" name="AutoShape 11"/>
            <p:cNvSpPr>
              <a:spLocks noChangeAspect="1" noChangeArrowheads="1"/>
            </p:cNvSpPr>
            <p:nvPr/>
          </p:nvSpPr>
          <p:spPr bwMode="gray">
            <a:xfrm>
              <a:off x="2815991" y="3261610"/>
              <a:ext cx="339950" cy="340083"/>
            </a:xfrm>
            <a:custGeom>
              <a:avLst/>
              <a:gdLst/>
              <a:ahLst/>
              <a:cxnLst/>
              <a:rect l="l" t="t" r="r" b="b"/>
              <a:pathLst>
                <a:path w="621558" h="621802">
                  <a:moveTo>
                    <a:pt x="182770" y="128020"/>
                  </a:moveTo>
                  <a:lnTo>
                    <a:pt x="332403" y="310900"/>
                  </a:lnTo>
                  <a:lnTo>
                    <a:pt x="182770" y="493780"/>
                  </a:lnTo>
                  <a:lnTo>
                    <a:pt x="342002" y="493780"/>
                  </a:lnTo>
                  <a:lnTo>
                    <a:pt x="491635" y="310900"/>
                  </a:lnTo>
                  <a:lnTo>
                    <a:pt x="342002" y="128020"/>
                  </a:lnTo>
                  <a:close/>
                  <a:moveTo>
                    <a:pt x="310779" y="0"/>
                  </a:moveTo>
                  <a:cubicBezTo>
                    <a:pt x="482418" y="0"/>
                    <a:pt x="621558" y="139195"/>
                    <a:pt x="621558" y="310901"/>
                  </a:cubicBezTo>
                  <a:cubicBezTo>
                    <a:pt x="621558" y="482607"/>
                    <a:pt x="482418" y="621802"/>
                    <a:pt x="310779" y="621802"/>
                  </a:cubicBezTo>
                  <a:cubicBezTo>
                    <a:pt x="139140" y="621802"/>
                    <a:pt x="0" y="482607"/>
                    <a:pt x="0" y="310901"/>
                  </a:cubicBezTo>
                  <a:cubicBezTo>
                    <a:pt x="0" y="139195"/>
                    <a:pt x="139140" y="0"/>
                    <a:pt x="310779" y="0"/>
                  </a:cubicBezTo>
                  <a:close/>
                </a:path>
              </a:pathLst>
            </a:custGeom>
            <a:gradFill flip="none" rotWithShape="1">
              <a:gsLst>
                <a:gs pos="0">
                  <a:srgbClr val="C80000"/>
                </a:gs>
                <a:gs pos="100000">
                  <a:srgbClr val="FF1414"/>
                </a:gs>
              </a:gsLst>
              <a:lin ang="16200000" scaled="1"/>
              <a:tileRect/>
            </a:gradFill>
            <a:ln>
              <a:noFill/>
            </a:ln>
          </p:spPr>
          <p:txBody>
            <a:bodyPr wrap="square" rIns="0" anchor="b"/>
            <a:lstStyle/>
            <a:p>
              <a:endParaRPr lang="en-US" sz="700" kern="0" dirty="0">
                <a:solidFill>
                  <a:srgbClr val="FFFFFF"/>
                </a:solidFill>
                <a:ea typeface="ヒラギノ角ゴ Pro W3"/>
                <a:cs typeface="ヒラギノ角ゴ Pro W3"/>
              </a:endParaRPr>
            </a:p>
          </p:txBody>
        </p:sp>
      </p:grpSp>
      <p:grpSp>
        <p:nvGrpSpPr>
          <p:cNvPr id="4" name="Group 6"/>
          <p:cNvGrpSpPr/>
          <p:nvPr/>
        </p:nvGrpSpPr>
        <p:grpSpPr>
          <a:xfrm>
            <a:off x="221491" y="2809736"/>
            <a:ext cx="2861266" cy="1040158"/>
            <a:chOff x="164963" y="2360507"/>
            <a:chExt cx="2861266" cy="1040158"/>
          </a:xfrm>
        </p:grpSpPr>
        <p:sp>
          <p:nvSpPr>
            <p:cNvPr id="86" name="Rektangel 76"/>
            <p:cNvSpPr>
              <a:spLocks noChangeArrowheads="1"/>
            </p:cNvSpPr>
            <p:nvPr/>
          </p:nvSpPr>
          <p:spPr bwMode="auto">
            <a:xfrm>
              <a:off x="465399" y="2389619"/>
              <a:ext cx="2560830" cy="1011046"/>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600" dirty="0">
                  <a:solidFill>
                    <a:srgbClr val="FF0000"/>
                  </a:solidFill>
                </a:rPr>
                <a:t>90% </a:t>
              </a:r>
              <a:r>
                <a:rPr lang="en-US" sz="1600" dirty="0">
                  <a:solidFill>
                    <a:srgbClr val="000000"/>
                  </a:solidFill>
                </a:rPr>
                <a:t>of CIO expect to deploy more than 25 mobile apps in 2014.</a:t>
              </a:r>
            </a:p>
            <a:p>
              <a:pPr>
                <a:lnSpc>
                  <a:spcPct val="90000"/>
                </a:lnSpc>
              </a:pPr>
              <a:endParaRPr lang="da-DK" dirty="0">
                <a:solidFill>
                  <a:srgbClr val="0D0D0D"/>
                </a:solidFill>
                <a:latin typeface="Calibri" pitchFamily="-84" charset="0"/>
              </a:endParaRPr>
            </a:p>
          </p:txBody>
        </p:sp>
        <p:sp>
          <p:nvSpPr>
            <p:cNvPr id="102" name="AutoShape 11"/>
            <p:cNvSpPr>
              <a:spLocks noChangeAspect="1" noChangeArrowheads="1"/>
            </p:cNvSpPr>
            <p:nvPr/>
          </p:nvSpPr>
          <p:spPr bwMode="gray">
            <a:xfrm>
              <a:off x="164963" y="2360507"/>
              <a:ext cx="339950" cy="340083"/>
            </a:xfrm>
            <a:custGeom>
              <a:avLst/>
              <a:gdLst/>
              <a:ahLst/>
              <a:cxnLst/>
              <a:rect l="l" t="t" r="r" b="b"/>
              <a:pathLst>
                <a:path w="621558" h="621802">
                  <a:moveTo>
                    <a:pt x="182770" y="128020"/>
                  </a:moveTo>
                  <a:lnTo>
                    <a:pt x="332403" y="310900"/>
                  </a:lnTo>
                  <a:lnTo>
                    <a:pt x="182770" y="493780"/>
                  </a:lnTo>
                  <a:lnTo>
                    <a:pt x="342002" y="493780"/>
                  </a:lnTo>
                  <a:lnTo>
                    <a:pt x="491635" y="310900"/>
                  </a:lnTo>
                  <a:lnTo>
                    <a:pt x="342002" y="128020"/>
                  </a:lnTo>
                  <a:close/>
                  <a:moveTo>
                    <a:pt x="310779" y="0"/>
                  </a:moveTo>
                  <a:cubicBezTo>
                    <a:pt x="482418" y="0"/>
                    <a:pt x="621558" y="139195"/>
                    <a:pt x="621558" y="310901"/>
                  </a:cubicBezTo>
                  <a:cubicBezTo>
                    <a:pt x="621558" y="482607"/>
                    <a:pt x="482418" y="621802"/>
                    <a:pt x="310779" y="621802"/>
                  </a:cubicBezTo>
                  <a:cubicBezTo>
                    <a:pt x="139140" y="621802"/>
                    <a:pt x="0" y="482607"/>
                    <a:pt x="0" y="310901"/>
                  </a:cubicBezTo>
                  <a:cubicBezTo>
                    <a:pt x="0" y="139195"/>
                    <a:pt x="139140" y="0"/>
                    <a:pt x="310779" y="0"/>
                  </a:cubicBezTo>
                  <a:close/>
                </a:path>
              </a:pathLst>
            </a:custGeom>
            <a:gradFill flip="none" rotWithShape="1">
              <a:gsLst>
                <a:gs pos="0">
                  <a:srgbClr val="C80000"/>
                </a:gs>
                <a:gs pos="100000">
                  <a:srgbClr val="FF1414"/>
                </a:gs>
              </a:gsLst>
              <a:lin ang="16200000" scaled="1"/>
              <a:tileRect/>
            </a:gradFill>
            <a:ln>
              <a:noFill/>
            </a:ln>
          </p:spPr>
          <p:txBody>
            <a:bodyPr wrap="square" rIns="0" anchor="b"/>
            <a:lstStyle/>
            <a:p>
              <a:endParaRPr lang="en-US" sz="700" kern="0" dirty="0">
                <a:solidFill>
                  <a:srgbClr val="FFFFFF"/>
                </a:solidFill>
                <a:ea typeface="ヒラギノ角ゴ Pro W3"/>
                <a:cs typeface="ヒラギノ角ゴ Pro W3"/>
              </a:endParaRPr>
            </a:p>
          </p:txBody>
        </p:sp>
      </p:grpSp>
      <p:grpSp>
        <p:nvGrpSpPr>
          <p:cNvPr id="5" name="Group 17"/>
          <p:cNvGrpSpPr/>
          <p:nvPr/>
        </p:nvGrpSpPr>
        <p:grpSpPr>
          <a:xfrm>
            <a:off x="6388130" y="1782412"/>
            <a:ext cx="834393" cy="900126"/>
            <a:chOff x="5607122" y="1442489"/>
            <a:chExt cx="834393" cy="900126"/>
          </a:xfrm>
          <a:effectLst>
            <a:outerShdw blurRad="50800" dist="38100" dir="2700000" algn="tl" rotWithShape="0">
              <a:prstClr val="black">
                <a:alpha val="40000"/>
              </a:prstClr>
            </a:outerShdw>
          </a:effectLst>
        </p:grpSpPr>
        <p:sp>
          <p:nvSpPr>
            <p:cNvPr id="111" name="Rounded Rectangle 110"/>
            <p:cNvSpPr/>
            <p:nvPr/>
          </p:nvSpPr>
          <p:spPr bwMode="auto">
            <a:xfrm>
              <a:off x="5607122" y="1442489"/>
              <a:ext cx="834393" cy="900126"/>
            </a:xfrm>
            <a:prstGeom prst="roundRect">
              <a:avLst/>
            </a:prstGeom>
            <a:gradFill flip="none" rotWithShape="1">
              <a:gsLst>
                <a:gs pos="0">
                  <a:srgbClr val="FF0000"/>
                </a:gs>
                <a:gs pos="99000">
                  <a:srgbClr val="D40000"/>
                </a:gs>
              </a:gsLst>
              <a:lin ang="5400000" scaled="0"/>
              <a:tileRect/>
            </a:gradFill>
            <a:ln w="25400" cap="flat" cmpd="sng" algn="ctr">
              <a:noFill/>
              <a:prstDash val="solid"/>
            </a:ln>
            <a:effectLst/>
          </p:spPr>
          <p:txBody>
            <a:bodyPr lIns="0" tIns="0" rIns="0" bIns="0" anchor="b"/>
            <a:lstStyle/>
            <a:p>
              <a:pPr algn="ctr">
                <a:defRPr/>
              </a:pPr>
              <a:endParaRPr lang="en-US" sz="1400" kern="0" dirty="0">
                <a:solidFill>
                  <a:srgbClr val="FFFFFF"/>
                </a:solidFill>
                <a:effectLst>
                  <a:outerShdw blurRad="50800" dist="38100" dir="2700000" algn="tl" rotWithShape="0">
                    <a:prstClr val="black">
                      <a:alpha val="40000"/>
                    </a:prstClr>
                  </a:outerShdw>
                </a:effectLst>
                <a:cs typeface="Arial"/>
              </a:endParaRPr>
            </a:p>
          </p:txBody>
        </p:sp>
        <p:pic>
          <p:nvPicPr>
            <p:cNvPr id="1026" name="Picture 2" descr="\\psf\Home\Desktop\ORACLE OPEN WORLD 2013\cloud 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5345" y="1728177"/>
              <a:ext cx="671025" cy="3495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16"/>
          <p:cNvGrpSpPr/>
          <p:nvPr/>
        </p:nvGrpSpPr>
        <p:grpSpPr>
          <a:xfrm>
            <a:off x="1650880" y="1808371"/>
            <a:ext cx="834393" cy="900126"/>
            <a:chOff x="2955001" y="1419945"/>
            <a:chExt cx="834393" cy="900126"/>
          </a:xfrm>
          <a:effectLst>
            <a:outerShdw blurRad="50800" dist="38100" dir="2700000" algn="tl" rotWithShape="0">
              <a:prstClr val="black">
                <a:alpha val="40000"/>
              </a:prstClr>
            </a:outerShdw>
          </a:effectLst>
        </p:grpSpPr>
        <p:sp>
          <p:nvSpPr>
            <p:cNvPr id="109" name="Rounded Rectangle 108"/>
            <p:cNvSpPr/>
            <p:nvPr/>
          </p:nvSpPr>
          <p:spPr bwMode="auto">
            <a:xfrm>
              <a:off x="2955001" y="1419945"/>
              <a:ext cx="834393" cy="900126"/>
            </a:xfrm>
            <a:prstGeom prst="roundRect">
              <a:avLst/>
            </a:prstGeom>
            <a:gradFill flip="none" rotWithShape="1">
              <a:gsLst>
                <a:gs pos="0">
                  <a:srgbClr val="FF0000"/>
                </a:gs>
                <a:gs pos="99000">
                  <a:srgbClr val="D40000"/>
                </a:gs>
              </a:gsLst>
              <a:lin ang="5400000" scaled="0"/>
              <a:tileRect/>
            </a:gradFill>
            <a:ln w="25400" cap="flat" cmpd="sng" algn="ctr">
              <a:noFill/>
              <a:prstDash val="solid"/>
            </a:ln>
            <a:effectLst/>
          </p:spPr>
          <p:txBody>
            <a:bodyPr lIns="0" tIns="0" rIns="0" bIns="0" anchor="b"/>
            <a:lstStyle/>
            <a:p>
              <a:pPr algn="ctr">
                <a:defRPr/>
              </a:pPr>
              <a:endParaRPr lang="en-US" sz="1400" kern="0" dirty="0">
                <a:solidFill>
                  <a:srgbClr val="FFFFFF"/>
                </a:solidFill>
                <a:effectLst>
                  <a:outerShdw blurRad="50800" dist="38100" dir="2700000" algn="tl" rotWithShape="0">
                    <a:prstClr val="black">
                      <a:alpha val="40000"/>
                    </a:prstClr>
                  </a:outerShdw>
                </a:effectLst>
                <a:cs typeface="Arial"/>
              </a:endParaRPr>
            </a:p>
          </p:txBody>
        </p:sp>
        <p:pic>
          <p:nvPicPr>
            <p:cNvPr id="1027" name="Picture 3" descr="\\psf\Home\Desktop\ORACLE OPEN WORLD 2013\grou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5357" y="1574561"/>
              <a:ext cx="733403" cy="5788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3"/>
          <p:cNvGrpSpPr/>
          <p:nvPr/>
        </p:nvGrpSpPr>
        <p:grpSpPr>
          <a:xfrm>
            <a:off x="6154562" y="2829095"/>
            <a:ext cx="2675851" cy="1006314"/>
            <a:chOff x="6266762" y="2548594"/>
            <a:chExt cx="2675851" cy="1006314"/>
          </a:xfrm>
        </p:grpSpPr>
        <p:sp>
          <p:nvSpPr>
            <p:cNvPr id="94" name="Rektangel 76"/>
            <p:cNvSpPr>
              <a:spLocks noChangeArrowheads="1"/>
            </p:cNvSpPr>
            <p:nvPr/>
          </p:nvSpPr>
          <p:spPr bwMode="auto">
            <a:xfrm>
              <a:off x="6570924" y="2572075"/>
              <a:ext cx="2371689" cy="982833"/>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600" dirty="0">
                  <a:solidFill>
                    <a:srgbClr val="000000"/>
                  </a:solidFill>
                </a:rPr>
                <a:t>Market for Cloud-based Mobile Apps is expected to grow by </a:t>
              </a:r>
              <a:r>
                <a:rPr lang="en-US" sz="1600" dirty="0">
                  <a:solidFill>
                    <a:srgbClr val="FF0000"/>
                  </a:solidFill>
                  <a:ea typeface="ＭＳ Ｐゴシック" pitchFamily="34" charset="-128"/>
                </a:rPr>
                <a:t>88% </a:t>
              </a:r>
              <a:r>
                <a:rPr lang="en-US" sz="1600" dirty="0">
                  <a:solidFill>
                    <a:srgbClr val="000000"/>
                  </a:solidFill>
                </a:rPr>
                <a:t>from 2009 to 2014</a:t>
              </a:r>
              <a:endParaRPr lang="da-DK" sz="1600" dirty="0">
                <a:solidFill>
                  <a:srgbClr val="000000"/>
                </a:solidFill>
              </a:endParaRPr>
            </a:p>
          </p:txBody>
        </p:sp>
        <p:sp>
          <p:nvSpPr>
            <p:cNvPr id="62" name="AutoShape 11"/>
            <p:cNvSpPr>
              <a:spLocks noChangeAspect="1" noChangeArrowheads="1"/>
            </p:cNvSpPr>
            <p:nvPr/>
          </p:nvSpPr>
          <p:spPr bwMode="gray">
            <a:xfrm>
              <a:off x="6266762" y="2548594"/>
              <a:ext cx="339950" cy="340083"/>
            </a:xfrm>
            <a:custGeom>
              <a:avLst/>
              <a:gdLst/>
              <a:ahLst/>
              <a:cxnLst/>
              <a:rect l="l" t="t" r="r" b="b"/>
              <a:pathLst>
                <a:path w="621558" h="621802">
                  <a:moveTo>
                    <a:pt x="182770" y="128020"/>
                  </a:moveTo>
                  <a:lnTo>
                    <a:pt x="332403" y="310900"/>
                  </a:lnTo>
                  <a:lnTo>
                    <a:pt x="182770" y="493780"/>
                  </a:lnTo>
                  <a:lnTo>
                    <a:pt x="342002" y="493780"/>
                  </a:lnTo>
                  <a:lnTo>
                    <a:pt x="491635" y="310900"/>
                  </a:lnTo>
                  <a:lnTo>
                    <a:pt x="342002" y="128020"/>
                  </a:lnTo>
                  <a:close/>
                  <a:moveTo>
                    <a:pt x="310779" y="0"/>
                  </a:moveTo>
                  <a:cubicBezTo>
                    <a:pt x="482418" y="0"/>
                    <a:pt x="621558" y="139195"/>
                    <a:pt x="621558" y="310901"/>
                  </a:cubicBezTo>
                  <a:cubicBezTo>
                    <a:pt x="621558" y="482607"/>
                    <a:pt x="482418" y="621802"/>
                    <a:pt x="310779" y="621802"/>
                  </a:cubicBezTo>
                  <a:cubicBezTo>
                    <a:pt x="139140" y="621802"/>
                    <a:pt x="0" y="482607"/>
                    <a:pt x="0" y="310901"/>
                  </a:cubicBezTo>
                  <a:cubicBezTo>
                    <a:pt x="0" y="139195"/>
                    <a:pt x="139140" y="0"/>
                    <a:pt x="310779" y="0"/>
                  </a:cubicBezTo>
                  <a:close/>
                </a:path>
              </a:pathLst>
            </a:custGeom>
            <a:gradFill flip="none" rotWithShape="1">
              <a:gsLst>
                <a:gs pos="0">
                  <a:srgbClr val="C80000"/>
                </a:gs>
                <a:gs pos="100000">
                  <a:srgbClr val="FF1414"/>
                </a:gs>
              </a:gsLst>
              <a:lin ang="16200000" scaled="1"/>
              <a:tileRect/>
            </a:gradFill>
            <a:ln>
              <a:noFill/>
            </a:ln>
          </p:spPr>
          <p:txBody>
            <a:bodyPr wrap="square" rIns="0" anchor="b"/>
            <a:lstStyle/>
            <a:p>
              <a:endParaRPr lang="en-US" sz="700" kern="0" dirty="0">
                <a:solidFill>
                  <a:srgbClr val="FFFFFF"/>
                </a:solidFill>
                <a:ea typeface="ヒラギノ角ゴ Pro W3"/>
                <a:cs typeface="ヒラギノ角ゴ Pro W3"/>
              </a:endParaRPr>
            </a:p>
          </p:txBody>
        </p:sp>
      </p:grpSp>
      <p:grpSp>
        <p:nvGrpSpPr>
          <p:cNvPr id="8" name="Group 15"/>
          <p:cNvGrpSpPr/>
          <p:nvPr/>
        </p:nvGrpSpPr>
        <p:grpSpPr>
          <a:xfrm>
            <a:off x="3349246" y="2524993"/>
            <a:ext cx="834393" cy="900126"/>
            <a:chOff x="1752935" y="3247843"/>
            <a:chExt cx="834393" cy="900126"/>
          </a:xfrm>
          <a:effectLst>
            <a:outerShdw blurRad="50800" dist="38100" dir="2700000" algn="tl" rotWithShape="0">
              <a:prstClr val="black">
                <a:alpha val="40000"/>
              </a:prstClr>
            </a:outerShdw>
          </a:effectLst>
        </p:grpSpPr>
        <p:sp>
          <p:nvSpPr>
            <p:cNvPr id="105" name="Rounded Rectangle 104"/>
            <p:cNvSpPr/>
            <p:nvPr/>
          </p:nvSpPr>
          <p:spPr bwMode="auto">
            <a:xfrm>
              <a:off x="1752935" y="3247843"/>
              <a:ext cx="834393" cy="900126"/>
            </a:xfrm>
            <a:prstGeom prst="roundRect">
              <a:avLst/>
            </a:prstGeom>
            <a:gradFill flip="none" rotWithShape="1">
              <a:gsLst>
                <a:gs pos="0">
                  <a:srgbClr val="FF0000"/>
                </a:gs>
                <a:gs pos="99000">
                  <a:srgbClr val="D40000"/>
                </a:gs>
              </a:gsLst>
              <a:lin ang="5400000" scaled="0"/>
              <a:tileRect/>
            </a:gradFill>
            <a:ln w="25400" cap="flat" cmpd="sng" algn="ctr">
              <a:noFill/>
              <a:prstDash val="solid"/>
            </a:ln>
            <a:effectLst/>
          </p:spPr>
          <p:txBody>
            <a:bodyPr lIns="0" tIns="0" rIns="0" bIns="0" anchor="b"/>
            <a:lstStyle/>
            <a:p>
              <a:pPr algn="ctr">
                <a:defRPr/>
              </a:pPr>
              <a:endParaRPr lang="en-US" sz="1400" kern="0" dirty="0">
                <a:solidFill>
                  <a:srgbClr val="FFFFFF"/>
                </a:solidFill>
                <a:effectLst>
                  <a:outerShdw blurRad="50800" dist="38100" dir="2700000" algn="tl" rotWithShape="0">
                    <a:prstClr val="black">
                      <a:alpha val="40000"/>
                    </a:prstClr>
                  </a:outerShdw>
                </a:effectLst>
                <a:cs typeface="Arial"/>
              </a:endParaRPr>
            </a:p>
          </p:txBody>
        </p:sp>
        <p:sp>
          <p:nvSpPr>
            <p:cNvPr id="107" name="Freeform 106"/>
            <p:cNvSpPr>
              <a:spLocks noEditPoints="1"/>
            </p:cNvSpPr>
            <p:nvPr/>
          </p:nvSpPr>
          <p:spPr bwMode="auto">
            <a:xfrm>
              <a:off x="1861324" y="3466486"/>
              <a:ext cx="616753" cy="462731"/>
            </a:xfrm>
            <a:custGeom>
              <a:avLst/>
              <a:gdLst>
                <a:gd name="T0" fmla="*/ 344 w 393"/>
                <a:gd name="T1" fmla="*/ 209 h 295"/>
                <a:gd name="T2" fmla="*/ 344 w 393"/>
                <a:gd name="T3" fmla="*/ 209 h 295"/>
                <a:gd name="T4" fmla="*/ 344 w 393"/>
                <a:gd name="T5" fmla="*/ 0 h 295"/>
                <a:gd name="T6" fmla="*/ 49 w 393"/>
                <a:gd name="T7" fmla="*/ 0 h 295"/>
                <a:gd name="T8" fmla="*/ 49 w 393"/>
                <a:gd name="T9" fmla="*/ 209 h 295"/>
                <a:gd name="T10" fmla="*/ 0 w 393"/>
                <a:gd name="T11" fmla="*/ 258 h 295"/>
                <a:gd name="T12" fmla="*/ 37 w 393"/>
                <a:gd name="T13" fmla="*/ 295 h 295"/>
                <a:gd name="T14" fmla="*/ 357 w 393"/>
                <a:gd name="T15" fmla="*/ 295 h 295"/>
                <a:gd name="T16" fmla="*/ 393 w 393"/>
                <a:gd name="T17" fmla="*/ 258 h 295"/>
                <a:gd name="T18" fmla="*/ 344 w 393"/>
                <a:gd name="T19" fmla="*/ 209 h 295"/>
                <a:gd name="T20" fmla="*/ 148 w 393"/>
                <a:gd name="T21" fmla="*/ 258 h 295"/>
                <a:gd name="T22" fmla="*/ 156 w 393"/>
                <a:gd name="T23" fmla="*/ 233 h 295"/>
                <a:gd name="T24" fmla="*/ 238 w 393"/>
                <a:gd name="T25" fmla="*/ 233 h 295"/>
                <a:gd name="T26" fmla="*/ 246 w 393"/>
                <a:gd name="T27" fmla="*/ 258 h 295"/>
                <a:gd name="T28" fmla="*/ 148 w 393"/>
                <a:gd name="T29" fmla="*/ 258 h 295"/>
                <a:gd name="T30" fmla="*/ 320 w 393"/>
                <a:gd name="T31" fmla="*/ 196 h 295"/>
                <a:gd name="T32" fmla="*/ 74 w 393"/>
                <a:gd name="T33" fmla="*/ 196 h 295"/>
                <a:gd name="T34" fmla="*/ 74 w 393"/>
                <a:gd name="T35" fmla="*/ 24 h 295"/>
                <a:gd name="T36" fmla="*/ 320 w 393"/>
                <a:gd name="T37" fmla="*/ 24 h 295"/>
                <a:gd name="T38" fmla="*/ 320 w 393"/>
                <a:gd name="T39" fmla="*/ 19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295">
                  <a:moveTo>
                    <a:pt x="344" y="209"/>
                  </a:moveTo>
                  <a:cubicBezTo>
                    <a:pt x="344" y="209"/>
                    <a:pt x="344" y="209"/>
                    <a:pt x="344" y="209"/>
                  </a:cubicBezTo>
                  <a:cubicBezTo>
                    <a:pt x="344" y="0"/>
                    <a:pt x="344" y="0"/>
                    <a:pt x="344" y="0"/>
                  </a:cubicBezTo>
                  <a:cubicBezTo>
                    <a:pt x="49" y="0"/>
                    <a:pt x="49" y="0"/>
                    <a:pt x="49" y="0"/>
                  </a:cubicBezTo>
                  <a:cubicBezTo>
                    <a:pt x="49" y="209"/>
                    <a:pt x="49" y="209"/>
                    <a:pt x="49" y="209"/>
                  </a:cubicBezTo>
                  <a:cubicBezTo>
                    <a:pt x="0" y="258"/>
                    <a:pt x="0" y="258"/>
                    <a:pt x="0" y="258"/>
                  </a:cubicBezTo>
                  <a:cubicBezTo>
                    <a:pt x="0" y="278"/>
                    <a:pt x="17" y="295"/>
                    <a:pt x="37" y="295"/>
                  </a:cubicBezTo>
                  <a:cubicBezTo>
                    <a:pt x="357" y="295"/>
                    <a:pt x="357" y="295"/>
                    <a:pt x="357" y="295"/>
                  </a:cubicBezTo>
                  <a:cubicBezTo>
                    <a:pt x="377" y="295"/>
                    <a:pt x="393" y="278"/>
                    <a:pt x="393" y="258"/>
                  </a:cubicBezTo>
                  <a:lnTo>
                    <a:pt x="344" y="209"/>
                  </a:lnTo>
                  <a:close/>
                  <a:moveTo>
                    <a:pt x="148" y="258"/>
                  </a:moveTo>
                  <a:cubicBezTo>
                    <a:pt x="156" y="233"/>
                    <a:pt x="156" y="233"/>
                    <a:pt x="156" y="233"/>
                  </a:cubicBezTo>
                  <a:cubicBezTo>
                    <a:pt x="238" y="233"/>
                    <a:pt x="238" y="233"/>
                    <a:pt x="238" y="233"/>
                  </a:cubicBezTo>
                  <a:cubicBezTo>
                    <a:pt x="246" y="258"/>
                    <a:pt x="246" y="258"/>
                    <a:pt x="246" y="258"/>
                  </a:cubicBezTo>
                  <a:lnTo>
                    <a:pt x="148" y="258"/>
                  </a:lnTo>
                  <a:close/>
                  <a:moveTo>
                    <a:pt x="320" y="196"/>
                  </a:moveTo>
                  <a:cubicBezTo>
                    <a:pt x="74" y="196"/>
                    <a:pt x="74" y="196"/>
                    <a:pt x="74" y="196"/>
                  </a:cubicBezTo>
                  <a:cubicBezTo>
                    <a:pt x="74" y="24"/>
                    <a:pt x="74" y="24"/>
                    <a:pt x="74" y="24"/>
                  </a:cubicBezTo>
                  <a:cubicBezTo>
                    <a:pt x="320" y="24"/>
                    <a:pt x="320" y="24"/>
                    <a:pt x="320" y="24"/>
                  </a:cubicBezTo>
                  <a:lnTo>
                    <a:pt x="320"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411722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ktangel 70"/>
          <p:cNvSpPr/>
          <p:nvPr/>
        </p:nvSpPr>
        <p:spPr>
          <a:xfrm>
            <a:off x="0" y="1405720"/>
            <a:ext cx="9144000" cy="3220871"/>
          </a:xfrm>
          <a:prstGeom prst="rect">
            <a:avLst/>
          </a:prstGeom>
          <a:gradFill flip="none" rotWithShape="1">
            <a:gsLst>
              <a:gs pos="0">
                <a:schemeClr val="bg1">
                  <a:lumMod val="75000"/>
                </a:schemeClr>
              </a:gs>
              <a:gs pos="100000">
                <a:schemeClr val="bg1"/>
              </a:gs>
              <a:gs pos="59000">
                <a:schemeClr val="bg1"/>
              </a:gs>
            </a:gsLst>
            <a:lin ang="16200000" scaled="1"/>
            <a:tileRect/>
          </a:gradFill>
          <a:ln w="9525" cap="flat" cmpd="sng" algn="ctr">
            <a:noFill/>
            <a:prstDash val="solid"/>
          </a:ln>
          <a:effectLst/>
        </p:spPr>
        <p:txBody>
          <a:bodyPr lIns="91436" tIns="45718" rIns="91436" bIns="45718" anchor="ctr">
            <a:prstTxWarp prst="textNoShape">
              <a:avLst/>
            </a:prstTxWarp>
          </a:bodyPr>
          <a:lstStyle/>
          <a:p>
            <a:pPr algn="ctr"/>
            <a:endParaRPr lang="da-DK">
              <a:solidFill>
                <a:srgbClr val="FFFFFF"/>
              </a:solidFill>
              <a:latin typeface="Calibri" pitchFamily="-84" charset="0"/>
            </a:endParaRPr>
          </a:p>
        </p:txBody>
      </p:sp>
      <p:sp>
        <p:nvSpPr>
          <p:cNvPr id="2" name="Title 1"/>
          <p:cNvSpPr>
            <a:spLocks noGrp="1"/>
          </p:cNvSpPr>
          <p:nvPr>
            <p:ph type="title"/>
          </p:nvPr>
        </p:nvSpPr>
        <p:spPr>
          <a:xfrm>
            <a:off x="804348" y="245539"/>
            <a:ext cx="7200065" cy="406395"/>
          </a:xfrm>
        </p:spPr>
        <p:txBody>
          <a:bodyPr/>
          <a:lstStyle/>
          <a:p>
            <a:r>
              <a:rPr lang="en-US" dirty="0">
                <a:solidFill>
                  <a:srgbClr val="FF0000"/>
                </a:solidFill>
              </a:rPr>
              <a:t>Mobility</a:t>
            </a:r>
            <a:r>
              <a:rPr lang="en-US" dirty="0"/>
              <a:t> </a:t>
            </a:r>
            <a:r>
              <a:rPr lang="en-US" dirty="0" smtClean="0"/>
              <a:t>Is A Significant Challenge </a:t>
            </a:r>
            <a:r>
              <a:rPr lang="en-US" dirty="0"/>
              <a:t>for I.T.</a:t>
            </a:r>
          </a:p>
        </p:txBody>
      </p:sp>
      <p:grpSp>
        <p:nvGrpSpPr>
          <p:cNvPr id="3" name="Group 11"/>
          <p:cNvGrpSpPr/>
          <p:nvPr/>
        </p:nvGrpSpPr>
        <p:grpSpPr>
          <a:xfrm>
            <a:off x="3109722" y="934869"/>
            <a:ext cx="2900569" cy="3506276"/>
            <a:chOff x="3109721" y="934868"/>
            <a:chExt cx="2900569" cy="3506276"/>
          </a:xfrm>
        </p:grpSpPr>
        <p:grpSp>
          <p:nvGrpSpPr>
            <p:cNvPr id="5" name="Group 34"/>
            <p:cNvGrpSpPr/>
            <p:nvPr/>
          </p:nvGrpSpPr>
          <p:grpSpPr>
            <a:xfrm>
              <a:off x="3145093" y="934868"/>
              <a:ext cx="2757653" cy="3268893"/>
              <a:chOff x="5501586" y="1473956"/>
              <a:chExt cx="1615285" cy="2809459"/>
            </a:xfrm>
          </p:grpSpPr>
          <p:sp>
            <p:nvSpPr>
              <p:cNvPr id="36" name="Rectangle 8"/>
              <p:cNvSpPr>
                <a:spLocks noChangeArrowheads="1"/>
              </p:cNvSpPr>
              <p:nvPr/>
            </p:nvSpPr>
            <p:spPr bwMode="gray">
              <a:xfrm>
                <a:off x="5503062"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914362"/>
                <a:endParaRPr lang="en-US" sz="2400" dirty="0">
                  <a:solidFill>
                    <a:srgbClr val="000000"/>
                  </a:solidFill>
                </a:endParaRPr>
              </a:p>
            </p:txBody>
          </p:sp>
          <p:sp>
            <p:nvSpPr>
              <p:cNvPr id="38" name="Rectangle 8"/>
              <p:cNvSpPr>
                <a:spLocks noChangeArrowheads="1"/>
              </p:cNvSpPr>
              <p:nvPr/>
            </p:nvSpPr>
            <p:spPr bwMode="gray">
              <a:xfrm>
                <a:off x="5501586" y="1473956"/>
                <a:ext cx="1615285"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914362"/>
                <a:endParaRPr lang="en-US" sz="700" kern="0" dirty="0">
                  <a:solidFill>
                    <a:srgbClr val="FFFFFF"/>
                  </a:solidFill>
                  <a:ea typeface="ヒラギノ角ゴ Pro W3"/>
                  <a:cs typeface="ヒラギノ角ゴ Pro W3"/>
                </a:endParaRPr>
              </a:p>
            </p:txBody>
          </p:sp>
          <p:sp>
            <p:nvSpPr>
              <p:cNvPr id="39" name="Text Box 19"/>
              <p:cNvSpPr txBox="1">
                <a:spLocks noChangeArrowheads="1"/>
              </p:cNvSpPr>
              <p:nvPr/>
            </p:nvSpPr>
            <p:spPr bwMode="gray">
              <a:xfrm flipH="1">
                <a:off x="5625413"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dirty="0"/>
                  <a:t>Top Mobility </a:t>
                </a:r>
                <a:br>
                  <a:rPr lang="en-US" dirty="0"/>
                </a:br>
                <a:r>
                  <a:rPr lang="en-US" dirty="0"/>
                  <a:t>Challenges for CIOs</a:t>
                </a:r>
              </a:p>
            </p:txBody>
          </p:sp>
        </p:grpSp>
        <p:sp>
          <p:nvSpPr>
            <p:cNvPr id="47" name="TextBox 46"/>
            <p:cNvSpPr txBox="1"/>
            <p:nvPr/>
          </p:nvSpPr>
          <p:spPr>
            <a:xfrm>
              <a:off x="3109721" y="4283469"/>
              <a:ext cx="2900569" cy="157675"/>
            </a:xfrm>
            <a:prstGeom prst="rect">
              <a:avLst/>
            </a:prstGeom>
            <a:noFill/>
          </p:spPr>
          <p:txBody>
            <a:bodyPr wrap="square" lIns="34232" tIns="17115" rIns="34232" bIns="17115" rtlCol="0">
              <a:spAutoFit/>
            </a:bodyPr>
            <a:lstStyle/>
            <a:p>
              <a:r>
                <a:rPr lang="en-US" sz="1200" baseline="30000" dirty="0"/>
                <a:t>CIO Insight: Top Challenges of Enterprise Mobility, 2012</a:t>
              </a:r>
            </a:p>
          </p:txBody>
        </p:sp>
        <p:sp>
          <p:nvSpPr>
            <p:cNvPr id="89" name="TextBox 88"/>
            <p:cNvSpPr txBox="1"/>
            <p:nvPr/>
          </p:nvSpPr>
          <p:spPr>
            <a:xfrm>
              <a:off x="5106819" y="1883846"/>
              <a:ext cx="903260" cy="523176"/>
            </a:xfrm>
            <a:prstGeom prst="rect">
              <a:avLst/>
            </a:prstGeom>
            <a:noFill/>
          </p:spPr>
          <p:txBody>
            <a:bodyPr wrap="none" lIns="91402" tIns="45698" rIns="91402" bIns="45698" rtlCol="0">
              <a:spAutoFit/>
            </a:bodyPr>
            <a:lstStyle/>
            <a:p>
              <a:r>
                <a:rPr lang="en-US" sz="2800" dirty="0">
                  <a:solidFill>
                    <a:schemeClr val="bg1"/>
                  </a:solidFill>
                  <a:effectLst>
                    <a:outerShdw blurRad="38100" dist="38100" dir="2700000" algn="tl">
                      <a:srgbClr val="000000">
                        <a:alpha val="43137"/>
                      </a:srgbClr>
                    </a:outerShdw>
                  </a:effectLst>
                </a:rPr>
                <a:t>41%</a:t>
              </a:r>
            </a:p>
          </p:txBody>
        </p:sp>
        <p:sp>
          <p:nvSpPr>
            <p:cNvPr id="90" name="TextBox 89"/>
            <p:cNvSpPr txBox="1"/>
            <p:nvPr/>
          </p:nvSpPr>
          <p:spPr>
            <a:xfrm>
              <a:off x="5106819" y="2608916"/>
              <a:ext cx="903260" cy="523176"/>
            </a:xfrm>
            <a:prstGeom prst="rect">
              <a:avLst/>
            </a:prstGeom>
            <a:noFill/>
          </p:spPr>
          <p:txBody>
            <a:bodyPr wrap="none" lIns="91402" tIns="45698" rIns="91402" bIns="45698" rtlCol="0">
              <a:spAutoFit/>
            </a:bodyPr>
            <a:lstStyle/>
            <a:p>
              <a:r>
                <a:rPr lang="en-US" sz="2800" dirty="0">
                  <a:solidFill>
                    <a:schemeClr val="bg1"/>
                  </a:solidFill>
                  <a:effectLst>
                    <a:outerShdw blurRad="38100" dist="38100" dir="2700000" algn="tl">
                      <a:srgbClr val="000000">
                        <a:alpha val="43137"/>
                      </a:srgbClr>
                    </a:outerShdw>
                  </a:effectLst>
                </a:rPr>
                <a:t>31%</a:t>
              </a:r>
            </a:p>
          </p:txBody>
        </p:sp>
        <p:sp>
          <p:nvSpPr>
            <p:cNvPr id="91" name="TextBox 90"/>
            <p:cNvSpPr txBox="1"/>
            <p:nvPr/>
          </p:nvSpPr>
          <p:spPr>
            <a:xfrm>
              <a:off x="5106819" y="3363131"/>
              <a:ext cx="903260" cy="523176"/>
            </a:xfrm>
            <a:prstGeom prst="rect">
              <a:avLst/>
            </a:prstGeom>
            <a:noFill/>
          </p:spPr>
          <p:txBody>
            <a:bodyPr wrap="none" lIns="91402" tIns="45698" rIns="91402" bIns="45698" rtlCol="0">
              <a:spAutoFit/>
            </a:bodyPr>
            <a:lstStyle/>
            <a:p>
              <a:r>
                <a:rPr lang="en-US" sz="2800" dirty="0">
                  <a:solidFill>
                    <a:schemeClr val="bg1"/>
                  </a:solidFill>
                  <a:effectLst>
                    <a:outerShdw blurRad="38100" dist="38100" dir="2700000" algn="tl">
                      <a:srgbClr val="000000">
                        <a:alpha val="43137"/>
                      </a:srgbClr>
                    </a:outerShdw>
                  </a:effectLst>
                </a:rPr>
                <a:t>28%</a:t>
              </a:r>
            </a:p>
          </p:txBody>
        </p:sp>
        <p:grpSp>
          <p:nvGrpSpPr>
            <p:cNvPr id="7" name="Group 4"/>
            <p:cNvGrpSpPr/>
            <p:nvPr/>
          </p:nvGrpSpPr>
          <p:grpSpPr>
            <a:xfrm>
              <a:off x="3220872" y="1781033"/>
              <a:ext cx="1867468" cy="686934"/>
              <a:chOff x="3220872" y="1931158"/>
              <a:chExt cx="1869743" cy="525439"/>
            </a:xfrm>
          </p:grpSpPr>
          <p:sp>
            <p:nvSpPr>
              <p:cNvPr id="4" name="Rounded Rectangle 3"/>
              <p:cNvSpPr/>
              <p:nvPr/>
            </p:nvSpPr>
            <p:spPr>
              <a:xfrm>
                <a:off x="3220872" y="1931158"/>
                <a:ext cx="1869743" cy="525439"/>
              </a:xfrm>
              <a:prstGeom prst="round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914362"/>
                <a:endParaRPr lang="en-US" sz="700" kern="0" dirty="0">
                  <a:solidFill>
                    <a:srgbClr val="FFFFFF"/>
                  </a:solidFill>
                  <a:ea typeface="ヒラギノ角ゴ Pro W3"/>
                  <a:cs typeface="ヒラギノ角ゴ Pro W3"/>
                </a:endParaRPr>
              </a:p>
            </p:txBody>
          </p:sp>
          <p:sp>
            <p:nvSpPr>
              <p:cNvPr id="104" name="Rectangle 103"/>
              <p:cNvSpPr/>
              <p:nvPr/>
            </p:nvSpPr>
            <p:spPr>
              <a:xfrm>
                <a:off x="3229971" y="1964722"/>
                <a:ext cx="1860644" cy="349860"/>
              </a:xfrm>
              <a:prstGeom prst="rect">
                <a:avLst/>
              </a:prstGeom>
            </p:spPr>
            <p:txBody>
              <a:bodyPr wrap="square">
                <a:spAutoFit/>
              </a:bodyPr>
              <a:lstStyle/>
              <a:p>
                <a:pPr marL="91436">
                  <a:lnSpc>
                    <a:spcPts val="1400"/>
                  </a:lnSpc>
                </a:pPr>
                <a:r>
                  <a:rPr lang="en-US" sz="1400" dirty="0">
                    <a:solidFill>
                      <a:schemeClr val="bg1"/>
                    </a:solidFill>
                    <a:effectLst>
                      <a:outerShdw blurRad="38100" dist="38100" dir="2700000" algn="tl">
                        <a:srgbClr val="000000">
                          <a:alpha val="43137"/>
                        </a:srgbClr>
                      </a:outerShdw>
                    </a:effectLst>
                  </a:rPr>
                  <a:t>Securing corporate information</a:t>
                </a:r>
              </a:p>
            </p:txBody>
          </p:sp>
        </p:grpSp>
        <p:grpSp>
          <p:nvGrpSpPr>
            <p:cNvPr id="8" name="Group 105"/>
            <p:cNvGrpSpPr/>
            <p:nvPr/>
          </p:nvGrpSpPr>
          <p:grpSpPr>
            <a:xfrm>
              <a:off x="3223147" y="2533937"/>
              <a:ext cx="1867468" cy="686934"/>
              <a:chOff x="3220872" y="1931158"/>
              <a:chExt cx="1869743" cy="525439"/>
            </a:xfrm>
          </p:grpSpPr>
          <p:sp>
            <p:nvSpPr>
              <p:cNvPr id="107" name="Rounded Rectangle 106"/>
              <p:cNvSpPr/>
              <p:nvPr/>
            </p:nvSpPr>
            <p:spPr>
              <a:xfrm>
                <a:off x="3220872" y="1931158"/>
                <a:ext cx="1869743" cy="525439"/>
              </a:xfrm>
              <a:prstGeom prst="round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914362"/>
                <a:endParaRPr lang="en-US" sz="700" kern="0" dirty="0">
                  <a:solidFill>
                    <a:srgbClr val="FFFFFF"/>
                  </a:solidFill>
                  <a:ea typeface="ヒラギノ角ゴ Pro W3"/>
                  <a:cs typeface="ヒラギノ角ゴ Pro W3"/>
                </a:endParaRPr>
              </a:p>
            </p:txBody>
          </p:sp>
          <p:sp>
            <p:nvSpPr>
              <p:cNvPr id="108" name="Rectangle 107"/>
              <p:cNvSpPr/>
              <p:nvPr/>
            </p:nvSpPr>
            <p:spPr>
              <a:xfrm>
                <a:off x="3229971" y="2037796"/>
                <a:ext cx="1860644" cy="349860"/>
              </a:xfrm>
              <a:prstGeom prst="rect">
                <a:avLst/>
              </a:prstGeom>
            </p:spPr>
            <p:txBody>
              <a:bodyPr wrap="square">
                <a:spAutoFit/>
              </a:bodyPr>
              <a:lstStyle/>
              <a:p>
                <a:pPr marL="91436">
                  <a:lnSpc>
                    <a:spcPts val="1400"/>
                  </a:lnSpc>
                </a:pPr>
                <a:r>
                  <a:rPr lang="en-US" sz="1400" dirty="0">
                    <a:solidFill>
                      <a:schemeClr val="bg1"/>
                    </a:solidFill>
                    <a:effectLst>
                      <a:outerShdw blurRad="38100" dist="38100" dir="2700000" algn="tl">
                        <a:srgbClr val="000000">
                          <a:alpha val="43137"/>
                        </a:srgbClr>
                      </a:outerShdw>
                    </a:effectLst>
                  </a:rPr>
                  <a:t>Integrating with </a:t>
                </a:r>
                <a:br>
                  <a:rPr lang="en-US" sz="1400" dirty="0">
                    <a:solidFill>
                      <a:schemeClr val="bg1"/>
                    </a:solidFill>
                    <a:effectLst>
                      <a:outerShdw blurRad="38100" dist="38100" dir="2700000" algn="tl">
                        <a:srgbClr val="000000">
                          <a:alpha val="43137"/>
                        </a:srgbClr>
                      </a:outerShdw>
                    </a:effectLst>
                  </a:rPr>
                </a:br>
                <a:r>
                  <a:rPr lang="en-US" sz="1400" dirty="0">
                    <a:solidFill>
                      <a:schemeClr val="bg1"/>
                    </a:solidFill>
                    <a:effectLst>
                      <a:outerShdw blurRad="38100" dist="38100" dir="2700000" algn="tl">
                        <a:srgbClr val="000000">
                          <a:alpha val="43137"/>
                        </a:srgbClr>
                      </a:outerShdw>
                    </a:effectLst>
                  </a:rPr>
                  <a:t>other systems</a:t>
                </a:r>
              </a:p>
            </p:txBody>
          </p:sp>
        </p:grpSp>
        <p:grpSp>
          <p:nvGrpSpPr>
            <p:cNvPr id="9" name="Group 108"/>
            <p:cNvGrpSpPr/>
            <p:nvPr/>
          </p:nvGrpSpPr>
          <p:grpSpPr>
            <a:xfrm>
              <a:off x="3223147" y="3277741"/>
              <a:ext cx="1867468" cy="686933"/>
              <a:chOff x="3220872" y="1931158"/>
              <a:chExt cx="1869743" cy="525439"/>
            </a:xfrm>
          </p:grpSpPr>
          <p:sp>
            <p:nvSpPr>
              <p:cNvPr id="110" name="Rounded Rectangle 109"/>
              <p:cNvSpPr/>
              <p:nvPr/>
            </p:nvSpPr>
            <p:spPr>
              <a:xfrm>
                <a:off x="3220872" y="1931158"/>
                <a:ext cx="1869743" cy="525439"/>
              </a:xfrm>
              <a:prstGeom prst="round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914362"/>
                <a:endParaRPr lang="en-US" sz="700" kern="0" dirty="0">
                  <a:solidFill>
                    <a:srgbClr val="FFFFFF"/>
                  </a:solidFill>
                  <a:ea typeface="ヒラギノ角ゴ Pro W3"/>
                  <a:cs typeface="ヒラギノ角ゴ Pro W3"/>
                </a:endParaRPr>
              </a:p>
            </p:txBody>
          </p:sp>
          <p:sp>
            <p:nvSpPr>
              <p:cNvPr id="111" name="Rectangle 110"/>
              <p:cNvSpPr/>
              <p:nvPr/>
            </p:nvSpPr>
            <p:spPr>
              <a:xfrm>
                <a:off x="3229971" y="2032578"/>
                <a:ext cx="1860644" cy="349860"/>
              </a:xfrm>
              <a:prstGeom prst="rect">
                <a:avLst/>
              </a:prstGeom>
            </p:spPr>
            <p:txBody>
              <a:bodyPr wrap="square">
                <a:spAutoFit/>
              </a:bodyPr>
              <a:lstStyle/>
              <a:p>
                <a:pPr marL="91436">
                  <a:lnSpc>
                    <a:spcPts val="1400"/>
                  </a:lnSpc>
                </a:pPr>
                <a:r>
                  <a:rPr lang="en-US" sz="1400" dirty="0">
                    <a:solidFill>
                      <a:schemeClr val="bg1"/>
                    </a:solidFill>
                    <a:effectLst>
                      <a:outerShdw blurRad="38100" dist="38100" dir="2700000" algn="tl">
                        <a:srgbClr val="000000">
                          <a:alpha val="43137"/>
                        </a:srgbClr>
                      </a:outerShdw>
                    </a:effectLst>
                  </a:rPr>
                  <a:t>Supporting </a:t>
                </a:r>
                <a:br>
                  <a:rPr lang="en-US" sz="1400" dirty="0">
                    <a:solidFill>
                      <a:schemeClr val="bg1"/>
                    </a:solidFill>
                    <a:effectLst>
                      <a:outerShdw blurRad="38100" dist="38100" dir="2700000" algn="tl">
                        <a:srgbClr val="000000">
                          <a:alpha val="43137"/>
                        </a:srgbClr>
                      </a:outerShdw>
                    </a:effectLst>
                  </a:rPr>
                </a:br>
                <a:r>
                  <a:rPr lang="en-US" sz="1400" dirty="0">
                    <a:solidFill>
                      <a:schemeClr val="bg1"/>
                    </a:solidFill>
                    <a:effectLst>
                      <a:outerShdw blurRad="38100" dist="38100" dir="2700000" algn="tl">
                        <a:srgbClr val="000000">
                          <a:alpha val="43137"/>
                        </a:srgbClr>
                      </a:outerShdw>
                    </a:effectLst>
                  </a:rPr>
                  <a:t>multiple devices</a:t>
                </a:r>
              </a:p>
            </p:txBody>
          </p:sp>
        </p:grpSp>
      </p:grpSp>
      <p:grpSp>
        <p:nvGrpSpPr>
          <p:cNvPr id="10" name="Group 12"/>
          <p:cNvGrpSpPr/>
          <p:nvPr/>
        </p:nvGrpSpPr>
        <p:grpSpPr>
          <a:xfrm>
            <a:off x="6029559" y="934869"/>
            <a:ext cx="2800543" cy="3506179"/>
            <a:chOff x="6029558" y="934868"/>
            <a:chExt cx="2800543" cy="3506179"/>
          </a:xfrm>
        </p:grpSpPr>
        <p:grpSp>
          <p:nvGrpSpPr>
            <p:cNvPr id="11" name="Group 24"/>
            <p:cNvGrpSpPr/>
            <p:nvPr/>
          </p:nvGrpSpPr>
          <p:grpSpPr>
            <a:xfrm>
              <a:off x="6056504" y="934868"/>
              <a:ext cx="2753129" cy="3268893"/>
              <a:chOff x="7237949" y="1473956"/>
              <a:chExt cx="1612635" cy="2809459"/>
            </a:xfrm>
          </p:grpSpPr>
          <p:sp>
            <p:nvSpPr>
              <p:cNvPr id="27" name="Rectangle 26"/>
              <p:cNvSpPr>
                <a:spLocks noChangeArrowheads="1"/>
              </p:cNvSpPr>
              <p:nvPr/>
            </p:nvSpPr>
            <p:spPr bwMode="gray">
              <a:xfrm>
                <a:off x="7237949"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914362"/>
                <a:endParaRPr lang="en-US" sz="2400" dirty="0">
                  <a:solidFill>
                    <a:srgbClr val="000000"/>
                  </a:solidFill>
                </a:endParaRPr>
              </a:p>
            </p:txBody>
          </p:sp>
          <p:sp>
            <p:nvSpPr>
              <p:cNvPr id="29" name="Rectangle 8"/>
              <p:cNvSpPr>
                <a:spLocks noChangeArrowheads="1"/>
              </p:cNvSpPr>
              <p:nvPr/>
            </p:nvSpPr>
            <p:spPr bwMode="gray">
              <a:xfrm>
                <a:off x="7239836" y="1473956"/>
                <a:ext cx="1610389"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914362"/>
                <a:endParaRPr lang="en-US" sz="700" kern="0" dirty="0">
                  <a:solidFill>
                    <a:srgbClr val="FFFFFF"/>
                  </a:solidFill>
                  <a:ea typeface="ヒラギノ角ゴ Pro W3"/>
                  <a:cs typeface="ヒラギノ角ゴ Pro W3"/>
                </a:endParaRPr>
              </a:p>
            </p:txBody>
          </p:sp>
          <p:sp>
            <p:nvSpPr>
              <p:cNvPr id="30" name="Text Box 19"/>
              <p:cNvSpPr txBox="1">
                <a:spLocks noChangeArrowheads="1"/>
              </p:cNvSpPr>
              <p:nvPr/>
            </p:nvSpPr>
            <p:spPr bwMode="gray">
              <a:xfrm flipH="1">
                <a:off x="7247760" y="1533108"/>
                <a:ext cx="1598824"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defTabSz="914362" eaLnBrk="1" hangingPunct="1">
                  <a:lnSpc>
                    <a:spcPct val="85000"/>
                  </a:lnSpc>
                </a:pPr>
                <a:r>
                  <a:rPr lang="en-US" sz="1800" dirty="0">
                    <a:solidFill>
                      <a:srgbClr val="FFFFFF"/>
                    </a:solidFill>
                    <a:effectLst>
                      <a:outerShdw blurRad="38100" dist="38100" dir="2700000" algn="tl">
                        <a:srgbClr val="000000">
                          <a:alpha val="43137"/>
                        </a:srgbClr>
                      </a:outerShdw>
                    </a:effectLst>
                  </a:rPr>
                  <a:t>Mobility is Expensive</a:t>
                </a:r>
              </a:p>
            </p:txBody>
          </p:sp>
        </p:grpSp>
        <p:sp>
          <p:nvSpPr>
            <p:cNvPr id="6" name="Rounded Rectangle 5"/>
            <p:cNvSpPr/>
            <p:nvPr/>
          </p:nvSpPr>
          <p:spPr>
            <a:xfrm>
              <a:off x="6134669" y="1671851"/>
              <a:ext cx="2593074" cy="1228298"/>
            </a:xfrm>
            <a:prstGeom prst="roundRect">
              <a:avLst/>
            </a:prstGeom>
            <a:gradFill>
              <a:gsLst>
                <a:gs pos="0">
                  <a:schemeClr val="bg1">
                    <a:alpha val="0"/>
                  </a:schemeClr>
                </a:gs>
                <a:gs pos="100000">
                  <a:schemeClr val="bg1">
                    <a:alpha val="4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6029558" y="4283388"/>
              <a:ext cx="2616297" cy="157659"/>
            </a:xfrm>
            <a:prstGeom prst="rect">
              <a:avLst/>
            </a:prstGeom>
            <a:noFill/>
          </p:spPr>
          <p:txBody>
            <a:bodyPr wrap="square" lIns="34217" tIns="17107" rIns="34217" bIns="17107" rtlCol="0">
              <a:spAutoFit/>
            </a:bodyPr>
            <a:lstStyle/>
            <a:p>
              <a:r>
                <a:rPr lang="en-US" sz="1200" baseline="30000" dirty="0"/>
                <a:t>McKinsey, 2012: Mobility Disruption: A CIO Perspective</a:t>
              </a:r>
            </a:p>
          </p:txBody>
        </p:sp>
        <p:grpSp>
          <p:nvGrpSpPr>
            <p:cNvPr id="12" name="Group 7"/>
            <p:cNvGrpSpPr/>
            <p:nvPr/>
          </p:nvGrpSpPr>
          <p:grpSpPr>
            <a:xfrm>
              <a:off x="6066431" y="1638998"/>
              <a:ext cx="2756848" cy="1010503"/>
              <a:chOff x="6066431" y="1823243"/>
              <a:chExt cx="2756848" cy="1010503"/>
            </a:xfrm>
          </p:grpSpPr>
          <p:sp>
            <p:nvSpPr>
              <p:cNvPr id="96" name="TextBox 95"/>
              <p:cNvSpPr txBox="1"/>
              <p:nvPr/>
            </p:nvSpPr>
            <p:spPr>
              <a:xfrm>
                <a:off x="6068980" y="1823243"/>
                <a:ext cx="2747473" cy="584691"/>
              </a:xfrm>
              <a:prstGeom prst="rect">
                <a:avLst/>
              </a:prstGeom>
              <a:noFill/>
            </p:spPr>
            <p:txBody>
              <a:bodyPr wrap="square" lIns="91362" tIns="45678" rIns="91362" bIns="45678" rtlCol="0">
                <a:spAutoFit/>
              </a:bodyPr>
              <a:lstStyle/>
              <a:p>
                <a:pPr algn="ctr"/>
                <a:r>
                  <a:rPr lang="en-US" sz="3200" dirty="0">
                    <a:solidFill>
                      <a:schemeClr val="bg1"/>
                    </a:solidFill>
                    <a:effectLst>
                      <a:outerShdw blurRad="38100" dist="38100" dir="2700000" algn="tl">
                        <a:srgbClr val="000000">
                          <a:alpha val="43137"/>
                        </a:srgbClr>
                      </a:outerShdw>
                    </a:effectLst>
                  </a:rPr>
                  <a:t>41%</a:t>
                </a:r>
              </a:p>
            </p:txBody>
          </p:sp>
          <p:sp>
            <p:nvSpPr>
              <p:cNvPr id="97" name="Rectangle 96"/>
              <p:cNvSpPr/>
              <p:nvPr/>
            </p:nvSpPr>
            <p:spPr>
              <a:xfrm>
                <a:off x="6066431" y="2329334"/>
                <a:ext cx="2756848" cy="504412"/>
              </a:xfrm>
              <a:prstGeom prst="rect">
                <a:avLst/>
              </a:prstGeom>
            </p:spPr>
            <p:txBody>
              <a:bodyPr wrap="square">
                <a:spAutoFit/>
              </a:bodyPr>
              <a:lstStyle/>
              <a:p>
                <a:pPr marL="91436">
                  <a:lnSpc>
                    <a:spcPts val="1600"/>
                  </a:lnSpc>
                </a:pPr>
                <a:r>
                  <a:rPr lang="en-US" sz="1400" dirty="0"/>
                  <a:t>CIOs cited Mobility is expensive &amp; a critical challenge</a:t>
                </a:r>
              </a:p>
            </p:txBody>
          </p:sp>
        </p:grpSp>
        <p:sp>
          <p:nvSpPr>
            <p:cNvPr id="112" name="Rounded Rectangle 111"/>
            <p:cNvSpPr/>
            <p:nvPr/>
          </p:nvSpPr>
          <p:spPr>
            <a:xfrm>
              <a:off x="6150591" y="2902424"/>
              <a:ext cx="2583976" cy="1228298"/>
            </a:xfrm>
            <a:prstGeom prst="roundRect">
              <a:avLst/>
            </a:prstGeom>
            <a:gradFill>
              <a:gsLst>
                <a:gs pos="0">
                  <a:schemeClr val="bg1">
                    <a:alpha val="0"/>
                  </a:schemeClr>
                </a:gs>
                <a:gs pos="100000">
                  <a:schemeClr val="bg1">
                    <a:alpha val="4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12"/>
            <p:cNvGrpSpPr/>
            <p:nvPr/>
          </p:nvGrpSpPr>
          <p:grpSpPr>
            <a:xfrm>
              <a:off x="6059606" y="2915408"/>
              <a:ext cx="2770495" cy="1102011"/>
              <a:chOff x="6059606" y="3099653"/>
              <a:chExt cx="2770495" cy="1102011"/>
            </a:xfrm>
          </p:grpSpPr>
          <p:sp>
            <p:nvSpPr>
              <p:cNvPr id="114" name="TextBox 113"/>
              <p:cNvSpPr txBox="1"/>
              <p:nvPr/>
            </p:nvSpPr>
            <p:spPr>
              <a:xfrm>
                <a:off x="6065279" y="3099653"/>
                <a:ext cx="2764821" cy="584691"/>
              </a:xfrm>
              <a:prstGeom prst="rect">
                <a:avLst/>
              </a:prstGeom>
              <a:noFill/>
            </p:spPr>
            <p:txBody>
              <a:bodyPr wrap="square" lIns="91362" tIns="45678" rIns="91362" bIns="45678" rtlCol="0">
                <a:spAutoFit/>
              </a:bodyPr>
              <a:lstStyle>
                <a:defPPr>
                  <a:defRPr lang="en-US"/>
                </a:defPPr>
                <a:lvl1pPr algn="ctr">
                  <a:defRPr sz="3200" b="1">
                    <a:solidFill>
                      <a:schemeClr val="bg1"/>
                    </a:solidFill>
                    <a:effectLst>
                      <a:outerShdw blurRad="38100" dist="38100" dir="2700000" algn="tl">
                        <a:srgbClr val="000000">
                          <a:alpha val="43137"/>
                        </a:srgbClr>
                      </a:outerShdw>
                    </a:effectLst>
                  </a:defRPr>
                </a:lvl1pPr>
              </a:lstStyle>
              <a:p>
                <a:r>
                  <a:rPr lang="en-US" dirty="0"/>
                  <a:t>Up to$250 </a:t>
                </a:r>
              </a:p>
            </p:txBody>
          </p:sp>
          <p:sp>
            <p:nvSpPr>
              <p:cNvPr id="115" name="Rectangle 114"/>
              <p:cNvSpPr/>
              <p:nvPr/>
            </p:nvSpPr>
            <p:spPr>
              <a:xfrm>
                <a:off x="6066431" y="3428292"/>
                <a:ext cx="2756848" cy="299227"/>
              </a:xfrm>
              <a:prstGeom prst="rect">
                <a:avLst/>
              </a:prstGeom>
            </p:spPr>
            <p:txBody>
              <a:bodyPr wrap="square">
                <a:spAutoFit/>
              </a:bodyPr>
              <a:lstStyle/>
              <a:p>
                <a:pPr marL="91436">
                  <a:lnSpc>
                    <a:spcPts val="1600"/>
                  </a:lnSpc>
                </a:pPr>
                <a:r>
                  <a:rPr lang="en-US" sz="1400" dirty="0">
                    <a:solidFill>
                      <a:schemeClr val="bg1"/>
                    </a:solidFill>
                    <a:effectLst>
                      <a:outerShdw blurRad="38100" dist="38100" dir="2700000" algn="tl">
                        <a:srgbClr val="000000">
                          <a:alpha val="43137"/>
                        </a:srgbClr>
                      </a:outerShdw>
                    </a:effectLst>
                  </a:rPr>
                  <a:t> per device/ annually  </a:t>
                </a:r>
              </a:p>
            </p:txBody>
          </p:sp>
          <p:sp>
            <p:nvSpPr>
              <p:cNvPr id="116" name="TextBox 115"/>
              <p:cNvSpPr txBox="1"/>
              <p:nvPr/>
            </p:nvSpPr>
            <p:spPr>
              <a:xfrm>
                <a:off x="6059606" y="3697252"/>
                <a:ext cx="2770495" cy="504412"/>
              </a:xfrm>
              <a:prstGeom prst="rect">
                <a:avLst/>
              </a:prstGeom>
            </p:spPr>
            <p:txBody>
              <a:bodyPr wrap="square">
                <a:spAutoFit/>
              </a:bodyPr>
              <a:lstStyle>
                <a:defPPr>
                  <a:defRPr lang="en-US"/>
                </a:defPPr>
                <a:lvl1pPr marL="91440" algn="ctr">
                  <a:lnSpc>
                    <a:spcPts val="1600"/>
                  </a:lnSpc>
                  <a:buClr>
                    <a:schemeClr val="accent1"/>
                  </a:buClr>
                  <a:defRPr sz="1400" b="1">
                    <a:solidFill>
                      <a:schemeClr val="bg1"/>
                    </a:solidFill>
                    <a:effectLst>
                      <a:outerShdw blurRad="38100" dist="38100" dir="2700000" algn="tl">
                        <a:srgbClr val="000000">
                          <a:alpha val="43137"/>
                        </a:srgbClr>
                      </a:outerShdw>
                    </a:effectLst>
                  </a:defRPr>
                </a:lvl1pPr>
              </a:lstStyle>
              <a:p>
                <a:r>
                  <a:rPr lang="en-US" dirty="0">
                    <a:solidFill>
                      <a:schemeClr val="tx1"/>
                    </a:solidFill>
                    <a:effectLst/>
                  </a:rPr>
                  <a:t>Includes cost of connectivity, infrastructure and support</a:t>
                </a:r>
              </a:p>
            </p:txBody>
          </p:sp>
        </p:grpSp>
      </p:grpSp>
      <p:grpSp>
        <p:nvGrpSpPr>
          <p:cNvPr id="14" name="Group 13"/>
          <p:cNvGrpSpPr/>
          <p:nvPr/>
        </p:nvGrpSpPr>
        <p:grpSpPr>
          <a:xfrm>
            <a:off x="206448" y="936848"/>
            <a:ext cx="2932540" cy="3504008"/>
            <a:chOff x="206448" y="936848"/>
            <a:chExt cx="2932540" cy="3504008"/>
          </a:xfrm>
        </p:grpSpPr>
        <p:grpSp>
          <p:nvGrpSpPr>
            <p:cNvPr id="15" name="Group 10"/>
            <p:cNvGrpSpPr/>
            <p:nvPr/>
          </p:nvGrpSpPr>
          <p:grpSpPr>
            <a:xfrm>
              <a:off x="206448" y="936848"/>
              <a:ext cx="2802881" cy="3504008"/>
              <a:chOff x="206448" y="936848"/>
              <a:chExt cx="2802881" cy="3504008"/>
            </a:xfrm>
          </p:grpSpPr>
          <p:grpSp>
            <p:nvGrpSpPr>
              <p:cNvPr id="16" name="Group 47"/>
              <p:cNvGrpSpPr/>
              <p:nvPr/>
            </p:nvGrpSpPr>
            <p:grpSpPr>
              <a:xfrm>
                <a:off x="238838" y="936848"/>
                <a:ext cx="2770491" cy="3253013"/>
                <a:chOff x="3761602" y="1475936"/>
                <a:chExt cx="1622805" cy="2795811"/>
              </a:xfrm>
            </p:grpSpPr>
            <p:sp>
              <p:nvSpPr>
                <p:cNvPr id="49" name="Rectangle 48"/>
                <p:cNvSpPr>
                  <a:spLocks noChangeArrowheads="1"/>
                </p:cNvSpPr>
                <p:nvPr/>
              </p:nvSpPr>
              <p:spPr bwMode="gray">
                <a:xfrm>
                  <a:off x="3761602" y="2037272"/>
                  <a:ext cx="1612635" cy="2234475"/>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914362"/>
                  <a:endParaRPr lang="en-US" sz="2400" dirty="0">
                    <a:solidFill>
                      <a:srgbClr val="000000"/>
                    </a:solidFill>
                  </a:endParaRPr>
                </a:p>
              </p:txBody>
            </p:sp>
            <p:sp>
              <p:nvSpPr>
                <p:cNvPr id="51" name="Rectangle 8"/>
                <p:cNvSpPr>
                  <a:spLocks noChangeArrowheads="1"/>
                </p:cNvSpPr>
                <p:nvPr/>
              </p:nvSpPr>
              <p:spPr bwMode="gray">
                <a:xfrm>
                  <a:off x="3763490" y="1475936"/>
                  <a:ext cx="161291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914362"/>
                  <a:endParaRPr lang="en-US" sz="700" kern="0" dirty="0">
                    <a:solidFill>
                      <a:srgbClr val="FFFFFF"/>
                    </a:solidFill>
                    <a:ea typeface="ヒラギノ角ゴ Pro W3"/>
                    <a:cs typeface="ヒラギノ角ゴ Pro W3"/>
                  </a:endParaRPr>
                </a:p>
              </p:txBody>
            </p:sp>
            <p:sp>
              <p:nvSpPr>
                <p:cNvPr id="52" name="Text Box 19"/>
                <p:cNvSpPr txBox="1">
                  <a:spLocks noChangeArrowheads="1"/>
                </p:cNvSpPr>
                <p:nvPr/>
              </p:nvSpPr>
              <p:spPr bwMode="gray">
                <a:xfrm flipH="1">
                  <a:off x="3765597" y="1535088"/>
                  <a:ext cx="1618810"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defTabSz="914362" eaLnBrk="1" hangingPunct="1">
                    <a:lnSpc>
                      <a:spcPct val="85000"/>
                    </a:lnSpc>
                  </a:pPr>
                  <a:r>
                    <a:rPr lang="en-US" b="1" dirty="0">
                      <a:solidFill>
                        <a:srgbClr val="FFFFFF"/>
                      </a:solidFill>
                      <a:effectLst>
                        <a:outerShdw blurRad="38100" dist="38100" dir="2700000" algn="tl">
                          <a:srgbClr val="000000">
                            <a:alpha val="43137"/>
                          </a:srgbClr>
                        </a:outerShdw>
                      </a:effectLst>
                    </a:rPr>
                    <a:t>Bring Your Own Device (BYOD) Practices in 2011</a:t>
                  </a:r>
                </a:p>
              </p:txBody>
            </p:sp>
          </p:grpSp>
          <p:sp>
            <p:nvSpPr>
              <p:cNvPr id="53" name="TextBox 52"/>
              <p:cNvSpPr txBox="1"/>
              <p:nvPr/>
            </p:nvSpPr>
            <p:spPr>
              <a:xfrm>
                <a:off x="206448" y="4283181"/>
                <a:ext cx="2318387" cy="157675"/>
              </a:xfrm>
              <a:prstGeom prst="rect">
                <a:avLst/>
              </a:prstGeom>
              <a:noFill/>
            </p:spPr>
            <p:txBody>
              <a:bodyPr wrap="square" lIns="34232" tIns="17115" rIns="34232" bIns="17115" rtlCol="0">
                <a:spAutoFit/>
              </a:bodyPr>
              <a:lstStyle/>
              <a:p>
                <a:pPr>
                  <a:defRPr/>
                </a:pPr>
                <a:r>
                  <a:rPr lang="en-US" sz="1200" baseline="30000" dirty="0"/>
                  <a:t>Forbes: Mobile Business Statistics For 2012</a:t>
                </a:r>
              </a:p>
            </p:txBody>
          </p:sp>
          <p:sp>
            <p:nvSpPr>
              <p:cNvPr id="117" name="Rounded Rectangle 116"/>
              <p:cNvSpPr/>
              <p:nvPr/>
            </p:nvSpPr>
            <p:spPr>
              <a:xfrm>
                <a:off x="332095" y="1669576"/>
                <a:ext cx="2581702" cy="1228298"/>
              </a:xfrm>
              <a:prstGeom prst="roundRect">
                <a:avLst/>
              </a:prstGeom>
              <a:gradFill>
                <a:gsLst>
                  <a:gs pos="0">
                    <a:schemeClr val="bg1">
                      <a:alpha val="0"/>
                    </a:schemeClr>
                  </a:gs>
                  <a:gs pos="100000">
                    <a:schemeClr val="bg1">
                      <a:alpha val="4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334370" y="2872854"/>
                <a:ext cx="2581702" cy="1228298"/>
              </a:xfrm>
              <a:prstGeom prst="roundRect">
                <a:avLst/>
              </a:prstGeom>
              <a:gradFill>
                <a:gsLst>
                  <a:gs pos="0">
                    <a:schemeClr val="bg1">
                      <a:alpha val="0"/>
                    </a:schemeClr>
                  </a:gs>
                  <a:gs pos="100000">
                    <a:schemeClr val="bg1">
                      <a:alpha val="4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8"/>
            <p:cNvGrpSpPr/>
            <p:nvPr/>
          </p:nvGrpSpPr>
          <p:grpSpPr>
            <a:xfrm>
              <a:off x="373062" y="1783980"/>
              <a:ext cx="2752279" cy="928265"/>
              <a:chOff x="373062" y="2002345"/>
              <a:chExt cx="2752279" cy="928265"/>
            </a:xfrm>
          </p:grpSpPr>
          <p:grpSp>
            <p:nvGrpSpPr>
              <p:cNvPr id="18" name="Group 36"/>
              <p:cNvGrpSpPr/>
              <p:nvPr/>
            </p:nvGrpSpPr>
            <p:grpSpPr>
              <a:xfrm>
                <a:off x="373062" y="2030875"/>
                <a:ext cx="962102" cy="899735"/>
                <a:chOff x="10543652" y="5801853"/>
                <a:chExt cx="3422065" cy="3351825"/>
              </a:xfrm>
            </p:grpSpPr>
            <p:sp>
              <p:nvSpPr>
                <p:cNvPr id="34" name="Donut 33"/>
                <p:cNvSpPr/>
                <p:nvPr/>
              </p:nvSpPr>
              <p:spPr bwMode="auto">
                <a:xfrm>
                  <a:off x="10546195" y="5832963"/>
                  <a:ext cx="3416979" cy="3320715"/>
                </a:xfrm>
                <a:prstGeom prst="donu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44591" indent="-44591"/>
                  <a:endParaRPr lang="en-US" b="1" dirty="0">
                    <a:latin typeface="Arial" pitchFamily="-106" charset="0"/>
                  </a:endParaRPr>
                </a:p>
              </p:txBody>
            </p:sp>
            <p:sp>
              <p:nvSpPr>
                <p:cNvPr id="37" name="Block Arc 36"/>
                <p:cNvSpPr/>
                <p:nvPr/>
              </p:nvSpPr>
              <p:spPr bwMode="auto">
                <a:xfrm>
                  <a:off x="10543652" y="5801853"/>
                  <a:ext cx="3422065" cy="3311458"/>
                </a:xfrm>
                <a:prstGeom prst="blockArc">
                  <a:avLst>
                    <a:gd name="adj1" fmla="val 10204215"/>
                    <a:gd name="adj2" fmla="val 16223218"/>
                    <a:gd name="adj3" fmla="val 24882"/>
                  </a:avLst>
                </a:prstGeom>
                <a:solidFill>
                  <a:schemeClr val="bg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44571" indent="-44571"/>
                  <a:endParaRPr lang="en-US" b="1" dirty="0">
                    <a:latin typeface="Arial" pitchFamily="-106" charset="0"/>
                  </a:endParaRPr>
                </a:p>
              </p:txBody>
            </p:sp>
            <p:sp>
              <p:nvSpPr>
                <p:cNvPr id="40" name="TextBox 39"/>
                <p:cNvSpPr txBox="1"/>
                <p:nvPr/>
              </p:nvSpPr>
              <p:spPr>
                <a:xfrm>
                  <a:off x="10899737" y="6803848"/>
                  <a:ext cx="2879871" cy="1375722"/>
                </a:xfrm>
                <a:prstGeom prst="rect">
                  <a:avLst/>
                </a:prstGeom>
                <a:noFill/>
              </p:spPr>
              <p:txBody>
                <a:bodyPr wrap="square" lIns="91402" tIns="45698" rIns="91402" bIns="45698" rtlCol="0">
                  <a:spAutoFit/>
                </a:bodyPr>
                <a:lstStyle/>
                <a:p>
                  <a:pPr algn="ctr"/>
                  <a:r>
                    <a:rPr lang="en-US" b="1" dirty="0" smtClean="0">
                      <a:solidFill>
                        <a:schemeClr val="bg1"/>
                      </a:solidFill>
                      <a:effectLst>
                        <a:outerShdw blurRad="38100" dist="38100" dir="2700000" algn="tl">
                          <a:srgbClr val="000000">
                            <a:alpha val="43137"/>
                          </a:srgbClr>
                        </a:outerShdw>
                      </a:effectLst>
                    </a:rPr>
                    <a:t>74%</a:t>
                  </a:r>
                </a:p>
              </p:txBody>
            </p:sp>
          </p:grpSp>
          <p:sp>
            <p:nvSpPr>
              <p:cNvPr id="41" name="TextBox 40"/>
              <p:cNvSpPr txBox="1"/>
              <p:nvPr/>
            </p:nvSpPr>
            <p:spPr>
              <a:xfrm>
                <a:off x="1276069" y="2002345"/>
                <a:ext cx="1849272" cy="709596"/>
              </a:xfrm>
              <a:prstGeom prst="rect">
                <a:avLst/>
              </a:prstGeom>
            </p:spPr>
            <p:txBody>
              <a:bodyPr wrap="square">
                <a:spAutoFit/>
              </a:bodyPr>
              <a:lstStyle>
                <a:defPPr>
                  <a:defRPr lang="en-US"/>
                </a:defPPr>
                <a:lvl1pPr marL="91440" algn="ctr">
                  <a:lnSpc>
                    <a:spcPts val="1600"/>
                  </a:lnSpc>
                  <a:buClr>
                    <a:schemeClr val="accent1"/>
                  </a:buClr>
                  <a:defRPr sz="1400" b="1"/>
                </a:lvl1pPr>
              </a:lstStyle>
              <a:p>
                <a:pPr algn="l"/>
                <a:r>
                  <a:rPr lang="en-US" dirty="0"/>
                  <a:t>74% Allow some sort of BYOD usage.</a:t>
                </a:r>
              </a:p>
            </p:txBody>
          </p:sp>
        </p:grpSp>
        <p:grpSp>
          <p:nvGrpSpPr>
            <p:cNvPr id="19" name="Group 9"/>
            <p:cNvGrpSpPr/>
            <p:nvPr/>
          </p:nvGrpSpPr>
          <p:grpSpPr>
            <a:xfrm>
              <a:off x="371259" y="2953291"/>
              <a:ext cx="2767729" cy="1169507"/>
              <a:chOff x="371259" y="3062472"/>
              <a:chExt cx="2767729" cy="1169507"/>
            </a:xfrm>
          </p:grpSpPr>
          <p:grpSp>
            <p:nvGrpSpPr>
              <p:cNvPr id="20" name="Group 37"/>
              <p:cNvGrpSpPr/>
              <p:nvPr/>
            </p:nvGrpSpPr>
            <p:grpSpPr>
              <a:xfrm>
                <a:off x="371259" y="3130368"/>
                <a:ext cx="964779" cy="888900"/>
                <a:chOff x="6113646" y="8165429"/>
                <a:chExt cx="2329592" cy="2356889"/>
              </a:xfrm>
            </p:grpSpPr>
            <p:sp>
              <p:nvSpPr>
                <p:cNvPr id="43" name="Donut 42"/>
                <p:cNvSpPr/>
                <p:nvPr/>
              </p:nvSpPr>
              <p:spPr bwMode="auto">
                <a:xfrm>
                  <a:off x="6120108" y="8182177"/>
                  <a:ext cx="2323130" cy="2311024"/>
                </a:xfrm>
                <a:prstGeom prst="donut">
                  <a:avLst/>
                </a:prstGeom>
                <a:solidFill>
                  <a:schemeClr val="bg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44571" indent="-44571"/>
                  <a:endParaRPr lang="en-US" b="1" dirty="0">
                    <a:latin typeface="Arial" pitchFamily="-106" charset="0"/>
                  </a:endParaRPr>
                </a:p>
              </p:txBody>
            </p:sp>
            <p:sp>
              <p:nvSpPr>
                <p:cNvPr id="44" name="Block Arc 43"/>
                <p:cNvSpPr/>
                <p:nvPr/>
              </p:nvSpPr>
              <p:spPr bwMode="auto">
                <a:xfrm>
                  <a:off x="6113646" y="8165429"/>
                  <a:ext cx="2323133" cy="2356889"/>
                </a:xfrm>
                <a:prstGeom prst="blockArc">
                  <a:avLst>
                    <a:gd name="adj1" fmla="val 14632404"/>
                    <a:gd name="adj2" fmla="val 16315551"/>
                    <a:gd name="adj3" fmla="val 25296"/>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44591" indent="-44591"/>
                  <a:endParaRPr lang="en-US" b="1" dirty="0">
                    <a:latin typeface="Arial" pitchFamily="-106" charset="0"/>
                  </a:endParaRPr>
                </a:p>
              </p:txBody>
            </p:sp>
          </p:grpSp>
          <p:sp>
            <p:nvSpPr>
              <p:cNvPr id="45" name="TextBox 44"/>
              <p:cNvSpPr txBox="1"/>
              <p:nvPr/>
            </p:nvSpPr>
            <p:spPr>
              <a:xfrm>
                <a:off x="1357955" y="3062472"/>
                <a:ext cx="1781033" cy="1169507"/>
              </a:xfrm>
              <a:prstGeom prst="rect">
                <a:avLst/>
              </a:prstGeom>
              <a:noFill/>
            </p:spPr>
            <p:txBody>
              <a:bodyPr wrap="square" lIns="91402" tIns="45698" rIns="91402" bIns="45698" rtlCol="0">
                <a:spAutoFit/>
              </a:bodyPr>
              <a:lstStyle/>
              <a:p>
                <a:r>
                  <a:rPr lang="en-US" sz="1400" dirty="0"/>
                  <a:t>Less than 10% “FULLY AWARE” of the devices accessing their network</a:t>
                </a:r>
              </a:p>
            </p:txBody>
          </p:sp>
          <p:sp>
            <p:nvSpPr>
              <p:cNvPr id="46" name="TextBox 45"/>
              <p:cNvSpPr txBox="1"/>
              <p:nvPr/>
            </p:nvSpPr>
            <p:spPr>
              <a:xfrm>
                <a:off x="497776" y="3389354"/>
                <a:ext cx="723900" cy="369287"/>
              </a:xfrm>
              <a:prstGeom prst="rect">
                <a:avLst/>
              </a:prstGeom>
              <a:noFill/>
            </p:spPr>
            <p:txBody>
              <a:bodyPr wrap="square" lIns="91402" tIns="45698" rIns="91402" bIns="45698" rtlCol="0">
                <a:spAutoFit/>
              </a:bodyPr>
              <a:lstStyle/>
              <a:p>
                <a:pPr algn="ctr"/>
                <a:r>
                  <a:rPr lang="en-US" b="1" dirty="0" smtClean="0">
                    <a:solidFill>
                      <a:schemeClr val="bg1"/>
                    </a:solidFill>
                    <a:effectLst>
                      <a:outerShdw blurRad="38100" dist="38100" dir="2700000" algn="tl">
                        <a:srgbClr val="000000">
                          <a:alpha val="43137"/>
                        </a:srgbClr>
                      </a:outerShdw>
                    </a:effectLst>
                  </a:rPr>
                  <a:t>10%</a:t>
                </a:r>
                <a:endParaRPr lang="en-US" b="1" dirty="0">
                  <a:solidFill>
                    <a:schemeClr val="bg1"/>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275815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9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346" y="216257"/>
            <a:ext cx="8339653" cy="768803"/>
          </a:xfrm>
        </p:spPr>
        <p:txBody>
          <a:bodyPr/>
          <a:lstStyle/>
          <a:p>
            <a:r>
              <a:rPr lang="en-US" dirty="0" smtClean="0"/>
              <a:t>Organizations Struggle to Secure Mobile Devices</a:t>
            </a:r>
            <a:endParaRPr lang="en-US" dirty="0"/>
          </a:p>
        </p:txBody>
      </p:sp>
      <p:sp>
        <p:nvSpPr>
          <p:cNvPr id="4" name="Text Placeholder 3"/>
          <p:cNvSpPr>
            <a:spLocks noGrp="1"/>
          </p:cNvSpPr>
          <p:nvPr>
            <p:ph type="body" sz="quarter" idx="13"/>
          </p:nvPr>
        </p:nvSpPr>
        <p:spPr>
          <a:xfrm>
            <a:off x="816978" y="618945"/>
            <a:ext cx="8229600" cy="304800"/>
          </a:xfrm>
        </p:spPr>
        <p:txBody>
          <a:bodyPr/>
          <a:lstStyle/>
          <a:p>
            <a:r>
              <a:rPr lang="en-US" dirty="0" smtClean="0"/>
              <a:t>BYOD Is The Norm And Security Measures Are Inadequate</a:t>
            </a:r>
            <a:endParaRPr lang="en-US" dirty="0"/>
          </a:p>
        </p:txBody>
      </p:sp>
      <p:sp>
        <p:nvSpPr>
          <p:cNvPr id="11" name="Content Placeholder 2"/>
          <p:cNvSpPr txBox="1">
            <a:spLocks/>
          </p:cNvSpPr>
          <p:nvPr/>
        </p:nvSpPr>
        <p:spPr bwMode="auto">
          <a:xfrm>
            <a:off x="266360" y="2678648"/>
            <a:ext cx="2658843" cy="147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spcAft>
                <a:spcPts val="1350"/>
              </a:spcAft>
              <a:buNone/>
            </a:pPr>
            <a:r>
              <a:rPr lang="en-US" sz="1500" dirty="0"/>
              <a:t>85% of organizations allow employees to bring their own devices to work.</a:t>
            </a:r>
            <a:br>
              <a:rPr lang="en-US" sz="1500" dirty="0"/>
            </a:br>
            <a:endParaRPr lang="en-US" sz="1500" dirty="0"/>
          </a:p>
          <a:p>
            <a:pPr marL="0" indent="0">
              <a:spcAft>
                <a:spcPts val="1350"/>
              </a:spcAft>
              <a:buNone/>
            </a:pPr>
            <a:r>
              <a:rPr lang="en-US" sz="1500" dirty="0"/>
              <a:t>- IDG Research Services </a:t>
            </a:r>
          </a:p>
        </p:txBody>
      </p:sp>
      <p:sp>
        <p:nvSpPr>
          <p:cNvPr id="12" name="Content Placeholder 2"/>
          <p:cNvSpPr txBox="1">
            <a:spLocks/>
          </p:cNvSpPr>
          <p:nvPr/>
        </p:nvSpPr>
        <p:spPr bwMode="auto">
          <a:xfrm>
            <a:off x="-60830" y="1387267"/>
            <a:ext cx="3200282" cy="112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350"/>
              </a:spcAft>
              <a:buNone/>
              <a:tabLst>
                <a:tab pos="859746" algn="l"/>
              </a:tabLst>
            </a:pPr>
            <a:r>
              <a:rPr lang="en-US" sz="8600" dirty="0">
                <a:solidFill>
                  <a:schemeClr val="accent1"/>
                </a:solidFill>
              </a:rPr>
              <a:t>85%</a:t>
            </a:r>
          </a:p>
        </p:txBody>
      </p:sp>
      <p:grpSp>
        <p:nvGrpSpPr>
          <p:cNvPr id="6" name="Group 5"/>
          <p:cNvGrpSpPr/>
          <p:nvPr/>
        </p:nvGrpSpPr>
        <p:grpSpPr>
          <a:xfrm>
            <a:off x="2900098" y="1397007"/>
            <a:ext cx="3200282" cy="2419421"/>
            <a:chOff x="3977852" y="1862677"/>
            <a:chExt cx="4265932" cy="3225894"/>
          </a:xfrm>
        </p:grpSpPr>
        <p:sp>
          <p:nvSpPr>
            <p:cNvPr id="14" name="Content Placeholder 2"/>
            <p:cNvSpPr txBox="1">
              <a:spLocks/>
            </p:cNvSpPr>
            <p:nvPr/>
          </p:nvSpPr>
          <p:spPr bwMode="auto">
            <a:xfrm>
              <a:off x="4584356" y="3584520"/>
              <a:ext cx="3544201" cy="150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spcAft>
                  <a:spcPts val="1350"/>
                </a:spcAft>
                <a:buNone/>
              </a:pPr>
              <a:r>
                <a:rPr lang="en-US" sz="1500" dirty="0"/>
                <a:t>More than 50% of organizations rely on their users to protect personally owned devices.</a:t>
              </a:r>
              <a:br>
                <a:rPr lang="en-US" sz="1500" dirty="0"/>
              </a:br>
              <a:r>
                <a:rPr lang="en-US" sz="1500" dirty="0"/>
                <a:t/>
              </a:r>
              <a:br>
                <a:rPr lang="en-US" sz="1500" dirty="0"/>
              </a:br>
              <a:r>
                <a:rPr lang="en-US" sz="1500" dirty="0"/>
                <a:t>- SANS Institute Research Survey</a:t>
              </a:r>
            </a:p>
          </p:txBody>
        </p:sp>
        <p:sp>
          <p:nvSpPr>
            <p:cNvPr id="15" name="Content Placeholder 2"/>
            <p:cNvSpPr txBox="1">
              <a:spLocks/>
            </p:cNvSpPr>
            <p:nvPr/>
          </p:nvSpPr>
          <p:spPr bwMode="auto">
            <a:xfrm>
              <a:off x="3977852" y="1862677"/>
              <a:ext cx="4265932" cy="150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350"/>
                </a:spcAft>
                <a:buNone/>
                <a:tabLst>
                  <a:tab pos="859746" algn="l"/>
                </a:tabLst>
              </a:pPr>
              <a:r>
                <a:rPr lang="en-US" sz="8600" dirty="0">
                  <a:solidFill>
                    <a:schemeClr val="accent1"/>
                  </a:solidFill>
                </a:rPr>
                <a:t>&gt;50%</a:t>
              </a:r>
            </a:p>
          </p:txBody>
        </p:sp>
      </p:grpSp>
      <p:grpSp>
        <p:nvGrpSpPr>
          <p:cNvPr id="7" name="Group 6"/>
          <p:cNvGrpSpPr/>
          <p:nvPr/>
        </p:nvGrpSpPr>
        <p:grpSpPr>
          <a:xfrm>
            <a:off x="5882887" y="1395136"/>
            <a:ext cx="3200282" cy="2419421"/>
            <a:chOff x="7953869" y="1860182"/>
            <a:chExt cx="4265932" cy="3225894"/>
          </a:xfrm>
        </p:grpSpPr>
        <p:sp>
          <p:nvSpPr>
            <p:cNvPr id="17" name="Content Placeholder 2"/>
            <p:cNvSpPr txBox="1">
              <a:spLocks/>
            </p:cNvSpPr>
            <p:nvPr/>
          </p:nvSpPr>
          <p:spPr bwMode="auto">
            <a:xfrm>
              <a:off x="8675600" y="3582025"/>
              <a:ext cx="3544201" cy="150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spcAft>
                  <a:spcPts val="1350"/>
                </a:spcAft>
                <a:buNone/>
              </a:pPr>
              <a:r>
                <a:rPr lang="en-US" sz="1500" dirty="0"/>
                <a:t>Over 70% of mobile professionals will conduct their work on personal smart devices by 2018. </a:t>
              </a:r>
              <a:br>
                <a:rPr lang="en-US" sz="1500" dirty="0"/>
              </a:br>
              <a:r>
                <a:rPr lang="en-US" sz="1500" dirty="0"/>
                <a:t/>
              </a:r>
              <a:br>
                <a:rPr lang="en-US" sz="1500" dirty="0"/>
              </a:br>
              <a:r>
                <a:rPr lang="en-US" sz="1500" dirty="0"/>
                <a:t>- Forrester</a:t>
              </a:r>
            </a:p>
          </p:txBody>
        </p:sp>
        <p:sp>
          <p:nvSpPr>
            <p:cNvPr id="18" name="Content Placeholder 2"/>
            <p:cNvSpPr txBox="1">
              <a:spLocks/>
            </p:cNvSpPr>
            <p:nvPr/>
          </p:nvSpPr>
          <p:spPr bwMode="auto">
            <a:xfrm>
              <a:off x="7953869" y="1860182"/>
              <a:ext cx="4265932" cy="150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350"/>
                </a:spcAft>
                <a:buNone/>
                <a:tabLst>
                  <a:tab pos="859746" algn="l"/>
                </a:tabLst>
              </a:pPr>
              <a:r>
                <a:rPr lang="en-US" sz="8600" dirty="0">
                  <a:solidFill>
                    <a:schemeClr val="accent1"/>
                  </a:solidFill>
                </a:rPr>
                <a:t>&gt;70%</a:t>
              </a:r>
            </a:p>
          </p:txBody>
        </p:sp>
      </p:grpSp>
    </p:spTree>
    <p:extLst>
      <p:ext uri="{BB962C8B-B14F-4D97-AF65-F5344CB8AC3E}">
        <p14:creationId xmlns:p14="http://schemas.microsoft.com/office/powerpoint/2010/main" val="4126550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1499"/>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0"/>
                                  </p:stCondLst>
                                  <p:childTnLst>
                                    <p:set>
                                      <p:cBhvr>
                                        <p:cTn id="9" dur="1" fill="hold">
                                          <p:stCondLst>
                                            <p:cond delay="1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experience"/>
          <p:cNvSpPr/>
          <p:nvPr/>
        </p:nvSpPr>
        <p:spPr>
          <a:xfrm>
            <a:off x="862687" y="2968684"/>
            <a:ext cx="1182034" cy="400110"/>
          </a:xfrm>
          <a:prstGeom prst="rect">
            <a:avLst/>
          </a:prstGeom>
        </p:spPr>
        <p:txBody>
          <a:bodyPr wrap="none">
            <a:spAutoFit/>
          </a:bodyPr>
          <a:lstStyle/>
          <a:p>
            <a:pPr algn="ctr"/>
            <a:r>
              <a:rPr lang="en-US" sz="2000" b="1" dirty="0" smtClean="0">
                <a:latin typeface="Arial" pitchFamily="34" charset="0"/>
                <a:ea typeface="+mj-ea"/>
                <a:cs typeface="Arial" pitchFamily="34" charset="0"/>
              </a:rPr>
              <a:t>MOBILE</a:t>
            </a:r>
            <a:endParaRPr lang="en-US" sz="2000" b="1" dirty="0"/>
          </a:p>
        </p:txBody>
      </p:sp>
      <p:sp>
        <p:nvSpPr>
          <p:cNvPr id="77" name="experience"/>
          <p:cNvSpPr/>
          <p:nvPr/>
        </p:nvSpPr>
        <p:spPr>
          <a:xfrm>
            <a:off x="2987429" y="2968684"/>
            <a:ext cx="1148972" cy="400110"/>
          </a:xfrm>
          <a:prstGeom prst="rect">
            <a:avLst/>
          </a:prstGeom>
        </p:spPr>
        <p:txBody>
          <a:bodyPr wrap="none">
            <a:spAutoFit/>
          </a:bodyPr>
          <a:lstStyle/>
          <a:p>
            <a:pPr algn="ctr"/>
            <a:r>
              <a:rPr lang="en-US" sz="2000" b="1" dirty="0" smtClean="0">
                <a:latin typeface="Arial" pitchFamily="34" charset="0"/>
                <a:ea typeface="+mj-ea"/>
                <a:cs typeface="Arial" pitchFamily="34" charset="0"/>
              </a:rPr>
              <a:t>SOCIAL</a:t>
            </a:r>
            <a:endParaRPr lang="en-US" sz="2000" b="1" dirty="0"/>
          </a:p>
        </p:txBody>
      </p:sp>
      <p:sp>
        <p:nvSpPr>
          <p:cNvPr id="78" name="experience"/>
          <p:cNvSpPr/>
          <p:nvPr/>
        </p:nvSpPr>
        <p:spPr>
          <a:xfrm>
            <a:off x="5131357" y="2968684"/>
            <a:ext cx="977902" cy="400110"/>
          </a:xfrm>
          <a:prstGeom prst="rect">
            <a:avLst/>
          </a:prstGeom>
        </p:spPr>
        <p:txBody>
          <a:bodyPr wrap="none">
            <a:spAutoFit/>
          </a:bodyPr>
          <a:lstStyle/>
          <a:p>
            <a:pPr algn="ctr"/>
            <a:r>
              <a:rPr lang="en-US" sz="2000" b="1" dirty="0" smtClean="0">
                <a:latin typeface="Arial" pitchFamily="34" charset="0"/>
                <a:ea typeface="+mj-ea"/>
                <a:cs typeface="Arial" pitchFamily="34" charset="0"/>
              </a:rPr>
              <a:t>EMAIL</a:t>
            </a:r>
            <a:endParaRPr lang="en-US" sz="2000" b="1" dirty="0"/>
          </a:p>
        </p:txBody>
      </p:sp>
      <p:sp>
        <p:nvSpPr>
          <p:cNvPr id="79" name="experience"/>
          <p:cNvSpPr/>
          <p:nvPr/>
        </p:nvSpPr>
        <p:spPr>
          <a:xfrm>
            <a:off x="7003420" y="2968684"/>
            <a:ext cx="1524175" cy="400110"/>
          </a:xfrm>
          <a:prstGeom prst="rect">
            <a:avLst/>
          </a:prstGeom>
        </p:spPr>
        <p:txBody>
          <a:bodyPr wrap="none">
            <a:spAutoFit/>
          </a:bodyPr>
          <a:lstStyle/>
          <a:p>
            <a:pPr algn="ctr"/>
            <a:r>
              <a:rPr lang="en-US" sz="2000" b="1" smtClean="0">
                <a:latin typeface="Arial" pitchFamily="34" charset="0"/>
                <a:ea typeface="+mj-ea"/>
                <a:cs typeface="Arial" pitchFamily="34" charset="0"/>
              </a:rPr>
              <a:t>WEBSITES</a:t>
            </a:r>
            <a:endParaRPr lang="en-US" sz="2000" b="1" dirty="0"/>
          </a:p>
        </p:txBody>
      </p:sp>
      <p:sp>
        <p:nvSpPr>
          <p:cNvPr id="82" name="experience"/>
          <p:cNvSpPr/>
          <p:nvPr/>
        </p:nvSpPr>
        <p:spPr>
          <a:xfrm>
            <a:off x="837229" y="3848544"/>
            <a:ext cx="7469545" cy="461665"/>
          </a:xfrm>
          <a:prstGeom prst="rect">
            <a:avLst/>
          </a:prstGeom>
        </p:spPr>
        <p:txBody>
          <a:bodyPr wrap="none">
            <a:spAutoFit/>
          </a:bodyPr>
          <a:lstStyle/>
          <a:p>
            <a:pPr algn="ctr"/>
            <a:r>
              <a:rPr lang="en-US" sz="2400" b="1" dirty="0">
                <a:ln w="6350">
                  <a:noFill/>
                </a:ln>
                <a:gradFill>
                  <a:gsLst>
                    <a:gs pos="0">
                      <a:schemeClr val="accent1">
                        <a:lumMod val="75000"/>
                      </a:schemeClr>
                    </a:gs>
                    <a:gs pos="100000">
                      <a:schemeClr val="accent1">
                        <a:lumMod val="95000"/>
                      </a:schemeClr>
                    </a:gs>
                  </a:gsLst>
                  <a:lin ang="16200000" scaled="0"/>
                </a:gradFill>
              </a:rPr>
              <a:t>MULTIPLE EXPERIENCES</a:t>
            </a:r>
            <a:r>
              <a:rPr lang="en-US" sz="2400" dirty="0" smtClean="0">
                <a:solidFill>
                  <a:schemeClr val="tx2"/>
                </a:solidFill>
                <a:latin typeface="Arial" pitchFamily="34" charset="0"/>
                <a:ea typeface="+mj-ea"/>
                <a:cs typeface="Arial" pitchFamily="34" charset="0"/>
              </a:rPr>
              <a:t> </a:t>
            </a:r>
            <a:r>
              <a:rPr lang="en-US" sz="2400" dirty="0" smtClean="0">
                <a:latin typeface="Arial" pitchFamily="34" charset="0"/>
                <a:ea typeface="+mj-ea"/>
                <a:cs typeface="Arial" pitchFamily="34" charset="0"/>
              </a:rPr>
              <a:t>WITH</a:t>
            </a:r>
            <a:r>
              <a:rPr lang="en-US" sz="2400" dirty="0" smtClean="0">
                <a:solidFill>
                  <a:schemeClr val="tx2"/>
                </a:solidFill>
                <a:latin typeface="Arial" pitchFamily="34" charset="0"/>
                <a:ea typeface="+mj-ea"/>
                <a:cs typeface="Arial" pitchFamily="34" charset="0"/>
              </a:rPr>
              <a:t> </a:t>
            </a:r>
            <a:r>
              <a:rPr lang="en-US" sz="2400" b="1" dirty="0">
                <a:ln w="6350">
                  <a:noFill/>
                </a:ln>
                <a:gradFill>
                  <a:gsLst>
                    <a:gs pos="0">
                      <a:schemeClr val="accent1">
                        <a:lumMod val="75000"/>
                      </a:schemeClr>
                    </a:gs>
                    <a:gs pos="100000">
                      <a:schemeClr val="accent1">
                        <a:lumMod val="95000"/>
                      </a:schemeClr>
                    </a:gs>
                  </a:gsLst>
                  <a:lin ang="16200000" scaled="0"/>
                </a:gradFill>
              </a:rPr>
              <a:t>MULTIPLE RISKS</a:t>
            </a:r>
          </a:p>
        </p:txBody>
      </p:sp>
      <p:sp>
        <p:nvSpPr>
          <p:cNvPr id="64" name="experience"/>
          <p:cNvSpPr/>
          <p:nvPr/>
        </p:nvSpPr>
        <p:spPr>
          <a:xfrm>
            <a:off x="676193" y="649040"/>
            <a:ext cx="1630575" cy="584775"/>
          </a:xfrm>
          <a:prstGeom prst="rect">
            <a:avLst/>
          </a:prstGeom>
        </p:spPr>
        <p:txBody>
          <a:bodyPr wrap="none">
            <a:spAutoFit/>
          </a:bodyPr>
          <a:lstStyle/>
          <a:p>
            <a:pPr algn="ctr" defTabSz="456880" fontAlgn="base">
              <a:spcBef>
                <a:spcPct val="0"/>
              </a:spcBef>
              <a:spcAft>
                <a:spcPct val="0"/>
              </a:spcAft>
            </a:pPr>
            <a:r>
              <a:rPr lang="en-US" sz="1600" kern="0" dirty="0" smtClean="0">
                <a:ea typeface="MS PGothic" pitchFamily="34" charset="-128"/>
                <a:cs typeface="Arial" pitchFamily="34" charset="0"/>
              </a:rPr>
              <a:t>Local Password</a:t>
            </a:r>
            <a:br>
              <a:rPr lang="en-US" sz="1600" kern="0" dirty="0" smtClean="0">
                <a:ea typeface="MS PGothic" pitchFamily="34" charset="-128"/>
                <a:cs typeface="Arial" pitchFamily="34" charset="0"/>
              </a:rPr>
            </a:br>
            <a:r>
              <a:rPr lang="en-US" sz="1600" kern="0" dirty="0" smtClean="0">
                <a:ea typeface="MS PGothic" pitchFamily="34" charset="-128"/>
                <a:cs typeface="Arial" pitchFamily="34" charset="0"/>
              </a:rPr>
              <a:t>&amp; Local Data</a:t>
            </a:r>
            <a:endParaRPr lang="en-US" sz="1600" kern="0" dirty="0">
              <a:ea typeface="MS PGothic" pitchFamily="34" charset="-128"/>
              <a:cs typeface="Arial" pitchFamily="34" charset="0"/>
            </a:endParaRPr>
          </a:p>
        </p:txBody>
      </p:sp>
      <p:sp>
        <p:nvSpPr>
          <p:cNvPr id="65" name="experience"/>
          <p:cNvSpPr/>
          <p:nvPr/>
        </p:nvSpPr>
        <p:spPr>
          <a:xfrm>
            <a:off x="3137859" y="649040"/>
            <a:ext cx="923651" cy="584775"/>
          </a:xfrm>
          <a:prstGeom prst="rect">
            <a:avLst/>
          </a:prstGeom>
        </p:spPr>
        <p:txBody>
          <a:bodyPr wrap="none">
            <a:spAutoFit/>
          </a:bodyPr>
          <a:lstStyle/>
          <a:p>
            <a:pPr algn="ctr" defTabSz="456880" fontAlgn="base">
              <a:spcBef>
                <a:spcPct val="0"/>
              </a:spcBef>
              <a:spcAft>
                <a:spcPct val="0"/>
              </a:spcAft>
            </a:pPr>
            <a:r>
              <a:rPr lang="en-US" sz="1600" kern="0" dirty="0" smtClean="0">
                <a:ea typeface="MS PGothic" pitchFamily="34" charset="-128"/>
                <a:cs typeface="Arial" pitchFamily="34" charset="0"/>
              </a:rPr>
              <a:t>Fraud &amp;</a:t>
            </a:r>
            <a:br>
              <a:rPr lang="en-US" sz="1600" kern="0" dirty="0" smtClean="0">
                <a:ea typeface="MS PGothic" pitchFamily="34" charset="-128"/>
                <a:cs typeface="Arial" pitchFamily="34" charset="0"/>
              </a:rPr>
            </a:br>
            <a:r>
              <a:rPr lang="en-US" sz="1600" kern="0" dirty="0" smtClean="0">
                <a:ea typeface="MS PGothic" pitchFamily="34" charset="-128"/>
                <a:cs typeface="Arial" pitchFamily="34" charset="0"/>
              </a:rPr>
              <a:t>Auditing</a:t>
            </a:r>
            <a:endParaRPr lang="en-US" sz="1600" kern="0" dirty="0">
              <a:ea typeface="MS PGothic" pitchFamily="34" charset="-128"/>
              <a:cs typeface="Arial" pitchFamily="34" charset="0"/>
            </a:endParaRPr>
          </a:p>
        </p:txBody>
      </p:sp>
      <p:sp>
        <p:nvSpPr>
          <p:cNvPr id="66" name="experience"/>
          <p:cNvSpPr/>
          <p:nvPr/>
        </p:nvSpPr>
        <p:spPr>
          <a:xfrm>
            <a:off x="4866296" y="649040"/>
            <a:ext cx="1564651" cy="584776"/>
          </a:xfrm>
          <a:prstGeom prst="rect">
            <a:avLst/>
          </a:prstGeom>
        </p:spPr>
        <p:txBody>
          <a:bodyPr wrap="none">
            <a:spAutoFit/>
          </a:bodyPr>
          <a:lstStyle/>
          <a:p>
            <a:pPr algn="ctr" defTabSz="456880" fontAlgn="base">
              <a:spcBef>
                <a:spcPct val="0"/>
              </a:spcBef>
              <a:spcAft>
                <a:spcPct val="0"/>
              </a:spcAft>
            </a:pPr>
            <a:r>
              <a:rPr lang="en-US" sz="1600" kern="0" dirty="0" smtClean="0">
                <a:ea typeface="MS PGothic" pitchFamily="34" charset="-128"/>
                <a:cs typeface="Arial" pitchFamily="34" charset="0"/>
              </a:rPr>
              <a:t>Phishing</a:t>
            </a:r>
            <a:br>
              <a:rPr lang="en-US" sz="1600" kern="0" dirty="0" smtClean="0">
                <a:ea typeface="MS PGothic" pitchFamily="34" charset="-128"/>
                <a:cs typeface="Arial" pitchFamily="34" charset="0"/>
              </a:rPr>
            </a:br>
            <a:r>
              <a:rPr lang="en-US" sz="1600" kern="0" dirty="0" smtClean="0">
                <a:ea typeface="MS PGothic" pitchFamily="34" charset="-128"/>
                <a:cs typeface="Arial" pitchFamily="34" charset="0"/>
              </a:rPr>
              <a:t>&amp; Identity Theft</a:t>
            </a:r>
            <a:endParaRPr lang="en-US" sz="1600" kern="0" dirty="0">
              <a:ea typeface="MS PGothic" pitchFamily="34" charset="-128"/>
              <a:cs typeface="Arial" pitchFamily="34" charset="0"/>
            </a:endParaRPr>
          </a:p>
        </p:txBody>
      </p:sp>
      <p:sp>
        <p:nvSpPr>
          <p:cNvPr id="67" name="experience"/>
          <p:cNvSpPr/>
          <p:nvPr/>
        </p:nvSpPr>
        <p:spPr>
          <a:xfrm>
            <a:off x="6966368" y="649040"/>
            <a:ext cx="1735671" cy="584776"/>
          </a:xfrm>
          <a:prstGeom prst="rect">
            <a:avLst/>
          </a:prstGeom>
        </p:spPr>
        <p:txBody>
          <a:bodyPr wrap="none">
            <a:spAutoFit/>
          </a:bodyPr>
          <a:lstStyle/>
          <a:p>
            <a:pPr algn="ctr" defTabSz="456880" fontAlgn="base">
              <a:spcBef>
                <a:spcPct val="0"/>
              </a:spcBef>
              <a:spcAft>
                <a:spcPct val="0"/>
              </a:spcAft>
            </a:pPr>
            <a:r>
              <a:rPr lang="en-US" sz="1600" kern="0" dirty="0">
                <a:ea typeface="MS PGothic" pitchFamily="34" charset="-128"/>
                <a:cs typeface="Arial" pitchFamily="34" charset="0"/>
              </a:rPr>
              <a:t>Denial of Service</a:t>
            </a:r>
            <a:br>
              <a:rPr lang="en-US" sz="1600" kern="0" dirty="0">
                <a:ea typeface="MS PGothic" pitchFamily="34" charset="-128"/>
                <a:cs typeface="Arial" pitchFamily="34" charset="0"/>
              </a:rPr>
            </a:br>
            <a:r>
              <a:rPr lang="en-US" sz="1600" kern="0" dirty="0">
                <a:ea typeface="MS PGothic" pitchFamily="34" charset="-128"/>
                <a:cs typeface="Arial" pitchFamily="34" charset="0"/>
              </a:rPr>
              <a:t>&amp; SQL Injection</a:t>
            </a:r>
          </a:p>
        </p:txBody>
      </p:sp>
      <p:grpSp>
        <p:nvGrpSpPr>
          <p:cNvPr id="5" name="Group 14"/>
          <p:cNvGrpSpPr>
            <a:grpSpLocks noChangeAspect="1"/>
          </p:cNvGrpSpPr>
          <p:nvPr/>
        </p:nvGrpSpPr>
        <p:grpSpPr bwMode="auto">
          <a:xfrm>
            <a:off x="4768155" y="1230763"/>
            <a:ext cx="1704306" cy="1269672"/>
            <a:chOff x="2557" y="1380"/>
            <a:chExt cx="647" cy="482"/>
          </a:xfrm>
        </p:grpSpPr>
        <p:sp>
          <p:nvSpPr>
            <p:cNvPr id="6" name="Rectangle 15"/>
            <p:cNvSpPr>
              <a:spLocks noChangeArrowheads="1"/>
            </p:cNvSpPr>
            <p:nvPr/>
          </p:nvSpPr>
          <p:spPr bwMode="auto">
            <a:xfrm>
              <a:off x="2557" y="1567"/>
              <a:ext cx="645" cy="295"/>
            </a:xfrm>
            <a:prstGeom prst="rect">
              <a:avLst/>
            </a:prstGeom>
            <a:gradFill>
              <a:gsLst>
                <a:gs pos="0">
                  <a:schemeClr val="accent1"/>
                </a:gs>
                <a:gs pos="39000">
                  <a:schemeClr val="accent1">
                    <a:lumMod val="75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
            <p:cNvSpPr>
              <a:spLocks/>
            </p:cNvSpPr>
            <p:nvPr/>
          </p:nvSpPr>
          <p:spPr bwMode="auto">
            <a:xfrm>
              <a:off x="2557" y="1380"/>
              <a:ext cx="645" cy="189"/>
            </a:xfrm>
            <a:custGeom>
              <a:avLst/>
              <a:gdLst>
                <a:gd name="T0" fmla="*/ 0 w 273"/>
                <a:gd name="T1" fmla="*/ 80 h 80"/>
                <a:gd name="T2" fmla="*/ 273 w 273"/>
                <a:gd name="T3" fmla="*/ 80 h 80"/>
                <a:gd name="T4" fmla="*/ 147 w 273"/>
                <a:gd name="T5" fmla="*/ 2 h 80"/>
                <a:gd name="T6" fmla="*/ 127 w 273"/>
                <a:gd name="T7" fmla="*/ 2 h 80"/>
                <a:gd name="T8" fmla="*/ 0 w 273"/>
                <a:gd name="T9" fmla="*/ 80 h 80"/>
              </a:gdLst>
              <a:ahLst/>
              <a:cxnLst>
                <a:cxn ang="0">
                  <a:pos x="T0" y="T1"/>
                </a:cxn>
                <a:cxn ang="0">
                  <a:pos x="T2" y="T3"/>
                </a:cxn>
                <a:cxn ang="0">
                  <a:pos x="T4" y="T5"/>
                </a:cxn>
                <a:cxn ang="0">
                  <a:pos x="T6" y="T7"/>
                </a:cxn>
                <a:cxn ang="0">
                  <a:pos x="T8" y="T9"/>
                </a:cxn>
              </a:cxnLst>
              <a:rect l="0" t="0" r="r" b="b"/>
              <a:pathLst>
                <a:path w="273" h="80">
                  <a:moveTo>
                    <a:pt x="0" y="80"/>
                  </a:moveTo>
                  <a:cubicBezTo>
                    <a:pt x="273" y="80"/>
                    <a:pt x="273" y="80"/>
                    <a:pt x="273" y="80"/>
                  </a:cubicBezTo>
                  <a:cubicBezTo>
                    <a:pt x="147" y="2"/>
                    <a:pt x="147" y="2"/>
                    <a:pt x="147" y="2"/>
                  </a:cubicBezTo>
                  <a:cubicBezTo>
                    <a:pt x="141" y="0"/>
                    <a:pt x="132" y="0"/>
                    <a:pt x="127" y="2"/>
                  </a:cubicBezTo>
                  <a:lnTo>
                    <a:pt x="0" y="80"/>
                  </a:lnTo>
                  <a:close/>
                </a:path>
              </a:pathLst>
            </a:custGeom>
            <a:gradFill>
              <a:gsLst>
                <a:gs pos="0">
                  <a:srgbClr val="A3A3A3">
                    <a:lumMod val="94000"/>
                  </a:srgbClr>
                </a:gs>
                <a:gs pos="32000">
                  <a:srgbClr val="A3A3A3">
                    <a:lumMod val="60000"/>
                    <a:lumOff val="4000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8" name="Freeform 17"/>
            <p:cNvSpPr>
              <a:spLocks/>
            </p:cNvSpPr>
            <p:nvPr/>
          </p:nvSpPr>
          <p:spPr bwMode="auto">
            <a:xfrm>
              <a:off x="2557" y="1567"/>
              <a:ext cx="269" cy="295"/>
            </a:xfrm>
            <a:custGeom>
              <a:avLst/>
              <a:gdLst>
                <a:gd name="T0" fmla="*/ 0 w 114"/>
                <a:gd name="T1" fmla="*/ 0 h 125"/>
                <a:gd name="T2" fmla="*/ 0 w 114"/>
                <a:gd name="T3" fmla="*/ 125 h 125"/>
                <a:gd name="T4" fmla="*/ 109 w 114"/>
                <a:gd name="T5" fmla="*/ 67 h 125"/>
                <a:gd name="T6" fmla="*/ 109 w 114"/>
                <a:gd name="T7" fmla="*/ 58 h 125"/>
                <a:gd name="T8" fmla="*/ 0 w 114"/>
                <a:gd name="T9" fmla="*/ 0 h 125"/>
              </a:gdLst>
              <a:ahLst/>
              <a:cxnLst>
                <a:cxn ang="0">
                  <a:pos x="T0" y="T1"/>
                </a:cxn>
                <a:cxn ang="0">
                  <a:pos x="T2" y="T3"/>
                </a:cxn>
                <a:cxn ang="0">
                  <a:pos x="T4" y="T5"/>
                </a:cxn>
                <a:cxn ang="0">
                  <a:pos x="T6" y="T7"/>
                </a:cxn>
                <a:cxn ang="0">
                  <a:pos x="T8" y="T9"/>
                </a:cxn>
              </a:cxnLst>
              <a:rect l="0" t="0" r="r" b="b"/>
              <a:pathLst>
                <a:path w="114" h="125">
                  <a:moveTo>
                    <a:pt x="0" y="0"/>
                  </a:moveTo>
                  <a:cubicBezTo>
                    <a:pt x="0" y="125"/>
                    <a:pt x="0" y="125"/>
                    <a:pt x="0" y="125"/>
                  </a:cubicBezTo>
                  <a:cubicBezTo>
                    <a:pt x="109" y="67"/>
                    <a:pt x="109" y="67"/>
                    <a:pt x="109" y="67"/>
                  </a:cubicBezTo>
                  <a:cubicBezTo>
                    <a:pt x="114" y="65"/>
                    <a:pt x="114" y="61"/>
                    <a:pt x="109" y="58"/>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
            <p:cNvSpPr>
              <a:spLocks/>
            </p:cNvSpPr>
            <p:nvPr/>
          </p:nvSpPr>
          <p:spPr bwMode="auto">
            <a:xfrm>
              <a:off x="2935" y="1567"/>
              <a:ext cx="267" cy="295"/>
            </a:xfrm>
            <a:custGeom>
              <a:avLst/>
              <a:gdLst>
                <a:gd name="T0" fmla="*/ 113 w 113"/>
                <a:gd name="T1" fmla="*/ 125 h 125"/>
                <a:gd name="T2" fmla="*/ 113 w 113"/>
                <a:gd name="T3" fmla="*/ 0 h 125"/>
                <a:gd name="T4" fmla="*/ 5 w 113"/>
                <a:gd name="T5" fmla="*/ 58 h 125"/>
                <a:gd name="T6" fmla="*/ 5 w 113"/>
                <a:gd name="T7" fmla="*/ 67 h 125"/>
                <a:gd name="T8" fmla="*/ 113 w 113"/>
                <a:gd name="T9" fmla="*/ 125 h 125"/>
              </a:gdLst>
              <a:ahLst/>
              <a:cxnLst>
                <a:cxn ang="0">
                  <a:pos x="T0" y="T1"/>
                </a:cxn>
                <a:cxn ang="0">
                  <a:pos x="T2" y="T3"/>
                </a:cxn>
                <a:cxn ang="0">
                  <a:pos x="T4" y="T5"/>
                </a:cxn>
                <a:cxn ang="0">
                  <a:pos x="T6" y="T7"/>
                </a:cxn>
                <a:cxn ang="0">
                  <a:pos x="T8" y="T9"/>
                </a:cxn>
              </a:cxnLst>
              <a:rect l="0" t="0" r="r" b="b"/>
              <a:pathLst>
                <a:path w="113" h="125">
                  <a:moveTo>
                    <a:pt x="113" y="125"/>
                  </a:moveTo>
                  <a:cubicBezTo>
                    <a:pt x="113" y="0"/>
                    <a:pt x="113" y="0"/>
                    <a:pt x="113" y="0"/>
                  </a:cubicBezTo>
                  <a:cubicBezTo>
                    <a:pt x="5" y="58"/>
                    <a:pt x="5" y="58"/>
                    <a:pt x="5" y="58"/>
                  </a:cubicBezTo>
                  <a:cubicBezTo>
                    <a:pt x="0" y="61"/>
                    <a:pt x="0" y="65"/>
                    <a:pt x="5" y="67"/>
                  </a:cubicBezTo>
                  <a:lnTo>
                    <a:pt x="113" y="12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9"/>
            <p:cNvSpPr>
              <a:spLocks/>
            </p:cNvSpPr>
            <p:nvPr/>
          </p:nvSpPr>
          <p:spPr bwMode="auto">
            <a:xfrm>
              <a:off x="2557" y="1694"/>
              <a:ext cx="647" cy="168"/>
            </a:xfrm>
            <a:custGeom>
              <a:avLst/>
              <a:gdLst>
                <a:gd name="T0" fmla="*/ 239 w 647"/>
                <a:gd name="T1" fmla="*/ 0 h 168"/>
                <a:gd name="T2" fmla="*/ 0 w 647"/>
                <a:gd name="T3" fmla="*/ 168 h 168"/>
                <a:gd name="T4" fmla="*/ 647 w 647"/>
                <a:gd name="T5" fmla="*/ 168 h 168"/>
                <a:gd name="T6" fmla="*/ 409 w 647"/>
                <a:gd name="T7" fmla="*/ 0 h 168"/>
                <a:gd name="T8" fmla="*/ 239 w 647"/>
                <a:gd name="T9" fmla="*/ 0 h 168"/>
              </a:gdLst>
              <a:ahLst/>
              <a:cxnLst>
                <a:cxn ang="0">
                  <a:pos x="T0" y="T1"/>
                </a:cxn>
                <a:cxn ang="0">
                  <a:pos x="T2" y="T3"/>
                </a:cxn>
                <a:cxn ang="0">
                  <a:pos x="T4" y="T5"/>
                </a:cxn>
                <a:cxn ang="0">
                  <a:pos x="T6" y="T7"/>
                </a:cxn>
                <a:cxn ang="0">
                  <a:pos x="T8" y="T9"/>
                </a:cxn>
              </a:cxnLst>
              <a:rect l="0" t="0" r="r" b="b"/>
              <a:pathLst>
                <a:path w="647" h="168">
                  <a:moveTo>
                    <a:pt x="239" y="0"/>
                  </a:moveTo>
                  <a:lnTo>
                    <a:pt x="0" y="168"/>
                  </a:lnTo>
                  <a:lnTo>
                    <a:pt x="647" y="168"/>
                  </a:lnTo>
                  <a:lnTo>
                    <a:pt x="409" y="0"/>
                  </a:lnTo>
                  <a:lnTo>
                    <a:pt x="239" y="0"/>
                  </a:lnTo>
                  <a:close/>
                </a:path>
              </a:pathLst>
            </a:custGeom>
            <a:gradFill>
              <a:gsLst>
                <a:gs pos="0">
                  <a:srgbClr val="A3A3A3">
                    <a:lumMod val="75000"/>
                  </a:srgbClr>
                </a:gs>
                <a:gs pos="100000">
                  <a:srgbClr val="A3A3A3">
                    <a:lumMod val="60000"/>
                    <a:lumOff val="4000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grpSp>
      <p:grpSp>
        <p:nvGrpSpPr>
          <p:cNvPr id="43" name="Group 42"/>
          <p:cNvGrpSpPr/>
          <p:nvPr/>
        </p:nvGrpSpPr>
        <p:grpSpPr>
          <a:xfrm rot="5400000">
            <a:off x="943630" y="957867"/>
            <a:ext cx="1020150" cy="2034951"/>
            <a:chOff x="6425370" y="2159890"/>
            <a:chExt cx="1370057" cy="2732927"/>
          </a:xfrm>
        </p:grpSpPr>
        <p:sp>
          <p:nvSpPr>
            <p:cNvPr id="44" name="Rectangle 43"/>
            <p:cNvSpPr/>
            <p:nvPr/>
          </p:nvSpPr>
          <p:spPr>
            <a:xfrm>
              <a:off x="6916145" y="2377004"/>
              <a:ext cx="388507" cy="60678"/>
            </a:xfrm>
            <a:prstGeom prst="rect">
              <a:avLst/>
            </a:prstGeom>
            <a:gradFill flip="none" rotWithShape="1">
              <a:gsLst>
                <a:gs pos="0">
                  <a:schemeClr val="tx1">
                    <a:lumMod val="85000"/>
                    <a:lumOff val="15000"/>
                  </a:schemeClr>
                </a:gs>
                <a:gs pos="100000">
                  <a:schemeClr val="tx1">
                    <a:lumMod val="50000"/>
                    <a:lumOff val="50000"/>
                  </a:schemeClr>
                </a:gs>
              </a:gsLst>
              <a:lin ang="16200000" scaled="1"/>
              <a:tileRect/>
            </a:gradFill>
            <a:ln w="15875">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5" name="Freeform 9"/>
            <p:cNvSpPr>
              <a:spLocks/>
            </p:cNvSpPr>
            <p:nvPr/>
          </p:nvSpPr>
          <p:spPr bwMode="auto">
            <a:xfrm>
              <a:off x="6534332" y="2598648"/>
              <a:ext cx="1152135" cy="1841613"/>
            </a:xfrm>
            <a:custGeom>
              <a:avLst/>
              <a:gdLst>
                <a:gd name="T0" fmla="*/ 2216 w 2216"/>
                <a:gd name="T1" fmla="*/ 1425 h 1425"/>
                <a:gd name="T2" fmla="*/ 0 w 2216"/>
                <a:gd name="T3" fmla="*/ 1425 h 1425"/>
                <a:gd name="T4" fmla="*/ 0 w 2216"/>
                <a:gd name="T5" fmla="*/ 0 h 1425"/>
                <a:gd name="T6" fmla="*/ 2216 w 2216"/>
                <a:gd name="T7" fmla="*/ 0 h 1425"/>
                <a:gd name="T8" fmla="*/ 2216 w 2216"/>
                <a:gd name="T9" fmla="*/ 1425 h 1425"/>
              </a:gdLst>
              <a:ahLst/>
              <a:cxnLst>
                <a:cxn ang="0">
                  <a:pos x="T0" y="T1"/>
                </a:cxn>
                <a:cxn ang="0">
                  <a:pos x="T2" y="T3"/>
                </a:cxn>
                <a:cxn ang="0">
                  <a:pos x="T4" y="T5"/>
                </a:cxn>
                <a:cxn ang="0">
                  <a:pos x="T6" y="T7"/>
                </a:cxn>
                <a:cxn ang="0">
                  <a:pos x="T8" y="T9"/>
                </a:cxn>
              </a:cxnLst>
              <a:rect l="0" t="0" r="r" b="b"/>
              <a:pathLst>
                <a:path w="2216" h="1425">
                  <a:moveTo>
                    <a:pt x="2216" y="1425"/>
                  </a:moveTo>
                  <a:cubicBezTo>
                    <a:pt x="2115" y="1425"/>
                    <a:pt x="101" y="1425"/>
                    <a:pt x="0" y="1425"/>
                  </a:cubicBezTo>
                  <a:cubicBezTo>
                    <a:pt x="0" y="1328"/>
                    <a:pt x="0" y="97"/>
                    <a:pt x="0" y="0"/>
                  </a:cubicBezTo>
                  <a:cubicBezTo>
                    <a:pt x="101" y="0"/>
                    <a:pt x="2115" y="0"/>
                    <a:pt x="2216" y="0"/>
                  </a:cubicBezTo>
                  <a:cubicBezTo>
                    <a:pt x="2216" y="97"/>
                    <a:pt x="2216" y="1328"/>
                    <a:pt x="2216" y="1425"/>
                  </a:cubicBezTo>
                  <a:close/>
                </a:path>
              </a:pathLst>
            </a:custGeom>
            <a:gradFill flip="none" rotWithShape="1">
              <a:gsLst>
                <a:gs pos="97500">
                  <a:schemeClr val="tx2">
                    <a:lumMod val="40000"/>
                    <a:lumOff val="60000"/>
                  </a:schemeClr>
                </a:gs>
                <a:gs pos="0">
                  <a:schemeClr val="tx1">
                    <a:lumMod val="50000"/>
                    <a:lumOff val="50000"/>
                  </a:schemeClr>
                </a:gs>
                <a:gs pos="4000">
                  <a:sysClr val="window" lastClr="FFFFFF"/>
                </a:gs>
              </a:gsLst>
              <a:lin ang="5400000" scaled="0"/>
              <a:tileRect/>
            </a:gradFill>
            <a:ln>
              <a:noFill/>
            </a:ln>
            <a:effectLst/>
          </p:spPr>
          <p:txBody>
            <a:bodyPr vert="horz" wrap="none" lIns="91440" tIns="0" rIns="91440" bIns="45720" numCol="1" anchor="t" anchorCtr="0" compatLnSpc="1">
              <a:prstTxWarp prst="textNoShape">
                <a:avLst/>
              </a:prstTxWarp>
            </a:bodyPr>
            <a:lstStyle/>
            <a:p>
              <a:endParaRPr lang="en-US" sz="3200" kern="0" spc="-200" baseline="26000" dirty="0">
                <a:solidFill>
                  <a:srgbClr val="424545"/>
                </a:solidFill>
              </a:endParaRPr>
            </a:p>
          </p:txBody>
        </p:sp>
        <p:sp>
          <p:nvSpPr>
            <p:cNvPr id="48" name="Rectangle 9"/>
            <p:cNvSpPr>
              <a:spLocks noChangeArrowheads="1"/>
            </p:cNvSpPr>
            <p:nvPr/>
          </p:nvSpPr>
          <p:spPr bwMode="auto">
            <a:xfrm>
              <a:off x="6425370" y="3032874"/>
              <a:ext cx="11493" cy="81408"/>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49" name="Rectangle 10"/>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noEditPoints="1"/>
            </p:cNvSpPr>
            <p:nvPr/>
          </p:nvSpPr>
          <p:spPr bwMode="auto">
            <a:xfrm>
              <a:off x="6438781" y="2167553"/>
              <a:ext cx="1356646" cy="2725264"/>
            </a:xfrm>
            <a:custGeom>
              <a:avLst/>
              <a:gdLst>
                <a:gd name="T0" fmla="*/ 1086 w 1199"/>
                <a:gd name="T1" fmla="*/ 0 h 2409"/>
                <a:gd name="T2" fmla="*/ 113 w 1199"/>
                <a:gd name="T3" fmla="*/ 0 h 2409"/>
                <a:gd name="T4" fmla="*/ 0 w 1199"/>
                <a:gd name="T5" fmla="*/ 116 h 2409"/>
                <a:gd name="T6" fmla="*/ 0 w 1199"/>
                <a:gd name="T7" fmla="*/ 2293 h 2409"/>
                <a:gd name="T8" fmla="*/ 113 w 1199"/>
                <a:gd name="T9" fmla="*/ 2409 h 2409"/>
                <a:gd name="T10" fmla="*/ 1086 w 1199"/>
                <a:gd name="T11" fmla="*/ 2409 h 2409"/>
                <a:gd name="T12" fmla="*/ 1199 w 1199"/>
                <a:gd name="T13" fmla="*/ 2293 h 2409"/>
                <a:gd name="T14" fmla="*/ 1199 w 1199"/>
                <a:gd name="T15" fmla="*/ 116 h 2409"/>
                <a:gd name="T16" fmla="*/ 1086 w 1199"/>
                <a:gd name="T17" fmla="*/ 0 h 2409"/>
                <a:gd name="T18" fmla="*/ 488 w 1199"/>
                <a:gd name="T19" fmla="*/ 189 h 2409"/>
                <a:gd name="T20" fmla="*/ 699 w 1199"/>
                <a:gd name="T21" fmla="*/ 189 h 2409"/>
                <a:gd name="T22" fmla="*/ 718 w 1199"/>
                <a:gd name="T23" fmla="*/ 211 h 2409"/>
                <a:gd name="T24" fmla="*/ 699 w 1199"/>
                <a:gd name="T25" fmla="*/ 234 h 2409"/>
                <a:gd name="T26" fmla="*/ 488 w 1199"/>
                <a:gd name="T27" fmla="*/ 234 h 2409"/>
                <a:gd name="T28" fmla="*/ 469 w 1199"/>
                <a:gd name="T29" fmla="*/ 211 h 2409"/>
                <a:gd name="T30" fmla="*/ 488 w 1199"/>
                <a:gd name="T31" fmla="*/ 189 h 2409"/>
                <a:gd name="T32" fmla="*/ 594 w 1199"/>
                <a:gd name="T33" fmla="*/ 2310 h 2409"/>
                <a:gd name="T34" fmla="*/ 479 w 1199"/>
                <a:gd name="T35" fmla="*/ 2196 h 2409"/>
                <a:gd name="T36" fmla="*/ 594 w 1199"/>
                <a:gd name="T37" fmla="*/ 2082 h 2409"/>
                <a:gd name="T38" fmla="*/ 708 w 1199"/>
                <a:gd name="T39" fmla="*/ 2196 h 2409"/>
                <a:gd name="T40" fmla="*/ 594 w 1199"/>
                <a:gd name="T41" fmla="*/ 2310 h 2409"/>
                <a:gd name="T42" fmla="*/ 1099 w 1199"/>
                <a:gd name="T43" fmla="*/ 2006 h 2409"/>
                <a:gd name="T44" fmla="*/ 88 w 1199"/>
                <a:gd name="T45" fmla="*/ 2006 h 2409"/>
                <a:gd name="T46" fmla="*/ 88 w 1199"/>
                <a:gd name="T47" fmla="*/ 391 h 2409"/>
                <a:gd name="T48" fmla="*/ 1099 w 1199"/>
                <a:gd name="T49" fmla="*/ 391 h 2409"/>
                <a:gd name="T50" fmla="*/ 1099 w 1199"/>
                <a:gd name="T51" fmla="*/ 2006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9" h="2409">
                  <a:moveTo>
                    <a:pt x="1086" y="0"/>
                  </a:moveTo>
                  <a:cubicBezTo>
                    <a:pt x="113" y="0"/>
                    <a:pt x="113" y="0"/>
                    <a:pt x="113" y="0"/>
                  </a:cubicBezTo>
                  <a:cubicBezTo>
                    <a:pt x="51" y="0"/>
                    <a:pt x="0" y="52"/>
                    <a:pt x="0" y="116"/>
                  </a:cubicBezTo>
                  <a:cubicBezTo>
                    <a:pt x="0" y="2293"/>
                    <a:pt x="0" y="2293"/>
                    <a:pt x="0" y="2293"/>
                  </a:cubicBezTo>
                  <a:cubicBezTo>
                    <a:pt x="0" y="2357"/>
                    <a:pt x="51" y="2409"/>
                    <a:pt x="113" y="2409"/>
                  </a:cubicBezTo>
                  <a:cubicBezTo>
                    <a:pt x="1086" y="2409"/>
                    <a:pt x="1086" y="2409"/>
                    <a:pt x="1086" y="2409"/>
                  </a:cubicBezTo>
                  <a:cubicBezTo>
                    <a:pt x="1148" y="2409"/>
                    <a:pt x="1199" y="2357"/>
                    <a:pt x="1199" y="2293"/>
                  </a:cubicBezTo>
                  <a:cubicBezTo>
                    <a:pt x="1199" y="116"/>
                    <a:pt x="1199" y="116"/>
                    <a:pt x="1199" y="116"/>
                  </a:cubicBezTo>
                  <a:cubicBezTo>
                    <a:pt x="1199" y="52"/>
                    <a:pt x="1148" y="0"/>
                    <a:pt x="1086" y="0"/>
                  </a:cubicBezTo>
                  <a:close/>
                  <a:moveTo>
                    <a:pt x="488" y="189"/>
                  </a:moveTo>
                  <a:cubicBezTo>
                    <a:pt x="699" y="189"/>
                    <a:pt x="699" y="189"/>
                    <a:pt x="699" y="189"/>
                  </a:cubicBezTo>
                  <a:cubicBezTo>
                    <a:pt x="709" y="189"/>
                    <a:pt x="718" y="199"/>
                    <a:pt x="718" y="211"/>
                  </a:cubicBezTo>
                  <a:cubicBezTo>
                    <a:pt x="718" y="224"/>
                    <a:pt x="709" y="234"/>
                    <a:pt x="699" y="234"/>
                  </a:cubicBezTo>
                  <a:cubicBezTo>
                    <a:pt x="488" y="234"/>
                    <a:pt x="488" y="234"/>
                    <a:pt x="488" y="234"/>
                  </a:cubicBezTo>
                  <a:cubicBezTo>
                    <a:pt x="478" y="234"/>
                    <a:pt x="469" y="224"/>
                    <a:pt x="469" y="211"/>
                  </a:cubicBezTo>
                  <a:cubicBezTo>
                    <a:pt x="469" y="199"/>
                    <a:pt x="478" y="189"/>
                    <a:pt x="488" y="189"/>
                  </a:cubicBezTo>
                  <a:close/>
                  <a:moveTo>
                    <a:pt x="594" y="2310"/>
                  </a:moveTo>
                  <a:cubicBezTo>
                    <a:pt x="531" y="2310"/>
                    <a:pt x="479" y="2259"/>
                    <a:pt x="479" y="2196"/>
                  </a:cubicBezTo>
                  <a:cubicBezTo>
                    <a:pt x="479" y="2133"/>
                    <a:pt x="531" y="2082"/>
                    <a:pt x="594" y="2082"/>
                  </a:cubicBezTo>
                  <a:cubicBezTo>
                    <a:pt x="657" y="2082"/>
                    <a:pt x="708" y="2133"/>
                    <a:pt x="708" y="2196"/>
                  </a:cubicBezTo>
                  <a:cubicBezTo>
                    <a:pt x="708" y="2259"/>
                    <a:pt x="657" y="2310"/>
                    <a:pt x="594" y="2310"/>
                  </a:cubicBezTo>
                  <a:close/>
                  <a:moveTo>
                    <a:pt x="1099" y="2006"/>
                  </a:moveTo>
                  <a:cubicBezTo>
                    <a:pt x="88" y="2006"/>
                    <a:pt x="88" y="2006"/>
                    <a:pt x="88" y="2006"/>
                  </a:cubicBezTo>
                  <a:cubicBezTo>
                    <a:pt x="88" y="391"/>
                    <a:pt x="88" y="391"/>
                    <a:pt x="88" y="391"/>
                  </a:cubicBezTo>
                  <a:cubicBezTo>
                    <a:pt x="1099" y="391"/>
                    <a:pt x="1099" y="391"/>
                    <a:pt x="1099" y="391"/>
                  </a:cubicBezTo>
                  <a:lnTo>
                    <a:pt x="1099" y="2006"/>
                  </a:ln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51" name="Rectangle 13"/>
            <p:cNvSpPr>
              <a:spLocks noChangeArrowheads="1"/>
            </p:cNvSpPr>
            <p:nvPr/>
          </p:nvSpPr>
          <p:spPr bwMode="auto">
            <a:xfrm>
              <a:off x="6425371" y="2737889"/>
              <a:ext cx="11493" cy="126422"/>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54" name="Rectangle 16"/>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22"/>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6425371" y="2447214"/>
              <a:ext cx="11493" cy="126422"/>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62" name="Rectangle 61"/>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62"/>
            <p:cNvSpPr>
              <a:spLocks noChangeAspect="1"/>
            </p:cNvSpPr>
            <p:nvPr/>
          </p:nvSpPr>
          <p:spPr>
            <a:xfrm rot="8100000">
              <a:off x="6997449" y="4540077"/>
              <a:ext cx="227708" cy="227711"/>
            </a:xfrm>
            <a:prstGeom prst="ellipse">
              <a:avLst/>
            </a:prstGeom>
            <a:gradFill flip="none" rotWithShape="1">
              <a:gsLst>
                <a:gs pos="100000">
                  <a:srgbClr val="424545">
                    <a:lumMod val="22000"/>
                  </a:srgbClr>
                </a:gs>
                <a:gs pos="60000">
                  <a:srgbClr val="424545"/>
                </a:gs>
                <a:gs pos="65000">
                  <a:srgbClr val="424545">
                    <a:lumMod val="60000"/>
                    <a:lumOff val="40000"/>
                  </a:srgbClr>
                </a:gs>
              </a:gsLst>
              <a:path path="circle">
                <a:fillToRect l="100000" t="100000"/>
              </a:path>
              <a:tileRect r="-100000" b="-100000"/>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grpSp>
      <p:grpSp>
        <p:nvGrpSpPr>
          <p:cNvPr id="2053" name="Group 10"/>
          <p:cNvGrpSpPr>
            <a:grpSpLocks noChangeAspect="1"/>
          </p:cNvGrpSpPr>
          <p:nvPr/>
        </p:nvGrpSpPr>
        <p:grpSpPr bwMode="auto">
          <a:xfrm>
            <a:off x="2651568" y="1354135"/>
            <a:ext cx="1859028" cy="1296952"/>
            <a:chOff x="1366" y="563"/>
            <a:chExt cx="3023" cy="2109"/>
          </a:xfrm>
        </p:grpSpPr>
        <p:sp>
          <p:nvSpPr>
            <p:cNvPr id="2056" name="Freeform 11"/>
            <p:cNvSpPr>
              <a:spLocks/>
            </p:cNvSpPr>
            <p:nvPr/>
          </p:nvSpPr>
          <p:spPr bwMode="auto">
            <a:xfrm>
              <a:off x="1366" y="1222"/>
              <a:ext cx="2286" cy="1450"/>
            </a:xfrm>
            <a:custGeom>
              <a:avLst/>
              <a:gdLst>
                <a:gd name="T0" fmla="*/ 250 w 968"/>
                <a:gd name="T1" fmla="*/ 212 h 614"/>
                <a:gd name="T2" fmla="*/ 176 w 968"/>
                <a:gd name="T3" fmla="*/ 138 h 614"/>
                <a:gd name="T4" fmla="*/ 176 w 968"/>
                <a:gd name="T5" fmla="*/ 0 h 614"/>
                <a:gd name="T6" fmla="*/ 34 w 968"/>
                <a:gd name="T7" fmla="*/ 0 h 614"/>
                <a:gd name="T8" fmla="*/ 0 w 968"/>
                <a:gd name="T9" fmla="*/ 35 h 614"/>
                <a:gd name="T10" fmla="*/ 0 w 968"/>
                <a:gd name="T11" fmla="*/ 417 h 614"/>
                <a:gd name="T12" fmla="*/ 34 w 968"/>
                <a:gd name="T13" fmla="*/ 451 h 614"/>
                <a:gd name="T14" fmla="*/ 78 w 968"/>
                <a:gd name="T15" fmla="*/ 451 h 614"/>
                <a:gd name="T16" fmla="*/ 78 w 968"/>
                <a:gd name="T17" fmla="*/ 614 h 614"/>
                <a:gd name="T18" fmla="*/ 267 w 968"/>
                <a:gd name="T19" fmla="*/ 451 h 614"/>
                <a:gd name="T20" fmla="*/ 933 w 968"/>
                <a:gd name="T21" fmla="*/ 451 h 614"/>
                <a:gd name="T22" fmla="*/ 968 w 968"/>
                <a:gd name="T23" fmla="*/ 417 h 614"/>
                <a:gd name="T24" fmla="*/ 968 w 968"/>
                <a:gd name="T25" fmla="*/ 212 h 614"/>
                <a:gd name="T26" fmla="*/ 250 w 968"/>
                <a:gd name="T27" fmla="*/ 21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8" h="614">
                  <a:moveTo>
                    <a:pt x="250" y="212"/>
                  </a:moveTo>
                  <a:cubicBezTo>
                    <a:pt x="209" y="212"/>
                    <a:pt x="176" y="179"/>
                    <a:pt x="176" y="138"/>
                  </a:cubicBezTo>
                  <a:cubicBezTo>
                    <a:pt x="176" y="0"/>
                    <a:pt x="176" y="0"/>
                    <a:pt x="176" y="0"/>
                  </a:cubicBezTo>
                  <a:cubicBezTo>
                    <a:pt x="34" y="0"/>
                    <a:pt x="34" y="0"/>
                    <a:pt x="34" y="0"/>
                  </a:cubicBezTo>
                  <a:cubicBezTo>
                    <a:pt x="15" y="0"/>
                    <a:pt x="0" y="15"/>
                    <a:pt x="0" y="35"/>
                  </a:cubicBezTo>
                  <a:cubicBezTo>
                    <a:pt x="0" y="417"/>
                    <a:pt x="0" y="417"/>
                    <a:pt x="0" y="417"/>
                  </a:cubicBezTo>
                  <a:cubicBezTo>
                    <a:pt x="0" y="436"/>
                    <a:pt x="15" y="451"/>
                    <a:pt x="34" y="451"/>
                  </a:cubicBezTo>
                  <a:cubicBezTo>
                    <a:pt x="78" y="451"/>
                    <a:pt x="78" y="451"/>
                    <a:pt x="78" y="451"/>
                  </a:cubicBezTo>
                  <a:cubicBezTo>
                    <a:pt x="78" y="614"/>
                    <a:pt x="78" y="614"/>
                    <a:pt x="78" y="614"/>
                  </a:cubicBezTo>
                  <a:cubicBezTo>
                    <a:pt x="267" y="451"/>
                    <a:pt x="267" y="451"/>
                    <a:pt x="267" y="451"/>
                  </a:cubicBezTo>
                  <a:cubicBezTo>
                    <a:pt x="933" y="451"/>
                    <a:pt x="933" y="451"/>
                    <a:pt x="933" y="451"/>
                  </a:cubicBezTo>
                  <a:cubicBezTo>
                    <a:pt x="952" y="451"/>
                    <a:pt x="968" y="436"/>
                    <a:pt x="968" y="417"/>
                  </a:cubicBezTo>
                  <a:cubicBezTo>
                    <a:pt x="968" y="212"/>
                    <a:pt x="968" y="212"/>
                    <a:pt x="968" y="212"/>
                  </a:cubicBezTo>
                  <a:lnTo>
                    <a:pt x="250" y="212"/>
                  </a:lnTo>
                  <a:close/>
                </a:path>
              </a:pathLst>
            </a:custGeom>
            <a:gradFill>
              <a:gsLst>
                <a:gs pos="0">
                  <a:srgbClr val="C00000"/>
                </a:gs>
                <a:gs pos="100000">
                  <a:schemeClr val="accent1"/>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057" name="Freeform 12"/>
            <p:cNvSpPr>
              <a:spLocks/>
            </p:cNvSpPr>
            <p:nvPr/>
          </p:nvSpPr>
          <p:spPr bwMode="auto">
            <a:xfrm>
              <a:off x="1876" y="563"/>
              <a:ext cx="2513" cy="1450"/>
            </a:xfrm>
            <a:custGeom>
              <a:avLst/>
              <a:gdLst>
                <a:gd name="T0" fmla="*/ 1029 w 1064"/>
                <a:gd name="T1" fmla="*/ 0 h 614"/>
                <a:gd name="T2" fmla="*/ 34 w 1064"/>
                <a:gd name="T3" fmla="*/ 0 h 614"/>
                <a:gd name="T4" fmla="*/ 0 w 1064"/>
                <a:gd name="T5" fmla="*/ 35 h 614"/>
                <a:gd name="T6" fmla="*/ 0 w 1064"/>
                <a:gd name="T7" fmla="*/ 417 h 614"/>
                <a:gd name="T8" fmla="*/ 34 w 1064"/>
                <a:gd name="T9" fmla="*/ 451 h 614"/>
                <a:gd name="T10" fmla="*/ 764 w 1064"/>
                <a:gd name="T11" fmla="*/ 451 h 614"/>
                <a:gd name="T12" fmla="*/ 953 w 1064"/>
                <a:gd name="T13" fmla="*/ 614 h 614"/>
                <a:gd name="T14" fmla="*/ 953 w 1064"/>
                <a:gd name="T15" fmla="*/ 451 h 614"/>
                <a:gd name="T16" fmla="*/ 1029 w 1064"/>
                <a:gd name="T17" fmla="*/ 451 h 614"/>
                <a:gd name="T18" fmla="*/ 1064 w 1064"/>
                <a:gd name="T19" fmla="*/ 417 h 614"/>
                <a:gd name="T20" fmla="*/ 1064 w 1064"/>
                <a:gd name="T21" fmla="*/ 35 h 614"/>
                <a:gd name="T22" fmla="*/ 1029 w 1064"/>
                <a:gd name="T23"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4" h="614">
                  <a:moveTo>
                    <a:pt x="1029" y="0"/>
                  </a:moveTo>
                  <a:cubicBezTo>
                    <a:pt x="34" y="0"/>
                    <a:pt x="34" y="0"/>
                    <a:pt x="34" y="0"/>
                  </a:cubicBezTo>
                  <a:cubicBezTo>
                    <a:pt x="15" y="0"/>
                    <a:pt x="0" y="15"/>
                    <a:pt x="0" y="35"/>
                  </a:cubicBezTo>
                  <a:cubicBezTo>
                    <a:pt x="0" y="417"/>
                    <a:pt x="0" y="417"/>
                    <a:pt x="0" y="417"/>
                  </a:cubicBezTo>
                  <a:cubicBezTo>
                    <a:pt x="0" y="436"/>
                    <a:pt x="15" y="451"/>
                    <a:pt x="34" y="451"/>
                  </a:cubicBezTo>
                  <a:cubicBezTo>
                    <a:pt x="764" y="451"/>
                    <a:pt x="764" y="451"/>
                    <a:pt x="764" y="451"/>
                  </a:cubicBezTo>
                  <a:cubicBezTo>
                    <a:pt x="953" y="614"/>
                    <a:pt x="953" y="614"/>
                    <a:pt x="953" y="614"/>
                  </a:cubicBezTo>
                  <a:cubicBezTo>
                    <a:pt x="953" y="451"/>
                    <a:pt x="953" y="451"/>
                    <a:pt x="953" y="451"/>
                  </a:cubicBezTo>
                  <a:cubicBezTo>
                    <a:pt x="1029" y="451"/>
                    <a:pt x="1029" y="451"/>
                    <a:pt x="1029" y="451"/>
                  </a:cubicBezTo>
                  <a:cubicBezTo>
                    <a:pt x="1048" y="451"/>
                    <a:pt x="1064" y="436"/>
                    <a:pt x="1064" y="417"/>
                  </a:cubicBezTo>
                  <a:cubicBezTo>
                    <a:pt x="1064" y="35"/>
                    <a:pt x="1064" y="35"/>
                    <a:pt x="1064" y="35"/>
                  </a:cubicBezTo>
                  <a:cubicBezTo>
                    <a:pt x="1064" y="15"/>
                    <a:pt x="1048" y="0"/>
                    <a:pt x="1029" y="0"/>
                  </a:cubicBez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grpSp>
      <p:grpSp>
        <p:nvGrpSpPr>
          <p:cNvPr id="86" name="Group 86"/>
          <p:cNvGrpSpPr>
            <a:grpSpLocks noChangeAspect="1"/>
          </p:cNvGrpSpPr>
          <p:nvPr/>
        </p:nvGrpSpPr>
        <p:grpSpPr bwMode="auto">
          <a:xfrm>
            <a:off x="6877132" y="1421515"/>
            <a:ext cx="1776750" cy="1135426"/>
            <a:chOff x="1988" y="776"/>
            <a:chExt cx="2643" cy="1689"/>
          </a:xfrm>
        </p:grpSpPr>
        <p:sp>
          <p:nvSpPr>
            <p:cNvPr id="87" name="Freeform 87"/>
            <p:cNvSpPr>
              <a:spLocks noEditPoints="1"/>
            </p:cNvSpPr>
            <p:nvPr/>
          </p:nvSpPr>
          <p:spPr bwMode="auto">
            <a:xfrm>
              <a:off x="1988" y="925"/>
              <a:ext cx="2643" cy="1540"/>
            </a:xfrm>
            <a:custGeom>
              <a:avLst/>
              <a:gdLst>
                <a:gd name="T0" fmla="*/ 0 w 2643"/>
                <a:gd name="T1" fmla="*/ 0 h 1540"/>
                <a:gd name="T2" fmla="*/ 0 w 2643"/>
                <a:gd name="T3" fmla="*/ 1540 h 1540"/>
                <a:gd name="T4" fmla="*/ 2643 w 2643"/>
                <a:gd name="T5" fmla="*/ 1540 h 1540"/>
                <a:gd name="T6" fmla="*/ 2643 w 2643"/>
                <a:gd name="T7" fmla="*/ 0 h 1540"/>
                <a:gd name="T8" fmla="*/ 0 w 2643"/>
                <a:gd name="T9" fmla="*/ 0 h 1540"/>
                <a:gd name="T10" fmla="*/ 0 w 2643"/>
                <a:gd name="T11" fmla="*/ 0 h 1540"/>
                <a:gd name="T12" fmla="*/ 0 w 2643"/>
                <a:gd name="T13" fmla="*/ 0 h 1540"/>
                <a:gd name="T14" fmla="*/ 467 w 2643"/>
                <a:gd name="T15" fmla="*/ 130 h 1540"/>
                <a:gd name="T16" fmla="*/ 89 w 2643"/>
                <a:gd name="T17" fmla="*/ 130 h 1540"/>
                <a:gd name="T18" fmla="*/ 89 w 2643"/>
                <a:gd name="T19" fmla="*/ 73 h 1540"/>
                <a:gd name="T20" fmla="*/ 467 w 2643"/>
                <a:gd name="T21" fmla="*/ 73 h 1540"/>
                <a:gd name="T22" fmla="*/ 467 w 2643"/>
                <a:gd name="T23" fmla="*/ 130 h 1540"/>
                <a:gd name="T24" fmla="*/ 467 w 2643"/>
                <a:gd name="T25" fmla="*/ 130 h 1540"/>
                <a:gd name="T26" fmla="*/ 467 w 2643"/>
                <a:gd name="T27" fmla="*/ 130 h 1540"/>
                <a:gd name="T28" fmla="*/ 989 w 2643"/>
                <a:gd name="T29" fmla="*/ 130 h 1540"/>
                <a:gd name="T30" fmla="*/ 616 w 2643"/>
                <a:gd name="T31" fmla="*/ 130 h 1540"/>
                <a:gd name="T32" fmla="*/ 616 w 2643"/>
                <a:gd name="T33" fmla="*/ 73 h 1540"/>
                <a:gd name="T34" fmla="*/ 989 w 2643"/>
                <a:gd name="T35" fmla="*/ 73 h 1540"/>
                <a:gd name="T36" fmla="*/ 989 w 2643"/>
                <a:gd name="T37" fmla="*/ 130 h 1540"/>
                <a:gd name="T38" fmla="*/ 989 w 2643"/>
                <a:gd name="T39" fmla="*/ 130 h 1540"/>
                <a:gd name="T40" fmla="*/ 989 w 2643"/>
                <a:gd name="T41" fmla="*/ 130 h 1540"/>
                <a:gd name="T42" fmla="*/ 1518 w 2643"/>
                <a:gd name="T43" fmla="*/ 130 h 1540"/>
                <a:gd name="T44" fmla="*/ 1138 w 2643"/>
                <a:gd name="T45" fmla="*/ 130 h 1540"/>
                <a:gd name="T46" fmla="*/ 1138 w 2643"/>
                <a:gd name="T47" fmla="*/ 73 h 1540"/>
                <a:gd name="T48" fmla="*/ 1518 w 2643"/>
                <a:gd name="T49" fmla="*/ 73 h 1540"/>
                <a:gd name="T50" fmla="*/ 1518 w 2643"/>
                <a:gd name="T51" fmla="*/ 130 h 1540"/>
                <a:gd name="T52" fmla="*/ 1518 w 2643"/>
                <a:gd name="T53" fmla="*/ 130 h 1540"/>
                <a:gd name="T54" fmla="*/ 1518 w 2643"/>
                <a:gd name="T55" fmla="*/ 130 h 1540"/>
                <a:gd name="T56" fmla="*/ 2038 w 2643"/>
                <a:gd name="T57" fmla="*/ 130 h 1540"/>
                <a:gd name="T58" fmla="*/ 1665 w 2643"/>
                <a:gd name="T59" fmla="*/ 130 h 1540"/>
                <a:gd name="T60" fmla="*/ 1665 w 2643"/>
                <a:gd name="T61" fmla="*/ 73 h 1540"/>
                <a:gd name="T62" fmla="*/ 2038 w 2643"/>
                <a:gd name="T63" fmla="*/ 73 h 1540"/>
                <a:gd name="T64" fmla="*/ 2038 w 2643"/>
                <a:gd name="T65" fmla="*/ 130 h 1540"/>
                <a:gd name="T66" fmla="*/ 2038 w 2643"/>
                <a:gd name="T67" fmla="*/ 130 h 1540"/>
                <a:gd name="T68" fmla="*/ 2038 w 2643"/>
                <a:gd name="T69" fmla="*/ 130 h 1540"/>
                <a:gd name="T70" fmla="*/ 2562 w 2643"/>
                <a:gd name="T71" fmla="*/ 130 h 1540"/>
                <a:gd name="T72" fmla="*/ 2187 w 2643"/>
                <a:gd name="T73" fmla="*/ 130 h 1540"/>
                <a:gd name="T74" fmla="*/ 2187 w 2643"/>
                <a:gd name="T75" fmla="*/ 73 h 1540"/>
                <a:gd name="T76" fmla="*/ 2562 w 2643"/>
                <a:gd name="T77" fmla="*/ 73 h 1540"/>
                <a:gd name="T78" fmla="*/ 2562 w 2643"/>
                <a:gd name="T79" fmla="*/ 130 h 1540"/>
                <a:gd name="T80" fmla="*/ 2562 w 2643"/>
                <a:gd name="T81" fmla="*/ 130 h 1540"/>
                <a:gd name="T82" fmla="*/ 2562 w 2643"/>
                <a:gd name="T83" fmla="*/ 13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3" h="1540">
                  <a:moveTo>
                    <a:pt x="0" y="0"/>
                  </a:moveTo>
                  <a:lnTo>
                    <a:pt x="0" y="1540"/>
                  </a:lnTo>
                  <a:lnTo>
                    <a:pt x="2643" y="1540"/>
                  </a:lnTo>
                  <a:lnTo>
                    <a:pt x="2643" y="0"/>
                  </a:lnTo>
                  <a:lnTo>
                    <a:pt x="0" y="0"/>
                  </a:lnTo>
                  <a:lnTo>
                    <a:pt x="0" y="0"/>
                  </a:lnTo>
                  <a:lnTo>
                    <a:pt x="0" y="0"/>
                  </a:lnTo>
                  <a:close/>
                  <a:moveTo>
                    <a:pt x="467" y="130"/>
                  </a:moveTo>
                  <a:lnTo>
                    <a:pt x="89" y="130"/>
                  </a:lnTo>
                  <a:lnTo>
                    <a:pt x="89" y="73"/>
                  </a:lnTo>
                  <a:lnTo>
                    <a:pt x="467" y="73"/>
                  </a:lnTo>
                  <a:lnTo>
                    <a:pt x="467" y="130"/>
                  </a:lnTo>
                  <a:lnTo>
                    <a:pt x="467" y="130"/>
                  </a:lnTo>
                  <a:lnTo>
                    <a:pt x="467" y="130"/>
                  </a:lnTo>
                  <a:close/>
                  <a:moveTo>
                    <a:pt x="989" y="130"/>
                  </a:moveTo>
                  <a:lnTo>
                    <a:pt x="616" y="130"/>
                  </a:lnTo>
                  <a:lnTo>
                    <a:pt x="616" y="73"/>
                  </a:lnTo>
                  <a:lnTo>
                    <a:pt x="989" y="73"/>
                  </a:lnTo>
                  <a:lnTo>
                    <a:pt x="989" y="130"/>
                  </a:lnTo>
                  <a:lnTo>
                    <a:pt x="989" y="130"/>
                  </a:lnTo>
                  <a:lnTo>
                    <a:pt x="989" y="130"/>
                  </a:lnTo>
                  <a:close/>
                  <a:moveTo>
                    <a:pt x="1518" y="130"/>
                  </a:moveTo>
                  <a:lnTo>
                    <a:pt x="1138" y="130"/>
                  </a:lnTo>
                  <a:lnTo>
                    <a:pt x="1138" y="73"/>
                  </a:lnTo>
                  <a:lnTo>
                    <a:pt x="1518" y="73"/>
                  </a:lnTo>
                  <a:lnTo>
                    <a:pt x="1518" y="130"/>
                  </a:lnTo>
                  <a:lnTo>
                    <a:pt x="1518" y="130"/>
                  </a:lnTo>
                  <a:lnTo>
                    <a:pt x="1518" y="130"/>
                  </a:lnTo>
                  <a:close/>
                  <a:moveTo>
                    <a:pt x="2038" y="130"/>
                  </a:moveTo>
                  <a:lnTo>
                    <a:pt x="1665" y="130"/>
                  </a:lnTo>
                  <a:lnTo>
                    <a:pt x="1665" y="73"/>
                  </a:lnTo>
                  <a:lnTo>
                    <a:pt x="2038" y="73"/>
                  </a:lnTo>
                  <a:lnTo>
                    <a:pt x="2038" y="130"/>
                  </a:lnTo>
                  <a:lnTo>
                    <a:pt x="2038" y="130"/>
                  </a:lnTo>
                  <a:lnTo>
                    <a:pt x="2038" y="130"/>
                  </a:lnTo>
                  <a:close/>
                  <a:moveTo>
                    <a:pt x="2562" y="130"/>
                  </a:moveTo>
                  <a:lnTo>
                    <a:pt x="2187" y="130"/>
                  </a:lnTo>
                  <a:lnTo>
                    <a:pt x="2187" y="73"/>
                  </a:lnTo>
                  <a:lnTo>
                    <a:pt x="2562" y="73"/>
                  </a:lnTo>
                  <a:lnTo>
                    <a:pt x="2562" y="130"/>
                  </a:lnTo>
                  <a:lnTo>
                    <a:pt x="2562" y="130"/>
                  </a:lnTo>
                  <a:lnTo>
                    <a:pt x="2562" y="130"/>
                  </a:lnTo>
                  <a:close/>
                </a:path>
              </a:pathLst>
            </a:custGeom>
            <a:gradFill>
              <a:gsLst>
                <a:gs pos="0">
                  <a:srgbClr val="A3A3A3">
                    <a:lumMod val="75000"/>
                  </a:srgbClr>
                </a:gs>
                <a:gs pos="100000">
                  <a:srgbClr val="A3A3A3">
                    <a:lumMod val="60000"/>
                    <a:lumOff val="40000"/>
                  </a:srgb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88" name="Freeform 88"/>
            <p:cNvSpPr>
              <a:spLocks noEditPoints="1"/>
            </p:cNvSpPr>
            <p:nvPr/>
          </p:nvSpPr>
          <p:spPr bwMode="auto">
            <a:xfrm>
              <a:off x="1988" y="776"/>
              <a:ext cx="2643" cy="127"/>
            </a:xfrm>
            <a:custGeom>
              <a:avLst/>
              <a:gdLst>
                <a:gd name="T0" fmla="*/ 1094 w 1119"/>
                <a:gd name="T1" fmla="*/ 0 h 54"/>
                <a:gd name="T2" fmla="*/ 27 w 1119"/>
                <a:gd name="T3" fmla="*/ 0 h 54"/>
                <a:gd name="T4" fmla="*/ 0 w 1119"/>
                <a:gd name="T5" fmla="*/ 25 h 54"/>
                <a:gd name="T6" fmla="*/ 0 w 1119"/>
                <a:gd name="T7" fmla="*/ 54 h 54"/>
                <a:gd name="T8" fmla="*/ 1119 w 1119"/>
                <a:gd name="T9" fmla="*/ 54 h 54"/>
                <a:gd name="T10" fmla="*/ 1119 w 1119"/>
                <a:gd name="T11" fmla="*/ 25 h 54"/>
                <a:gd name="T12" fmla="*/ 1094 w 1119"/>
                <a:gd name="T13" fmla="*/ 0 h 54"/>
                <a:gd name="T14" fmla="*/ 418 w 1119"/>
                <a:gd name="T15" fmla="*/ 28 h 54"/>
                <a:gd name="T16" fmla="*/ 408 w 1119"/>
                <a:gd name="T17" fmla="*/ 36 h 54"/>
                <a:gd name="T18" fmla="*/ 35 w 1119"/>
                <a:gd name="T19" fmla="*/ 36 h 54"/>
                <a:gd name="T20" fmla="*/ 25 w 1119"/>
                <a:gd name="T21" fmla="*/ 28 h 54"/>
                <a:gd name="T22" fmla="*/ 25 w 1119"/>
                <a:gd name="T23" fmla="*/ 27 h 54"/>
                <a:gd name="T24" fmla="*/ 35 w 1119"/>
                <a:gd name="T25" fmla="*/ 17 h 54"/>
                <a:gd name="T26" fmla="*/ 408 w 1119"/>
                <a:gd name="T27" fmla="*/ 17 h 54"/>
                <a:gd name="T28" fmla="*/ 418 w 1119"/>
                <a:gd name="T29" fmla="*/ 27 h 54"/>
                <a:gd name="T30" fmla="*/ 418 w 1119"/>
                <a:gd name="T31" fmla="*/ 28 h 54"/>
                <a:gd name="T32" fmla="*/ 418 w 1119"/>
                <a:gd name="T33" fmla="*/ 28 h 54"/>
                <a:gd name="T34" fmla="*/ 991 w 1119"/>
                <a:gd name="T35" fmla="*/ 33 h 54"/>
                <a:gd name="T36" fmla="*/ 983 w 1119"/>
                <a:gd name="T37" fmla="*/ 41 h 54"/>
                <a:gd name="T38" fmla="*/ 971 w 1119"/>
                <a:gd name="T39" fmla="*/ 41 h 54"/>
                <a:gd name="T40" fmla="*/ 962 w 1119"/>
                <a:gd name="T41" fmla="*/ 33 h 54"/>
                <a:gd name="T42" fmla="*/ 962 w 1119"/>
                <a:gd name="T43" fmla="*/ 22 h 54"/>
                <a:gd name="T44" fmla="*/ 971 w 1119"/>
                <a:gd name="T45" fmla="*/ 12 h 54"/>
                <a:gd name="T46" fmla="*/ 983 w 1119"/>
                <a:gd name="T47" fmla="*/ 12 h 54"/>
                <a:gd name="T48" fmla="*/ 991 w 1119"/>
                <a:gd name="T49" fmla="*/ 22 h 54"/>
                <a:gd name="T50" fmla="*/ 991 w 1119"/>
                <a:gd name="T51" fmla="*/ 33 h 54"/>
                <a:gd name="T52" fmla="*/ 991 w 1119"/>
                <a:gd name="T53" fmla="*/ 33 h 54"/>
                <a:gd name="T54" fmla="*/ 1032 w 1119"/>
                <a:gd name="T55" fmla="*/ 33 h 54"/>
                <a:gd name="T56" fmla="*/ 1024 w 1119"/>
                <a:gd name="T57" fmla="*/ 41 h 54"/>
                <a:gd name="T58" fmla="*/ 1011 w 1119"/>
                <a:gd name="T59" fmla="*/ 41 h 54"/>
                <a:gd name="T60" fmla="*/ 1003 w 1119"/>
                <a:gd name="T61" fmla="*/ 33 h 54"/>
                <a:gd name="T62" fmla="*/ 1003 w 1119"/>
                <a:gd name="T63" fmla="*/ 22 h 54"/>
                <a:gd name="T64" fmla="*/ 1011 w 1119"/>
                <a:gd name="T65" fmla="*/ 12 h 54"/>
                <a:gd name="T66" fmla="*/ 1024 w 1119"/>
                <a:gd name="T67" fmla="*/ 12 h 54"/>
                <a:gd name="T68" fmla="*/ 1032 w 1119"/>
                <a:gd name="T69" fmla="*/ 22 h 54"/>
                <a:gd name="T70" fmla="*/ 1032 w 1119"/>
                <a:gd name="T71" fmla="*/ 33 h 54"/>
                <a:gd name="T72" fmla="*/ 1032 w 1119"/>
                <a:gd name="T73" fmla="*/ 33 h 54"/>
                <a:gd name="T74" fmla="*/ 1071 w 1119"/>
                <a:gd name="T75" fmla="*/ 33 h 54"/>
                <a:gd name="T76" fmla="*/ 1063 w 1119"/>
                <a:gd name="T77" fmla="*/ 41 h 54"/>
                <a:gd name="T78" fmla="*/ 1052 w 1119"/>
                <a:gd name="T79" fmla="*/ 41 h 54"/>
                <a:gd name="T80" fmla="*/ 1042 w 1119"/>
                <a:gd name="T81" fmla="*/ 33 h 54"/>
                <a:gd name="T82" fmla="*/ 1042 w 1119"/>
                <a:gd name="T83" fmla="*/ 22 h 54"/>
                <a:gd name="T84" fmla="*/ 1052 w 1119"/>
                <a:gd name="T85" fmla="*/ 12 h 54"/>
                <a:gd name="T86" fmla="*/ 1063 w 1119"/>
                <a:gd name="T87" fmla="*/ 12 h 54"/>
                <a:gd name="T88" fmla="*/ 1071 w 1119"/>
                <a:gd name="T89" fmla="*/ 22 h 54"/>
                <a:gd name="T90" fmla="*/ 1071 w 1119"/>
                <a:gd name="T91" fmla="*/ 33 h 54"/>
                <a:gd name="T92" fmla="*/ 1071 w 1119"/>
                <a:gd name="T93"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9" h="54">
                  <a:moveTo>
                    <a:pt x="1094" y="0"/>
                  </a:moveTo>
                  <a:cubicBezTo>
                    <a:pt x="27" y="0"/>
                    <a:pt x="27" y="0"/>
                    <a:pt x="27" y="0"/>
                  </a:cubicBezTo>
                  <a:cubicBezTo>
                    <a:pt x="14" y="0"/>
                    <a:pt x="0" y="12"/>
                    <a:pt x="0" y="25"/>
                  </a:cubicBezTo>
                  <a:cubicBezTo>
                    <a:pt x="0" y="54"/>
                    <a:pt x="0" y="54"/>
                    <a:pt x="0" y="54"/>
                  </a:cubicBezTo>
                  <a:cubicBezTo>
                    <a:pt x="1119" y="54"/>
                    <a:pt x="1119" y="54"/>
                    <a:pt x="1119" y="54"/>
                  </a:cubicBezTo>
                  <a:cubicBezTo>
                    <a:pt x="1119" y="25"/>
                    <a:pt x="1119" y="25"/>
                    <a:pt x="1119" y="25"/>
                  </a:cubicBezTo>
                  <a:cubicBezTo>
                    <a:pt x="1119" y="12"/>
                    <a:pt x="1107" y="0"/>
                    <a:pt x="1094" y="0"/>
                  </a:cubicBezTo>
                  <a:close/>
                  <a:moveTo>
                    <a:pt x="418" y="28"/>
                  </a:moveTo>
                  <a:cubicBezTo>
                    <a:pt x="418" y="33"/>
                    <a:pt x="413" y="36"/>
                    <a:pt x="408" y="36"/>
                  </a:cubicBezTo>
                  <a:cubicBezTo>
                    <a:pt x="35" y="36"/>
                    <a:pt x="35" y="36"/>
                    <a:pt x="35" y="36"/>
                  </a:cubicBezTo>
                  <a:cubicBezTo>
                    <a:pt x="30" y="36"/>
                    <a:pt x="25" y="33"/>
                    <a:pt x="25" y="28"/>
                  </a:cubicBezTo>
                  <a:cubicBezTo>
                    <a:pt x="25" y="27"/>
                    <a:pt x="25" y="27"/>
                    <a:pt x="25" y="27"/>
                  </a:cubicBezTo>
                  <a:cubicBezTo>
                    <a:pt x="25" y="22"/>
                    <a:pt x="30" y="17"/>
                    <a:pt x="35" y="17"/>
                  </a:cubicBezTo>
                  <a:cubicBezTo>
                    <a:pt x="408" y="17"/>
                    <a:pt x="408" y="17"/>
                    <a:pt x="408" y="17"/>
                  </a:cubicBezTo>
                  <a:cubicBezTo>
                    <a:pt x="413" y="17"/>
                    <a:pt x="418" y="22"/>
                    <a:pt x="418" y="27"/>
                  </a:cubicBezTo>
                  <a:cubicBezTo>
                    <a:pt x="418" y="28"/>
                    <a:pt x="418" y="28"/>
                    <a:pt x="418" y="28"/>
                  </a:cubicBezTo>
                  <a:cubicBezTo>
                    <a:pt x="418" y="28"/>
                    <a:pt x="418" y="28"/>
                    <a:pt x="418" y="28"/>
                  </a:cubicBezTo>
                  <a:close/>
                  <a:moveTo>
                    <a:pt x="991" y="33"/>
                  </a:moveTo>
                  <a:cubicBezTo>
                    <a:pt x="991" y="38"/>
                    <a:pt x="988" y="41"/>
                    <a:pt x="983" y="41"/>
                  </a:cubicBezTo>
                  <a:cubicBezTo>
                    <a:pt x="971" y="41"/>
                    <a:pt x="971" y="41"/>
                    <a:pt x="971" y="41"/>
                  </a:cubicBezTo>
                  <a:cubicBezTo>
                    <a:pt x="966" y="41"/>
                    <a:pt x="962" y="38"/>
                    <a:pt x="962" y="33"/>
                  </a:cubicBezTo>
                  <a:cubicBezTo>
                    <a:pt x="962" y="22"/>
                    <a:pt x="962" y="22"/>
                    <a:pt x="962" y="22"/>
                  </a:cubicBezTo>
                  <a:cubicBezTo>
                    <a:pt x="962" y="17"/>
                    <a:pt x="966" y="12"/>
                    <a:pt x="971" y="12"/>
                  </a:cubicBezTo>
                  <a:cubicBezTo>
                    <a:pt x="983" y="12"/>
                    <a:pt x="983" y="12"/>
                    <a:pt x="983" y="12"/>
                  </a:cubicBezTo>
                  <a:cubicBezTo>
                    <a:pt x="988" y="12"/>
                    <a:pt x="991" y="17"/>
                    <a:pt x="991" y="22"/>
                  </a:cubicBezTo>
                  <a:cubicBezTo>
                    <a:pt x="991" y="33"/>
                    <a:pt x="991" y="33"/>
                    <a:pt x="991" y="33"/>
                  </a:cubicBezTo>
                  <a:cubicBezTo>
                    <a:pt x="991" y="33"/>
                    <a:pt x="991" y="33"/>
                    <a:pt x="991" y="33"/>
                  </a:cubicBezTo>
                  <a:close/>
                  <a:moveTo>
                    <a:pt x="1032" y="33"/>
                  </a:moveTo>
                  <a:cubicBezTo>
                    <a:pt x="1032" y="38"/>
                    <a:pt x="1029" y="41"/>
                    <a:pt x="1024" y="41"/>
                  </a:cubicBezTo>
                  <a:cubicBezTo>
                    <a:pt x="1011" y="41"/>
                    <a:pt x="1011" y="41"/>
                    <a:pt x="1011" y="41"/>
                  </a:cubicBezTo>
                  <a:cubicBezTo>
                    <a:pt x="1006" y="41"/>
                    <a:pt x="1003" y="38"/>
                    <a:pt x="1003" y="33"/>
                  </a:cubicBezTo>
                  <a:cubicBezTo>
                    <a:pt x="1003" y="22"/>
                    <a:pt x="1003" y="22"/>
                    <a:pt x="1003" y="22"/>
                  </a:cubicBezTo>
                  <a:cubicBezTo>
                    <a:pt x="1003" y="17"/>
                    <a:pt x="1006" y="12"/>
                    <a:pt x="1011" y="12"/>
                  </a:cubicBezTo>
                  <a:cubicBezTo>
                    <a:pt x="1024" y="12"/>
                    <a:pt x="1024" y="12"/>
                    <a:pt x="1024" y="12"/>
                  </a:cubicBezTo>
                  <a:cubicBezTo>
                    <a:pt x="1029" y="12"/>
                    <a:pt x="1032" y="17"/>
                    <a:pt x="1032" y="22"/>
                  </a:cubicBezTo>
                  <a:cubicBezTo>
                    <a:pt x="1032" y="33"/>
                    <a:pt x="1032" y="33"/>
                    <a:pt x="1032" y="33"/>
                  </a:cubicBezTo>
                  <a:cubicBezTo>
                    <a:pt x="1032" y="33"/>
                    <a:pt x="1032" y="33"/>
                    <a:pt x="1032" y="33"/>
                  </a:cubicBezTo>
                  <a:close/>
                  <a:moveTo>
                    <a:pt x="1071" y="33"/>
                  </a:moveTo>
                  <a:cubicBezTo>
                    <a:pt x="1071" y="38"/>
                    <a:pt x="1068" y="41"/>
                    <a:pt x="1063" y="41"/>
                  </a:cubicBezTo>
                  <a:cubicBezTo>
                    <a:pt x="1052" y="41"/>
                    <a:pt x="1052" y="41"/>
                    <a:pt x="1052" y="41"/>
                  </a:cubicBezTo>
                  <a:cubicBezTo>
                    <a:pt x="1047" y="41"/>
                    <a:pt x="1042" y="38"/>
                    <a:pt x="1042" y="33"/>
                  </a:cubicBezTo>
                  <a:cubicBezTo>
                    <a:pt x="1042" y="22"/>
                    <a:pt x="1042" y="22"/>
                    <a:pt x="1042" y="22"/>
                  </a:cubicBezTo>
                  <a:cubicBezTo>
                    <a:pt x="1042" y="17"/>
                    <a:pt x="1047" y="12"/>
                    <a:pt x="1052" y="12"/>
                  </a:cubicBezTo>
                  <a:cubicBezTo>
                    <a:pt x="1063" y="12"/>
                    <a:pt x="1063" y="12"/>
                    <a:pt x="1063" y="12"/>
                  </a:cubicBezTo>
                  <a:cubicBezTo>
                    <a:pt x="1068" y="12"/>
                    <a:pt x="1071" y="17"/>
                    <a:pt x="1071" y="22"/>
                  </a:cubicBezTo>
                  <a:cubicBezTo>
                    <a:pt x="1071" y="33"/>
                    <a:pt x="1071" y="33"/>
                    <a:pt x="1071" y="33"/>
                  </a:cubicBezTo>
                  <a:cubicBezTo>
                    <a:pt x="1071" y="33"/>
                    <a:pt x="1071" y="33"/>
                    <a:pt x="1071" y="33"/>
                  </a:cubicBezTo>
                  <a:close/>
                </a:path>
              </a:pathLst>
            </a:custGeom>
            <a:solidFill>
              <a:srgbClr val="FF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9"/>
            <p:cNvSpPr>
              <a:spLocks/>
            </p:cNvSpPr>
            <p:nvPr/>
          </p:nvSpPr>
          <p:spPr bwMode="auto">
            <a:xfrm>
              <a:off x="2994" y="1267"/>
              <a:ext cx="108" cy="128"/>
            </a:xfrm>
            <a:custGeom>
              <a:avLst/>
              <a:gdLst>
                <a:gd name="T0" fmla="*/ 46 w 46"/>
                <a:gd name="T1" fmla="*/ 27 h 54"/>
                <a:gd name="T2" fmla="*/ 43 w 46"/>
                <a:gd name="T3" fmla="*/ 13 h 54"/>
                <a:gd name="T4" fmla="*/ 35 w 46"/>
                <a:gd name="T5" fmla="*/ 4 h 54"/>
                <a:gd name="T6" fmla="*/ 23 w 46"/>
                <a:gd name="T7" fmla="*/ 0 h 54"/>
                <a:gd name="T8" fmla="*/ 7 w 46"/>
                <a:gd name="T9" fmla="*/ 7 h 54"/>
                <a:gd name="T10" fmla="*/ 0 w 46"/>
                <a:gd name="T11" fmla="*/ 28 h 54"/>
                <a:gd name="T12" fmla="*/ 6 w 46"/>
                <a:gd name="T13" fmla="*/ 48 h 54"/>
                <a:gd name="T14" fmla="*/ 23 w 46"/>
                <a:gd name="T15" fmla="*/ 54 h 54"/>
                <a:gd name="T16" fmla="*/ 39 w 46"/>
                <a:gd name="T17" fmla="*/ 47 h 54"/>
                <a:gd name="T18" fmla="*/ 46 w 46"/>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4">
                  <a:moveTo>
                    <a:pt x="46" y="27"/>
                  </a:moveTo>
                  <a:cubicBezTo>
                    <a:pt x="46" y="22"/>
                    <a:pt x="45" y="17"/>
                    <a:pt x="43" y="13"/>
                  </a:cubicBezTo>
                  <a:cubicBezTo>
                    <a:pt x="41" y="9"/>
                    <a:pt x="38" y="6"/>
                    <a:pt x="35" y="4"/>
                  </a:cubicBezTo>
                  <a:cubicBezTo>
                    <a:pt x="31" y="1"/>
                    <a:pt x="27" y="0"/>
                    <a:pt x="23" y="0"/>
                  </a:cubicBezTo>
                  <a:cubicBezTo>
                    <a:pt x="17" y="0"/>
                    <a:pt x="11" y="3"/>
                    <a:pt x="7" y="7"/>
                  </a:cubicBezTo>
                  <a:cubicBezTo>
                    <a:pt x="2" y="11"/>
                    <a:pt x="0" y="18"/>
                    <a:pt x="0" y="28"/>
                  </a:cubicBezTo>
                  <a:cubicBezTo>
                    <a:pt x="0" y="37"/>
                    <a:pt x="2" y="43"/>
                    <a:pt x="6" y="48"/>
                  </a:cubicBezTo>
                  <a:cubicBezTo>
                    <a:pt x="11" y="52"/>
                    <a:pt x="16" y="54"/>
                    <a:pt x="23" y="54"/>
                  </a:cubicBezTo>
                  <a:cubicBezTo>
                    <a:pt x="29" y="54"/>
                    <a:pt x="35" y="52"/>
                    <a:pt x="39" y="47"/>
                  </a:cubicBezTo>
                  <a:cubicBezTo>
                    <a:pt x="44" y="43"/>
                    <a:pt x="46" y="36"/>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0"/>
            <p:cNvSpPr>
              <a:spLocks/>
            </p:cNvSpPr>
            <p:nvPr/>
          </p:nvSpPr>
          <p:spPr bwMode="auto">
            <a:xfrm>
              <a:off x="2727" y="1338"/>
              <a:ext cx="78" cy="55"/>
            </a:xfrm>
            <a:custGeom>
              <a:avLst/>
              <a:gdLst>
                <a:gd name="T0" fmla="*/ 26 w 33"/>
                <a:gd name="T1" fmla="*/ 1 h 23"/>
                <a:gd name="T2" fmla="*/ 16 w 33"/>
                <a:gd name="T3" fmla="*/ 0 h 23"/>
                <a:gd name="T4" fmla="*/ 0 w 33"/>
                <a:gd name="T5" fmla="*/ 0 h 23"/>
                <a:gd name="T6" fmla="*/ 0 w 33"/>
                <a:gd name="T7" fmla="*/ 23 h 23"/>
                <a:gd name="T8" fmla="*/ 17 w 33"/>
                <a:gd name="T9" fmla="*/ 23 h 23"/>
                <a:gd name="T10" fmla="*/ 23 w 33"/>
                <a:gd name="T11" fmla="*/ 23 h 23"/>
                <a:gd name="T12" fmla="*/ 28 w 33"/>
                <a:gd name="T13" fmla="*/ 21 h 23"/>
                <a:gd name="T14" fmla="*/ 32 w 33"/>
                <a:gd name="T15" fmla="*/ 17 h 23"/>
                <a:gd name="T16" fmla="*/ 33 w 33"/>
                <a:gd name="T17" fmla="*/ 12 h 23"/>
                <a:gd name="T18" fmla="*/ 31 w 33"/>
                <a:gd name="T19" fmla="*/ 5 h 23"/>
                <a:gd name="T20" fmla="*/ 26 w 33"/>
                <a:gd name="T2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3">
                  <a:moveTo>
                    <a:pt x="26" y="1"/>
                  </a:moveTo>
                  <a:cubicBezTo>
                    <a:pt x="23" y="0"/>
                    <a:pt x="20" y="0"/>
                    <a:pt x="16" y="0"/>
                  </a:cubicBezTo>
                  <a:cubicBezTo>
                    <a:pt x="0" y="0"/>
                    <a:pt x="0" y="0"/>
                    <a:pt x="0" y="0"/>
                  </a:cubicBezTo>
                  <a:cubicBezTo>
                    <a:pt x="0" y="23"/>
                    <a:pt x="0" y="23"/>
                    <a:pt x="0" y="23"/>
                  </a:cubicBezTo>
                  <a:cubicBezTo>
                    <a:pt x="17" y="23"/>
                    <a:pt x="17" y="23"/>
                    <a:pt x="17" y="23"/>
                  </a:cubicBezTo>
                  <a:cubicBezTo>
                    <a:pt x="20" y="23"/>
                    <a:pt x="22" y="23"/>
                    <a:pt x="23" y="23"/>
                  </a:cubicBezTo>
                  <a:cubicBezTo>
                    <a:pt x="25" y="22"/>
                    <a:pt x="27" y="22"/>
                    <a:pt x="28" y="21"/>
                  </a:cubicBezTo>
                  <a:cubicBezTo>
                    <a:pt x="30" y="20"/>
                    <a:pt x="31" y="19"/>
                    <a:pt x="32" y="17"/>
                  </a:cubicBezTo>
                  <a:cubicBezTo>
                    <a:pt x="33" y="16"/>
                    <a:pt x="33" y="14"/>
                    <a:pt x="33" y="12"/>
                  </a:cubicBezTo>
                  <a:cubicBezTo>
                    <a:pt x="33" y="9"/>
                    <a:pt x="32" y="7"/>
                    <a:pt x="31" y="5"/>
                  </a:cubicBezTo>
                  <a:cubicBezTo>
                    <a:pt x="30" y="3"/>
                    <a:pt x="28" y="2"/>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1"/>
            <p:cNvSpPr>
              <a:spLocks/>
            </p:cNvSpPr>
            <p:nvPr/>
          </p:nvSpPr>
          <p:spPr bwMode="auto">
            <a:xfrm>
              <a:off x="2727" y="1272"/>
              <a:ext cx="71" cy="47"/>
            </a:xfrm>
            <a:custGeom>
              <a:avLst/>
              <a:gdLst>
                <a:gd name="T0" fmla="*/ 23 w 30"/>
                <a:gd name="T1" fmla="*/ 19 h 20"/>
                <a:gd name="T2" fmla="*/ 29 w 30"/>
                <a:gd name="T3" fmla="*/ 16 h 20"/>
                <a:gd name="T4" fmla="*/ 30 w 30"/>
                <a:gd name="T5" fmla="*/ 10 h 20"/>
                <a:gd name="T6" fmla="*/ 29 w 30"/>
                <a:gd name="T7" fmla="*/ 4 h 20"/>
                <a:gd name="T8" fmla="*/ 24 w 30"/>
                <a:gd name="T9" fmla="*/ 1 h 20"/>
                <a:gd name="T10" fmla="*/ 14 w 30"/>
                <a:gd name="T11" fmla="*/ 0 h 20"/>
                <a:gd name="T12" fmla="*/ 0 w 30"/>
                <a:gd name="T13" fmla="*/ 0 h 20"/>
                <a:gd name="T14" fmla="*/ 0 w 30"/>
                <a:gd name="T15" fmla="*/ 20 h 20"/>
                <a:gd name="T16" fmla="*/ 15 w 30"/>
                <a:gd name="T17" fmla="*/ 20 h 20"/>
                <a:gd name="T18" fmla="*/ 2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23" y="19"/>
                  </a:moveTo>
                  <a:cubicBezTo>
                    <a:pt x="26" y="19"/>
                    <a:pt x="27" y="18"/>
                    <a:pt x="29" y="16"/>
                  </a:cubicBezTo>
                  <a:cubicBezTo>
                    <a:pt x="30" y="14"/>
                    <a:pt x="30" y="12"/>
                    <a:pt x="30" y="10"/>
                  </a:cubicBezTo>
                  <a:cubicBezTo>
                    <a:pt x="30" y="8"/>
                    <a:pt x="30" y="6"/>
                    <a:pt x="29" y="4"/>
                  </a:cubicBezTo>
                  <a:cubicBezTo>
                    <a:pt x="28" y="3"/>
                    <a:pt x="26" y="1"/>
                    <a:pt x="24" y="1"/>
                  </a:cubicBezTo>
                  <a:cubicBezTo>
                    <a:pt x="22" y="0"/>
                    <a:pt x="19" y="0"/>
                    <a:pt x="14" y="0"/>
                  </a:cubicBezTo>
                  <a:cubicBezTo>
                    <a:pt x="0" y="0"/>
                    <a:pt x="0" y="0"/>
                    <a:pt x="0" y="0"/>
                  </a:cubicBezTo>
                  <a:cubicBezTo>
                    <a:pt x="0" y="20"/>
                    <a:pt x="0" y="20"/>
                    <a:pt x="0" y="20"/>
                  </a:cubicBezTo>
                  <a:cubicBezTo>
                    <a:pt x="15" y="20"/>
                    <a:pt x="15" y="20"/>
                    <a:pt x="15" y="20"/>
                  </a:cubicBezTo>
                  <a:cubicBezTo>
                    <a:pt x="19" y="20"/>
                    <a:pt x="22" y="20"/>
                    <a:pt x="2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2"/>
            <p:cNvSpPr>
              <a:spLocks noEditPoints="1"/>
            </p:cNvSpPr>
            <p:nvPr/>
          </p:nvSpPr>
          <p:spPr bwMode="auto">
            <a:xfrm>
              <a:off x="2604" y="1149"/>
              <a:ext cx="1583" cy="1316"/>
            </a:xfrm>
            <a:custGeom>
              <a:avLst/>
              <a:gdLst>
                <a:gd name="T0" fmla="*/ 0 w 670"/>
                <a:gd name="T1" fmla="*/ 0 h 557"/>
                <a:gd name="T2" fmla="*/ 152 w 670"/>
                <a:gd name="T3" fmla="*/ 185 h 557"/>
                <a:gd name="T4" fmla="*/ 670 w 670"/>
                <a:gd name="T5" fmla="*/ 557 h 557"/>
                <a:gd name="T6" fmla="*/ 586 w 670"/>
                <a:gd name="T7" fmla="*/ 122 h 557"/>
                <a:gd name="T8" fmla="*/ 92 w 670"/>
                <a:gd name="T9" fmla="*/ 100 h 557"/>
                <a:gd name="T10" fmla="*/ 80 w 670"/>
                <a:gd name="T11" fmla="*/ 110 h 557"/>
                <a:gd name="T12" fmla="*/ 44 w 670"/>
                <a:gd name="T13" fmla="*/ 111 h 557"/>
                <a:gd name="T14" fmla="*/ 69 w 670"/>
                <a:gd name="T15" fmla="*/ 44 h 557"/>
                <a:gd name="T16" fmla="*/ 88 w 670"/>
                <a:gd name="T17" fmla="*/ 52 h 557"/>
                <a:gd name="T18" fmla="*/ 89 w 670"/>
                <a:gd name="T19" fmla="*/ 69 h 557"/>
                <a:gd name="T20" fmla="*/ 91 w 670"/>
                <a:gd name="T21" fmla="*/ 81 h 557"/>
                <a:gd name="T22" fmla="*/ 92 w 670"/>
                <a:gd name="T23" fmla="*/ 100 h 557"/>
                <a:gd name="T24" fmla="*/ 106 w 670"/>
                <a:gd name="T25" fmla="*/ 111 h 557"/>
                <a:gd name="T26" fmla="*/ 115 w 670"/>
                <a:gd name="T27" fmla="*/ 44 h 557"/>
                <a:gd name="T28" fmla="*/ 148 w 670"/>
                <a:gd name="T29" fmla="*/ 103 h 557"/>
                <a:gd name="T30" fmla="*/ 233 w 670"/>
                <a:gd name="T31" fmla="*/ 59 h 557"/>
                <a:gd name="T32" fmla="*/ 263 w 670"/>
                <a:gd name="T33" fmla="*/ 43 h 557"/>
                <a:gd name="T34" fmla="*/ 285 w 670"/>
                <a:gd name="T35" fmla="*/ 52 h 557"/>
                <a:gd name="T36" fmla="*/ 282 w 670"/>
                <a:gd name="T37" fmla="*/ 65 h 557"/>
                <a:gd name="T38" fmla="*/ 272 w 670"/>
                <a:gd name="T39" fmla="*/ 52 h 557"/>
                <a:gd name="T40" fmla="*/ 252 w 670"/>
                <a:gd name="T41" fmla="*/ 52 h 557"/>
                <a:gd name="T42" fmla="*/ 241 w 670"/>
                <a:gd name="T43" fmla="*/ 64 h 557"/>
                <a:gd name="T44" fmla="*/ 241 w 670"/>
                <a:gd name="T45" fmla="*/ 92 h 557"/>
                <a:gd name="T46" fmla="*/ 263 w 670"/>
                <a:gd name="T47" fmla="*/ 104 h 557"/>
                <a:gd name="T48" fmla="*/ 282 w 670"/>
                <a:gd name="T49" fmla="*/ 97 h 557"/>
                <a:gd name="T50" fmla="*/ 263 w 670"/>
                <a:gd name="T51" fmla="*/ 85 h 557"/>
                <a:gd name="T52" fmla="*/ 291 w 670"/>
                <a:gd name="T53" fmla="*/ 77 h 557"/>
                <a:gd name="T54" fmla="*/ 278 w 670"/>
                <a:gd name="T55" fmla="*/ 109 h 557"/>
                <a:gd name="T56" fmla="*/ 245 w 670"/>
                <a:gd name="T57" fmla="*/ 108 h 557"/>
                <a:gd name="T58" fmla="*/ 229 w 670"/>
                <a:gd name="T59" fmla="*/ 78 h 557"/>
                <a:gd name="T60" fmla="*/ 522 w 670"/>
                <a:gd name="T61" fmla="*/ 179 h 557"/>
                <a:gd name="T62" fmla="*/ 177 w 670"/>
                <a:gd name="T63" fmla="*/ 213 h 557"/>
                <a:gd name="T64" fmla="*/ 522 w 670"/>
                <a:gd name="T65" fmla="*/ 179 h 557"/>
                <a:gd name="T66" fmla="*/ 156 w 670"/>
                <a:gd name="T67" fmla="*/ 78 h 557"/>
                <a:gd name="T68" fmla="*/ 188 w 670"/>
                <a:gd name="T69" fmla="*/ 43 h 557"/>
                <a:gd name="T70" fmla="*/ 216 w 670"/>
                <a:gd name="T71" fmla="*/ 60 h 557"/>
                <a:gd name="T72" fmla="*/ 216 w 670"/>
                <a:gd name="T73" fmla="*/ 96 h 557"/>
                <a:gd name="T74" fmla="*/ 188 w 670"/>
                <a:gd name="T75" fmla="*/ 112 h 557"/>
                <a:gd name="T76" fmla="*/ 160 w 670"/>
                <a:gd name="T77" fmla="*/ 95 h 557"/>
                <a:gd name="T78" fmla="*/ 522 w 670"/>
                <a:gd name="T79" fmla="*/ 302 h 557"/>
                <a:gd name="T80" fmla="*/ 177 w 670"/>
                <a:gd name="T81" fmla="*/ 336 h 557"/>
                <a:gd name="T82" fmla="*/ 488 w 670"/>
                <a:gd name="T83" fmla="*/ 459 h 557"/>
                <a:gd name="T84" fmla="*/ 177 w 670"/>
                <a:gd name="T85" fmla="*/ 426 h 557"/>
                <a:gd name="T86" fmla="*/ 488 w 670"/>
                <a:gd name="T87" fmla="*/ 459 h 557"/>
                <a:gd name="T88" fmla="*/ 177 w 670"/>
                <a:gd name="T89" fmla="*/ 398 h 557"/>
                <a:gd name="T90" fmla="*/ 543 w 670"/>
                <a:gd name="T91" fmla="*/ 364 h 557"/>
                <a:gd name="T92" fmla="*/ 558 w 670"/>
                <a:gd name="T93" fmla="*/ 274 h 557"/>
                <a:gd name="T94" fmla="*/ 177 w 670"/>
                <a:gd name="T95" fmla="*/ 241 h 557"/>
                <a:gd name="T96" fmla="*/ 558 w 670"/>
                <a:gd name="T97" fmla="*/ 27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0" h="557">
                  <a:moveTo>
                    <a:pt x="586" y="0"/>
                  </a:moveTo>
                  <a:cubicBezTo>
                    <a:pt x="0" y="0"/>
                    <a:pt x="0" y="0"/>
                    <a:pt x="0" y="0"/>
                  </a:cubicBezTo>
                  <a:cubicBezTo>
                    <a:pt x="0" y="185"/>
                    <a:pt x="0" y="185"/>
                    <a:pt x="0" y="185"/>
                  </a:cubicBezTo>
                  <a:cubicBezTo>
                    <a:pt x="152" y="185"/>
                    <a:pt x="152" y="185"/>
                    <a:pt x="152" y="185"/>
                  </a:cubicBezTo>
                  <a:cubicBezTo>
                    <a:pt x="152" y="557"/>
                    <a:pt x="152" y="557"/>
                    <a:pt x="152" y="557"/>
                  </a:cubicBezTo>
                  <a:cubicBezTo>
                    <a:pt x="670" y="557"/>
                    <a:pt x="670" y="557"/>
                    <a:pt x="670" y="557"/>
                  </a:cubicBezTo>
                  <a:cubicBezTo>
                    <a:pt x="670" y="122"/>
                    <a:pt x="670" y="122"/>
                    <a:pt x="670" y="122"/>
                  </a:cubicBezTo>
                  <a:cubicBezTo>
                    <a:pt x="586" y="122"/>
                    <a:pt x="586" y="122"/>
                    <a:pt x="586" y="122"/>
                  </a:cubicBezTo>
                  <a:lnTo>
                    <a:pt x="586" y="0"/>
                  </a:lnTo>
                  <a:close/>
                  <a:moveTo>
                    <a:pt x="92" y="100"/>
                  </a:moveTo>
                  <a:cubicBezTo>
                    <a:pt x="91" y="103"/>
                    <a:pt x="89" y="105"/>
                    <a:pt x="87" y="107"/>
                  </a:cubicBezTo>
                  <a:cubicBezTo>
                    <a:pt x="85" y="108"/>
                    <a:pt x="83" y="109"/>
                    <a:pt x="80" y="110"/>
                  </a:cubicBezTo>
                  <a:cubicBezTo>
                    <a:pt x="77" y="111"/>
                    <a:pt x="73" y="111"/>
                    <a:pt x="69" y="111"/>
                  </a:cubicBezTo>
                  <a:cubicBezTo>
                    <a:pt x="44" y="111"/>
                    <a:pt x="44" y="111"/>
                    <a:pt x="44" y="111"/>
                  </a:cubicBezTo>
                  <a:cubicBezTo>
                    <a:pt x="44" y="44"/>
                    <a:pt x="44" y="44"/>
                    <a:pt x="44" y="44"/>
                  </a:cubicBezTo>
                  <a:cubicBezTo>
                    <a:pt x="69" y="44"/>
                    <a:pt x="69" y="44"/>
                    <a:pt x="69" y="44"/>
                  </a:cubicBezTo>
                  <a:cubicBezTo>
                    <a:pt x="74" y="44"/>
                    <a:pt x="78" y="45"/>
                    <a:pt x="81" y="46"/>
                  </a:cubicBezTo>
                  <a:cubicBezTo>
                    <a:pt x="84" y="47"/>
                    <a:pt x="87" y="49"/>
                    <a:pt x="88" y="52"/>
                  </a:cubicBezTo>
                  <a:cubicBezTo>
                    <a:pt x="90" y="55"/>
                    <a:pt x="91" y="58"/>
                    <a:pt x="91" y="61"/>
                  </a:cubicBezTo>
                  <a:cubicBezTo>
                    <a:pt x="91" y="64"/>
                    <a:pt x="90" y="67"/>
                    <a:pt x="89" y="69"/>
                  </a:cubicBezTo>
                  <a:cubicBezTo>
                    <a:pt x="87" y="72"/>
                    <a:pt x="85" y="74"/>
                    <a:pt x="82" y="75"/>
                  </a:cubicBezTo>
                  <a:cubicBezTo>
                    <a:pt x="86" y="76"/>
                    <a:pt x="89" y="78"/>
                    <a:pt x="91" y="81"/>
                  </a:cubicBezTo>
                  <a:cubicBezTo>
                    <a:pt x="93" y="84"/>
                    <a:pt x="94" y="88"/>
                    <a:pt x="94" y="92"/>
                  </a:cubicBezTo>
                  <a:cubicBezTo>
                    <a:pt x="94" y="95"/>
                    <a:pt x="94" y="98"/>
                    <a:pt x="92" y="100"/>
                  </a:cubicBezTo>
                  <a:close/>
                  <a:moveTo>
                    <a:pt x="148" y="111"/>
                  </a:moveTo>
                  <a:cubicBezTo>
                    <a:pt x="106" y="111"/>
                    <a:pt x="106" y="111"/>
                    <a:pt x="106" y="111"/>
                  </a:cubicBezTo>
                  <a:cubicBezTo>
                    <a:pt x="106" y="44"/>
                    <a:pt x="106" y="44"/>
                    <a:pt x="106" y="44"/>
                  </a:cubicBezTo>
                  <a:cubicBezTo>
                    <a:pt x="115" y="44"/>
                    <a:pt x="115" y="44"/>
                    <a:pt x="115" y="44"/>
                  </a:cubicBezTo>
                  <a:cubicBezTo>
                    <a:pt x="115" y="103"/>
                    <a:pt x="115" y="103"/>
                    <a:pt x="115" y="103"/>
                  </a:cubicBezTo>
                  <a:cubicBezTo>
                    <a:pt x="148" y="103"/>
                    <a:pt x="148" y="103"/>
                    <a:pt x="148" y="103"/>
                  </a:cubicBezTo>
                  <a:lnTo>
                    <a:pt x="148" y="111"/>
                  </a:lnTo>
                  <a:close/>
                  <a:moveTo>
                    <a:pt x="233" y="59"/>
                  </a:moveTo>
                  <a:cubicBezTo>
                    <a:pt x="236" y="54"/>
                    <a:pt x="240" y="50"/>
                    <a:pt x="245" y="47"/>
                  </a:cubicBezTo>
                  <a:cubicBezTo>
                    <a:pt x="250" y="44"/>
                    <a:pt x="256" y="43"/>
                    <a:pt x="263" y="43"/>
                  </a:cubicBezTo>
                  <a:cubicBezTo>
                    <a:pt x="267" y="43"/>
                    <a:pt x="272" y="44"/>
                    <a:pt x="276" y="45"/>
                  </a:cubicBezTo>
                  <a:cubicBezTo>
                    <a:pt x="280" y="47"/>
                    <a:pt x="283" y="49"/>
                    <a:pt x="285" y="52"/>
                  </a:cubicBezTo>
                  <a:cubicBezTo>
                    <a:pt x="287" y="55"/>
                    <a:pt x="289" y="58"/>
                    <a:pt x="290" y="63"/>
                  </a:cubicBezTo>
                  <a:cubicBezTo>
                    <a:pt x="282" y="65"/>
                    <a:pt x="282" y="65"/>
                    <a:pt x="282" y="65"/>
                  </a:cubicBezTo>
                  <a:cubicBezTo>
                    <a:pt x="281" y="61"/>
                    <a:pt x="280" y="59"/>
                    <a:pt x="278" y="57"/>
                  </a:cubicBezTo>
                  <a:cubicBezTo>
                    <a:pt x="277" y="55"/>
                    <a:pt x="275" y="53"/>
                    <a:pt x="272" y="52"/>
                  </a:cubicBezTo>
                  <a:cubicBezTo>
                    <a:pt x="269" y="51"/>
                    <a:pt x="266" y="50"/>
                    <a:pt x="263" y="50"/>
                  </a:cubicBezTo>
                  <a:cubicBezTo>
                    <a:pt x="259" y="50"/>
                    <a:pt x="255" y="51"/>
                    <a:pt x="252" y="52"/>
                  </a:cubicBezTo>
                  <a:cubicBezTo>
                    <a:pt x="249" y="53"/>
                    <a:pt x="247" y="55"/>
                    <a:pt x="245" y="57"/>
                  </a:cubicBezTo>
                  <a:cubicBezTo>
                    <a:pt x="243" y="59"/>
                    <a:pt x="242" y="61"/>
                    <a:pt x="241" y="64"/>
                  </a:cubicBezTo>
                  <a:cubicBezTo>
                    <a:pt x="239" y="68"/>
                    <a:pt x="238" y="72"/>
                    <a:pt x="238" y="77"/>
                  </a:cubicBezTo>
                  <a:cubicBezTo>
                    <a:pt x="238" y="83"/>
                    <a:pt x="239" y="88"/>
                    <a:pt x="241" y="92"/>
                  </a:cubicBezTo>
                  <a:cubicBezTo>
                    <a:pt x="243" y="96"/>
                    <a:pt x="246" y="99"/>
                    <a:pt x="250" y="101"/>
                  </a:cubicBezTo>
                  <a:cubicBezTo>
                    <a:pt x="254" y="103"/>
                    <a:pt x="258" y="104"/>
                    <a:pt x="263" y="104"/>
                  </a:cubicBezTo>
                  <a:cubicBezTo>
                    <a:pt x="267" y="104"/>
                    <a:pt x="270" y="103"/>
                    <a:pt x="274" y="102"/>
                  </a:cubicBezTo>
                  <a:cubicBezTo>
                    <a:pt x="278" y="100"/>
                    <a:pt x="280" y="99"/>
                    <a:pt x="282" y="97"/>
                  </a:cubicBezTo>
                  <a:cubicBezTo>
                    <a:pt x="282" y="85"/>
                    <a:pt x="282" y="85"/>
                    <a:pt x="282" y="85"/>
                  </a:cubicBezTo>
                  <a:cubicBezTo>
                    <a:pt x="263" y="85"/>
                    <a:pt x="263" y="85"/>
                    <a:pt x="263" y="85"/>
                  </a:cubicBezTo>
                  <a:cubicBezTo>
                    <a:pt x="263" y="77"/>
                    <a:pt x="263" y="77"/>
                    <a:pt x="263" y="77"/>
                  </a:cubicBezTo>
                  <a:cubicBezTo>
                    <a:pt x="291" y="77"/>
                    <a:pt x="291" y="77"/>
                    <a:pt x="291" y="77"/>
                  </a:cubicBezTo>
                  <a:cubicBezTo>
                    <a:pt x="291" y="102"/>
                    <a:pt x="291" y="102"/>
                    <a:pt x="291" y="102"/>
                  </a:cubicBezTo>
                  <a:cubicBezTo>
                    <a:pt x="287" y="105"/>
                    <a:pt x="282" y="108"/>
                    <a:pt x="278" y="109"/>
                  </a:cubicBezTo>
                  <a:cubicBezTo>
                    <a:pt x="273" y="111"/>
                    <a:pt x="268" y="112"/>
                    <a:pt x="263" y="112"/>
                  </a:cubicBezTo>
                  <a:cubicBezTo>
                    <a:pt x="257" y="112"/>
                    <a:pt x="251" y="111"/>
                    <a:pt x="245" y="108"/>
                  </a:cubicBezTo>
                  <a:cubicBezTo>
                    <a:pt x="240" y="105"/>
                    <a:pt x="236" y="101"/>
                    <a:pt x="233" y="96"/>
                  </a:cubicBezTo>
                  <a:cubicBezTo>
                    <a:pt x="230" y="90"/>
                    <a:pt x="229" y="84"/>
                    <a:pt x="229" y="78"/>
                  </a:cubicBezTo>
                  <a:cubicBezTo>
                    <a:pt x="229" y="71"/>
                    <a:pt x="230" y="65"/>
                    <a:pt x="233" y="59"/>
                  </a:cubicBezTo>
                  <a:close/>
                  <a:moveTo>
                    <a:pt x="522" y="179"/>
                  </a:moveTo>
                  <a:cubicBezTo>
                    <a:pt x="522" y="213"/>
                    <a:pt x="522" y="213"/>
                    <a:pt x="522" y="213"/>
                  </a:cubicBezTo>
                  <a:cubicBezTo>
                    <a:pt x="177" y="213"/>
                    <a:pt x="177" y="213"/>
                    <a:pt x="177" y="213"/>
                  </a:cubicBezTo>
                  <a:cubicBezTo>
                    <a:pt x="177" y="179"/>
                    <a:pt x="177" y="179"/>
                    <a:pt x="177" y="179"/>
                  </a:cubicBezTo>
                  <a:lnTo>
                    <a:pt x="522" y="179"/>
                  </a:lnTo>
                  <a:close/>
                  <a:moveTo>
                    <a:pt x="160" y="95"/>
                  </a:moveTo>
                  <a:cubicBezTo>
                    <a:pt x="157" y="90"/>
                    <a:pt x="156" y="84"/>
                    <a:pt x="156" y="78"/>
                  </a:cubicBezTo>
                  <a:cubicBezTo>
                    <a:pt x="156" y="67"/>
                    <a:pt x="159" y="58"/>
                    <a:pt x="165" y="52"/>
                  </a:cubicBezTo>
                  <a:cubicBezTo>
                    <a:pt x="171" y="46"/>
                    <a:pt x="178" y="43"/>
                    <a:pt x="188" y="43"/>
                  </a:cubicBezTo>
                  <a:cubicBezTo>
                    <a:pt x="194" y="43"/>
                    <a:pt x="200" y="44"/>
                    <a:pt x="205" y="47"/>
                  </a:cubicBezTo>
                  <a:cubicBezTo>
                    <a:pt x="210" y="50"/>
                    <a:pt x="213" y="54"/>
                    <a:pt x="216" y="60"/>
                  </a:cubicBezTo>
                  <a:cubicBezTo>
                    <a:pt x="219" y="65"/>
                    <a:pt x="220" y="71"/>
                    <a:pt x="220" y="78"/>
                  </a:cubicBezTo>
                  <a:cubicBezTo>
                    <a:pt x="220" y="84"/>
                    <a:pt x="218" y="90"/>
                    <a:pt x="216" y="96"/>
                  </a:cubicBezTo>
                  <a:cubicBezTo>
                    <a:pt x="213" y="101"/>
                    <a:pt x="209" y="105"/>
                    <a:pt x="204" y="108"/>
                  </a:cubicBezTo>
                  <a:cubicBezTo>
                    <a:pt x="199" y="111"/>
                    <a:pt x="194" y="112"/>
                    <a:pt x="188" y="112"/>
                  </a:cubicBezTo>
                  <a:cubicBezTo>
                    <a:pt x="181" y="112"/>
                    <a:pt x="176" y="111"/>
                    <a:pt x="171" y="108"/>
                  </a:cubicBezTo>
                  <a:cubicBezTo>
                    <a:pt x="166" y="104"/>
                    <a:pt x="162" y="100"/>
                    <a:pt x="160" y="95"/>
                  </a:cubicBezTo>
                  <a:close/>
                  <a:moveTo>
                    <a:pt x="177" y="302"/>
                  </a:moveTo>
                  <a:cubicBezTo>
                    <a:pt x="522" y="302"/>
                    <a:pt x="522" y="302"/>
                    <a:pt x="522" y="302"/>
                  </a:cubicBezTo>
                  <a:cubicBezTo>
                    <a:pt x="522" y="336"/>
                    <a:pt x="522" y="336"/>
                    <a:pt x="522" y="336"/>
                  </a:cubicBezTo>
                  <a:cubicBezTo>
                    <a:pt x="177" y="336"/>
                    <a:pt x="177" y="336"/>
                    <a:pt x="177" y="336"/>
                  </a:cubicBezTo>
                  <a:lnTo>
                    <a:pt x="177" y="302"/>
                  </a:lnTo>
                  <a:close/>
                  <a:moveTo>
                    <a:pt x="488" y="459"/>
                  </a:moveTo>
                  <a:cubicBezTo>
                    <a:pt x="177" y="459"/>
                    <a:pt x="177" y="459"/>
                    <a:pt x="177" y="459"/>
                  </a:cubicBezTo>
                  <a:cubicBezTo>
                    <a:pt x="177" y="426"/>
                    <a:pt x="177" y="426"/>
                    <a:pt x="177" y="426"/>
                  </a:cubicBezTo>
                  <a:cubicBezTo>
                    <a:pt x="488" y="426"/>
                    <a:pt x="488" y="426"/>
                    <a:pt x="488" y="426"/>
                  </a:cubicBezTo>
                  <a:lnTo>
                    <a:pt x="488" y="459"/>
                  </a:lnTo>
                  <a:close/>
                  <a:moveTo>
                    <a:pt x="543" y="398"/>
                  </a:moveTo>
                  <a:cubicBezTo>
                    <a:pt x="177" y="398"/>
                    <a:pt x="177" y="398"/>
                    <a:pt x="177" y="398"/>
                  </a:cubicBezTo>
                  <a:cubicBezTo>
                    <a:pt x="177" y="364"/>
                    <a:pt x="177" y="364"/>
                    <a:pt x="177" y="364"/>
                  </a:cubicBezTo>
                  <a:cubicBezTo>
                    <a:pt x="543" y="364"/>
                    <a:pt x="543" y="364"/>
                    <a:pt x="543" y="364"/>
                  </a:cubicBezTo>
                  <a:lnTo>
                    <a:pt x="543" y="398"/>
                  </a:lnTo>
                  <a:close/>
                  <a:moveTo>
                    <a:pt x="558" y="274"/>
                  </a:moveTo>
                  <a:cubicBezTo>
                    <a:pt x="177" y="274"/>
                    <a:pt x="177" y="274"/>
                    <a:pt x="177" y="274"/>
                  </a:cubicBezTo>
                  <a:cubicBezTo>
                    <a:pt x="177" y="241"/>
                    <a:pt x="177" y="241"/>
                    <a:pt x="177" y="241"/>
                  </a:cubicBezTo>
                  <a:cubicBezTo>
                    <a:pt x="558" y="241"/>
                    <a:pt x="558" y="241"/>
                    <a:pt x="558" y="241"/>
                  </a:cubicBezTo>
                  <a:lnTo>
                    <a:pt x="558"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3"/>
            <p:cNvSpPr>
              <a:spLocks noChangeArrowheads="1"/>
            </p:cNvSpPr>
            <p:nvPr/>
          </p:nvSpPr>
          <p:spPr bwMode="auto">
            <a:xfrm>
              <a:off x="2604" y="1619"/>
              <a:ext cx="324" cy="8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4"/>
            <p:cNvSpPr>
              <a:spLocks noChangeArrowheads="1"/>
            </p:cNvSpPr>
            <p:nvPr/>
          </p:nvSpPr>
          <p:spPr bwMode="auto">
            <a:xfrm>
              <a:off x="4024" y="1149"/>
              <a:ext cx="163"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p:cNvGrpSpPr/>
          <p:nvPr/>
        </p:nvGrpSpPr>
        <p:grpSpPr>
          <a:xfrm>
            <a:off x="0" y="4638423"/>
            <a:ext cx="9144000" cy="514350"/>
            <a:chOff x="0" y="4629150"/>
            <a:chExt cx="9144000" cy="514350"/>
          </a:xfrm>
        </p:grpSpPr>
        <p:sp>
          <p:nvSpPr>
            <p:cNvPr id="42" name="Rectangle 41"/>
            <p:cNvSpPr/>
            <p:nvPr/>
          </p:nvSpPr>
          <p:spPr>
            <a:xfrm>
              <a:off x="0" y="4797425"/>
              <a:ext cx="9144000"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0" descr="Oracle WHITE"/>
            <p:cNvPicPr>
              <a:picLocks noChangeArrowheads="1"/>
            </p:cNvPicPr>
            <p:nvPr/>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nvGrpSpPr>
            <p:cNvPr id="47" name="Group 46"/>
            <p:cNvGrpSpPr/>
            <p:nvPr/>
          </p:nvGrpSpPr>
          <p:grpSpPr>
            <a:xfrm>
              <a:off x="0" y="4629150"/>
              <a:ext cx="9144000" cy="168275"/>
              <a:chOff x="0" y="4629150"/>
              <a:chExt cx="9144000" cy="168275"/>
            </a:xfrm>
          </p:grpSpPr>
          <p:pic>
            <p:nvPicPr>
              <p:cNvPr id="61" name="Picture 25" descr="Red B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68" name="Picture 20" descr="Oracle WHITE"/>
              <p:cNvPicPr>
                <a:picLocks noChangeArrowheads="1"/>
              </p:cNvPicPr>
              <p:nvPr/>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52" name="Group 51"/>
            <p:cNvGrpSpPr/>
            <p:nvPr/>
          </p:nvGrpSpPr>
          <p:grpSpPr>
            <a:xfrm>
              <a:off x="597807" y="4913973"/>
              <a:ext cx="2539093" cy="218542"/>
              <a:chOff x="597807" y="4913973"/>
              <a:chExt cx="2539093" cy="218542"/>
            </a:xfrm>
          </p:grpSpPr>
          <p:sp>
            <p:nvSpPr>
              <p:cNvPr id="55" name="Text Box 14"/>
              <p:cNvSpPr txBox="1">
                <a:spLocks noChangeArrowheads="1"/>
              </p:cNvSpPr>
              <p:nvPr/>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1"/>
                    </a:solidFill>
                  </a:rPr>
                  <a:t>Copyright</a:t>
                </a:r>
                <a:r>
                  <a:rPr lang="en-US" sz="600" baseline="0" dirty="0" smtClean="0">
                    <a:solidFill>
                      <a:schemeClr val="tx1"/>
                    </a:solidFill>
                  </a:rPr>
                  <a:t> </a:t>
                </a:r>
                <a:r>
                  <a:rPr lang="en-US" sz="600" dirty="0" smtClean="0">
                    <a:solidFill>
                      <a:schemeClr val="tx1"/>
                    </a:solidFill>
                  </a:rPr>
                  <a:t>©</a:t>
                </a:r>
                <a:r>
                  <a:rPr lang="en-US" sz="600" baseline="0" dirty="0" smtClean="0">
                    <a:solidFill>
                      <a:schemeClr val="tx1"/>
                    </a:solidFill>
                  </a:rPr>
                  <a:t> 2012, Oracle and/or its affiliates. All rights reserved.</a:t>
                </a:r>
                <a:endParaRPr lang="en-US" sz="600" dirty="0" smtClean="0">
                  <a:solidFill>
                    <a:schemeClr val="tx1"/>
                  </a:solidFill>
                </a:endParaRPr>
              </a:p>
            </p:txBody>
          </p:sp>
          <p:cxnSp>
            <p:nvCxnSpPr>
              <p:cNvPr id="56" name="Straight Connector 55"/>
              <p:cNvCxnSpPr/>
              <p:nvPr/>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H="1">
                <a:off x="2893332"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53" name="Rectangle 52"/>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chemeClr val="tx1"/>
                  </a:solidFill>
                </a:rPr>
                <a:pPr algn="r"/>
                <a:t>14</a:t>
              </a:fld>
              <a:endParaRPr lang="en-US" sz="600" dirty="0">
                <a:solidFill>
                  <a:schemeClr val="tx1"/>
                </a:solidFill>
              </a:endParaRPr>
            </a:p>
          </p:txBody>
        </p:sp>
      </p:grpSp>
    </p:spTree>
    <p:extLst>
      <p:ext uri="{BB962C8B-B14F-4D97-AF65-F5344CB8AC3E}">
        <p14:creationId xmlns:p14="http://schemas.microsoft.com/office/powerpoint/2010/main" val="58105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Motion origin="layout" path="M 0 .15 L 0 0 E" pathEditMode="relative">
                                          <p:cBhvr from="" to="">
                                            <p:cTn id="8" dur="1000" fill="hold">
                                              <p:stCondLst>
                                                <p:cond delay="0"/>
                                              </p:stCondLst>
                                            </p:cTn>
                                            <p:tgtEl>
                                              <p:spTgt spid="82"/>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000"/>
                                            <p:tgtEl>
                                              <p:spTgt spid="74"/>
                                            </p:tgtEl>
                                          </p:cBhvr>
                                        </p:animEffect>
                                        <p:animMotion origin="layout" path="M 0 .15 L 0 0 E" pathEditMode="relative">
                                          <p:cBhvr from="" to="">
                                            <p:cTn id="14" dur="1000" fill="hold">
                                              <p:stCondLst>
                                                <p:cond delay="0"/>
                                              </p:stCondLst>
                                            </p:cTn>
                                            <p:tgtEl>
                                              <p:spTgt spid="74"/>
                                            </p:tgtEl>
                                            <p:attrNameLst>
                                              <p:attrName>ppt_x</p:attrName>
                                              <p:attrName>ppt_y</p:attrName>
                                            </p:attrNameLst>
                                          </p:cBhvr>
                                        </p:animMotion>
                                      </p:childTnLst>
                                    </p:cTn>
                                  </p:par>
                                  <p:par>
                                    <p:cTn id="15" presetID="10" presetClass="entr" presetSubtype="0" decel="100000" fill="hold" grpId="0"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Motion origin="layout" path="M 0 .15 L 0 0 E" pathEditMode="relative">
                                          <p:cBhvr from="" to="">
                                            <p:cTn id="18" dur="500" fill="hold">
                                              <p:stCondLst>
                                                <p:cond delay="0"/>
                                              </p:stCondLst>
                                            </p:cTn>
                                            <p:tgtEl>
                                              <p:spTgt spid="64"/>
                                            </p:tgtEl>
                                            <p:attrNameLst>
                                              <p:attrName>ppt_x</p:attrName>
                                              <p:attrName>ppt_y</p:attrName>
                                            </p:attrNameLst>
                                          </p:cBhvr>
                                        </p:animMotion>
                                      </p:childTnLst>
                                    </p:cTn>
                                  </p:par>
                                  <p:par>
                                    <p:cTn id="19" presetID="53" presetClass="entr" presetSubtype="16"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250" fill="hold"/>
                                            <p:tgtEl>
                                              <p:spTgt spid="43"/>
                                            </p:tgtEl>
                                            <p:attrNameLst>
                                              <p:attrName>ppt_w</p:attrName>
                                            </p:attrNameLst>
                                          </p:cBhvr>
                                          <p:tavLst>
                                            <p:tav tm="0">
                                              <p:val>
                                                <p:fltVal val="0"/>
                                              </p:val>
                                            </p:tav>
                                            <p:tav tm="100000">
                                              <p:val>
                                                <p:strVal val="#ppt_w"/>
                                              </p:val>
                                            </p:tav>
                                          </p:tavLst>
                                        </p:anim>
                                        <p:anim calcmode="lin" valueType="num">
                                          <p:cBhvr>
                                            <p:cTn id="22" dur="250" fill="hold"/>
                                            <p:tgtEl>
                                              <p:spTgt spid="43"/>
                                            </p:tgtEl>
                                            <p:attrNameLst>
                                              <p:attrName>ppt_h</p:attrName>
                                            </p:attrNameLst>
                                          </p:cBhvr>
                                          <p:tavLst>
                                            <p:tav tm="0">
                                              <p:val>
                                                <p:fltVal val="0"/>
                                              </p:val>
                                            </p:tav>
                                            <p:tav tm="100000">
                                              <p:val>
                                                <p:strVal val="#ppt_h"/>
                                              </p:val>
                                            </p:tav>
                                          </p:tavLst>
                                        </p:anim>
                                        <p:animEffect transition="in" filter="fade">
                                          <p:cBhvr>
                                            <p:cTn id="23" dur="250"/>
                                            <p:tgtEl>
                                              <p:spTgt spid="43"/>
                                            </p:tgtEl>
                                          </p:cBhvr>
                                        </p:animEffect>
                                      </p:childTnLst>
                                    </p:cTn>
                                  </p:par>
                                  <p:par>
                                    <p:cTn id="24" presetID="6" presetClass="emph" presetSubtype="0" accel="62000" fill="hold" nodeType="withEffect" p14:presetBounceEnd="80000">
                                      <p:stCondLst>
                                        <p:cond delay="250"/>
                                      </p:stCondLst>
                                      <p:childTnLst>
                                        <p:animScale p14:bounceEnd="80000">
                                          <p:cBhvr>
                                            <p:cTn id="25" dur="500" fill="hold"/>
                                            <p:tgtEl>
                                              <p:spTgt spid="43"/>
                                            </p:tgtEl>
                                          </p:cBhvr>
                                          <p:by x="75000" y="7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decel="10000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1000"/>
                                            <p:tgtEl>
                                              <p:spTgt spid="77"/>
                                            </p:tgtEl>
                                          </p:cBhvr>
                                        </p:animEffect>
                                        <p:animMotion origin="layout" path="M 0 .15 L 0 0 E" pathEditMode="relative">
                                          <p:cBhvr from="" to="">
                                            <p:cTn id="31" dur="1000" fill="hold">
                                              <p:stCondLst>
                                                <p:cond delay="0"/>
                                              </p:stCondLst>
                                            </p:cTn>
                                            <p:tgtEl>
                                              <p:spTgt spid="77"/>
                                            </p:tgtEl>
                                            <p:attrNameLst>
                                              <p:attrName>ppt_x</p:attrName>
                                              <p:attrName>ppt_y</p:attrName>
                                            </p:attrNameLst>
                                          </p:cBhvr>
                                        </p:animMotion>
                                      </p:childTnLst>
                                    </p:cTn>
                                  </p:par>
                                  <p:par>
                                    <p:cTn id="32" presetID="10" presetClass="entr" presetSubtype="0" decel="100000" fill="hold" grpId="0" nodeType="withEffect">
                                      <p:stCondLst>
                                        <p:cond delay="50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animMotion origin="layout" path="M 0 .15 L 0 0 E" pathEditMode="relative">
                                          <p:cBhvr from="" to="">
                                            <p:cTn id="35" dur="500" fill="hold">
                                              <p:stCondLst>
                                                <p:cond delay="0"/>
                                              </p:stCondLst>
                                            </p:cTn>
                                            <p:tgtEl>
                                              <p:spTgt spid="65"/>
                                            </p:tgtEl>
                                            <p:attrNameLst>
                                              <p:attrName>ppt_x</p:attrName>
                                              <p:attrName>ppt_y</p:attrName>
                                            </p:attrNameLst>
                                          </p:cBhvr>
                                        </p:animMotion>
                                      </p:childTnLst>
                                    </p:cTn>
                                  </p:par>
                                  <p:par>
                                    <p:cTn id="36" presetID="53" presetClass="entr" presetSubtype="16" fill="hold" nodeType="withEffect">
                                      <p:stCondLst>
                                        <p:cond delay="0"/>
                                      </p:stCondLst>
                                      <p:childTnLst>
                                        <p:set>
                                          <p:cBhvr>
                                            <p:cTn id="37" dur="1" fill="hold">
                                              <p:stCondLst>
                                                <p:cond delay="0"/>
                                              </p:stCondLst>
                                            </p:cTn>
                                            <p:tgtEl>
                                              <p:spTgt spid="2053"/>
                                            </p:tgtEl>
                                            <p:attrNameLst>
                                              <p:attrName>style.visibility</p:attrName>
                                            </p:attrNameLst>
                                          </p:cBhvr>
                                          <p:to>
                                            <p:strVal val="visible"/>
                                          </p:to>
                                        </p:set>
                                        <p:anim calcmode="lin" valueType="num">
                                          <p:cBhvr>
                                            <p:cTn id="38" dur="250" fill="hold"/>
                                            <p:tgtEl>
                                              <p:spTgt spid="2053"/>
                                            </p:tgtEl>
                                            <p:attrNameLst>
                                              <p:attrName>ppt_w</p:attrName>
                                            </p:attrNameLst>
                                          </p:cBhvr>
                                          <p:tavLst>
                                            <p:tav tm="0">
                                              <p:val>
                                                <p:fltVal val="0"/>
                                              </p:val>
                                            </p:tav>
                                            <p:tav tm="100000">
                                              <p:val>
                                                <p:strVal val="#ppt_w"/>
                                              </p:val>
                                            </p:tav>
                                          </p:tavLst>
                                        </p:anim>
                                        <p:anim calcmode="lin" valueType="num">
                                          <p:cBhvr>
                                            <p:cTn id="39" dur="250" fill="hold"/>
                                            <p:tgtEl>
                                              <p:spTgt spid="2053"/>
                                            </p:tgtEl>
                                            <p:attrNameLst>
                                              <p:attrName>ppt_h</p:attrName>
                                            </p:attrNameLst>
                                          </p:cBhvr>
                                          <p:tavLst>
                                            <p:tav tm="0">
                                              <p:val>
                                                <p:fltVal val="0"/>
                                              </p:val>
                                            </p:tav>
                                            <p:tav tm="100000">
                                              <p:val>
                                                <p:strVal val="#ppt_h"/>
                                              </p:val>
                                            </p:tav>
                                          </p:tavLst>
                                        </p:anim>
                                        <p:animEffect transition="in" filter="fade">
                                          <p:cBhvr>
                                            <p:cTn id="40" dur="250"/>
                                            <p:tgtEl>
                                              <p:spTgt spid="2053"/>
                                            </p:tgtEl>
                                          </p:cBhvr>
                                        </p:animEffect>
                                      </p:childTnLst>
                                    </p:cTn>
                                  </p:par>
                                  <p:par>
                                    <p:cTn id="41" presetID="6" presetClass="emph" presetSubtype="0" accel="62000" fill="hold" nodeType="withEffect" p14:presetBounceEnd="80000">
                                      <p:stCondLst>
                                        <p:cond delay="250"/>
                                      </p:stCondLst>
                                      <p:childTnLst>
                                        <p:animScale p14:bounceEnd="80000">
                                          <p:cBhvr>
                                            <p:cTn id="42" dur="500" fill="hold"/>
                                            <p:tgtEl>
                                              <p:spTgt spid="2053"/>
                                            </p:tgtEl>
                                          </p:cBhvr>
                                          <p:by x="75000" y="7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decel="10000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1000"/>
                                            <p:tgtEl>
                                              <p:spTgt spid="78"/>
                                            </p:tgtEl>
                                          </p:cBhvr>
                                        </p:animEffect>
                                        <p:animMotion origin="layout" path="M 0 .15 L 0 0 E" pathEditMode="relative">
                                          <p:cBhvr from="" to="">
                                            <p:cTn id="48" dur="1000" fill="hold">
                                              <p:stCondLst>
                                                <p:cond delay="0"/>
                                              </p:stCondLst>
                                            </p:cTn>
                                            <p:tgtEl>
                                              <p:spTgt spid="78"/>
                                            </p:tgtEl>
                                            <p:attrNameLst>
                                              <p:attrName>ppt_x</p:attrName>
                                              <p:attrName>ppt_y</p:attrName>
                                            </p:attrNameLst>
                                          </p:cBhvr>
                                        </p:animMotion>
                                      </p:childTnLst>
                                    </p:cTn>
                                  </p:par>
                                  <p:par>
                                    <p:cTn id="49" presetID="10" presetClass="entr" presetSubtype="0" decel="100000" fill="hold" grpId="0" nodeType="withEffect">
                                      <p:stCondLst>
                                        <p:cond delay="5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animMotion origin="layout" path="M 0 .15 L 0 0 E" pathEditMode="relative">
                                          <p:cBhvr from="" to="">
                                            <p:cTn id="52" dur="500" fill="hold">
                                              <p:stCondLst>
                                                <p:cond delay="0"/>
                                              </p:stCondLst>
                                            </p:cTn>
                                            <p:tgtEl>
                                              <p:spTgt spid="66"/>
                                            </p:tgtEl>
                                            <p:attrNameLst>
                                              <p:attrName>ppt_x</p:attrName>
                                              <p:attrName>ppt_y</p:attrName>
                                            </p:attrNameLst>
                                          </p:cBhvr>
                                        </p:animMotion>
                                      </p:childTnLst>
                                    </p:cTn>
                                  </p:par>
                                  <p:par>
                                    <p:cTn id="53" presetID="53" presetClass="entr" presetSubtype="16"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250" fill="hold"/>
                                            <p:tgtEl>
                                              <p:spTgt spid="5"/>
                                            </p:tgtEl>
                                            <p:attrNameLst>
                                              <p:attrName>ppt_w</p:attrName>
                                            </p:attrNameLst>
                                          </p:cBhvr>
                                          <p:tavLst>
                                            <p:tav tm="0">
                                              <p:val>
                                                <p:fltVal val="0"/>
                                              </p:val>
                                            </p:tav>
                                            <p:tav tm="100000">
                                              <p:val>
                                                <p:strVal val="#ppt_w"/>
                                              </p:val>
                                            </p:tav>
                                          </p:tavLst>
                                        </p:anim>
                                        <p:anim calcmode="lin" valueType="num">
                                          <p:cBhvr>
                                            <p:cTn id="56" dur="250" fill="hold"/>
                                            <p:tgtEl>
                                              <p:spTgt spid="5"/>
                                            </p:tgtEl>
                                            <p:attrNameLst>
                                              <p:attrName>ppt_h</p:attrName>
                                            </p:attrNameLst>
                                          </p:cBhvr>
                                          <p:tavLst>
                                            <p:tav tm="0">
                                              <p:val>
                                                <p:fltVal val="0"/>
                                              </p:val>
                                            </p:tav>
                                            <p:tav tm="100000">
                                              <p:val>
                                                <p:strVal val="#ppt_h"/>
                                              </p:val>
                                            </p:tav>
                                          </p:tavLst>
                                        </p:anim>
                                        <p:animEffect transition="in" filter="fade">
                                          <p:cBhvr>
                                            <p:cTn id="57" dur="250"/>
                                            <p:tgtEl>
                                              <p:spTgt spid="5"/>
                                            </p:tgtEl>
                                          </p:cBhvr>
                                        </p:animEffect>
                                      </p:childTnLst>
                                    </p:cTn>
                                  </p:par>
                                  <p:par>
                                    <p:cTn id="58" presetID="6" presetClass="emph" presetSubtype="0" accel="62000" fill="hold" nodeType="withEffect" p14:presetBounceEnd="80000">
                                      <p:stCondLst>
                                        <p:cond delay="250"/>
                                      </p:stCondLst>
                                      <p:childTnLst>
                                        <p:animScale p14:bounceEnd="80000">
                                          <p:cBhvr>
                                            <p:cTn id="59" dur="500" fill="hold"/>
                                            <p:tgtEl>
                                              <p:spTgt spid="5"/>
                                            </p:tgtEl>
                                          </p:cBhvr>
                                          <p:by x="75000" y="75000"/>
                                        </p:animScale>
                                      </p:childTnLst>
                                    </p:cTn>
                                  </p:par>
                                </p:childTnLst>
                              </p:cTn>
                            </p:par>
                          </p:childTnLst>
                        </p:cTn>
                      </p:par>
                      <p:par>
                        <p:cTn id="60" fill="hold">
                          <p:stCondLst>
                            <p:cond delay="indefinite"/>
                          </p:stCondLst>
                          <p:childTnLst>
                            <p:par>
                              <p:cTn id="61" fill="hold">
                                <p:stCondLst>
                                  <p:cond delay="0"/>
                                </p:stCondLst>
                                <p:childTnLst>
                                  <p:par>
                                    <p:cTn id="62" presetID="10" presetClass="entr" presetSubtype="0" decel="100000" fill="hold" grpId="0" nodeType="click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1000"/>
                                            <p:tgtEl>
                                              <p:spTgt spid="79"/>
                                            </p:tgtEl>
                                          </p:cBhvr>
                                        </p:animEffect>
                                        <p:animMotion origin="layout" path="M 0 .15 L 0 0 E" pathEditMode="relative">
                                          <p:cBhvr from="" to="">
                                            <p:cTn id="65" dur="1000" fill="hold">
                                              <p:stCondLst>
                                                <p:cond delay="0"/>
                                              </p:stCondLst>
                                            </p:cTn>
                                            <p:tgtEl>
                                              <p:spTgt spid="79"/>
                                            </p:tgtEl>
                                            <p:attrNameLst>
                                              <p:attrName>ppt_x</p:attrName>
                                              <p:attrName>ppt_y</p:attrName>
                                            </p:attrNameLst>
                                          </p:cBhvr>
                                        </p:animMotion>
                                      </p:childTnLst>
                                    </p:cTn>
                                  </p:par>
                                  <p:par>
                                    <p:cTn id="66" presetID="53" presetClass="entr" presetSubtype="16" fill="hold" nodeType="withEffect">
                                      <p:stCondLst>
                                        <p:cond delay="0"/>
                                      </p:stCondLst>
                                      <p:childTnLst>
                                        <p:set>
                                          <p:cBhvr>
                                            <p:cTn id="67" dur="1" fill="hold">
                                              <p:stCondLst>
                                                <p:cond delay="0"/>
                                              </p:stCondLst>
                                            </p:cTn>
                                            <p:tgtEl>
                                              <p:spTgt spid="86"/>
                                            </p:tgtEl>
                                            <p:attrNameLst>
                                              <p:attrName>style.visibility</p:attrName>
                                            </p:attrNameLst>
                                          </p:cBhvr>
                                          <p:to>
                                            <p:strVal val="visible"/>
                                          </p:to>
                                        </p:set>
                                        <p:anim calcmode="lin" valueType="num">
                                          <p:cBhvr>
                                            <p:cTn id="68" dur="250" fill="hold"/>
                                            <p:tgtEl>
                                              <p:spTgt spid="86"/>
                                            </p:tgtEl>
                                            <p:attrNameLst>
                                              <p:attrName>ppt_w</p:attrName>
                                            </p:attrNameLst>
                                          </p:cBhvr>
                                          <p:tavLst>
                                            <p:tav tm="0">
                                              <p:val>
                                                <p:fltVal val="0"/>
                                              </p:val>
                                            </p:tav>
                                            <p:tav tm="100000">
                                              <p:val>
                                                <p:strVal val="#ppt_w"/>
                                              </p:val>
                                            </p:tav>
                                          </p:tavLst>
                                        </p:anim>
                                        <p:anim calcmode="lin" valueType="num">
                                          <p:cBhvr>
                                            <p:cTn id="69" dur="250" fill="hold"/>
                                            <p:tgtEl>
                                              <p:spTgt spid="86"/>
                                            </p:tgtEl>
                                            <p:attrNameLst>
                                              <p:attrName>ppt_h</p:attrName>
                                            </p:attrNameLst>
                                          </p:cBhvr>
                                          <p:tavLst>
                                            <p:tav tm="0">
                                              <p:val>
                                                <p:fltVal val="0"/>
                                              </p:val>
                                            </p:tav>
                                            <p:tav tm="100000">
                                              <p:val>
                                                <p:strVal val="#ppt_h"/>
                                              </p:val>
                                            </p:tav>
                                          </p:tavLst>
                                        </p:anim>
                                        <p:animEffect transition="in" filter="fade">
                                          <p:cBhvr>
                                            <p:cTn id="70" dur="250"/>
                                            <p:tgtEl>
                                              <p:spTgt spid="86"/>
                                            </p:tgtEl>
                                          </p:cBhvr>
                                        </p:animEffect>
                                      </p:childTnLst>
                                    </p:cTn>
                                  </p:par>
                                  <p:par>
                                    <p:cTn id="71" presetID="6" presetClass="emph" presetSubtype="0" accel="62000" fill="hold" nodeType="withEffect" p14:presetBounceEnd="80000">
                                      <p:stCondLst>
                                        <p:cond delay="250"/>
                                      </p:stCondLst>
                                      <p:childTnLst>
                                        <p:animScale p14:bounceEnd="80000">
                                          <p:cBhvr>
                                            <p:cTn id="72" dur="500" fill="hold"/>
                                            <p:tgtEl>
                                              <p:spTgt spid="86"/>
                                            </p:tgtEl>
                                          </p:cBhvr>
                                          <p:by x="75000" y="75000"/>
                                        </p:animScale>
                                      </p:childTnLst>
                                    </p:cTn>
                                  </p:par>
                                  <p:par>
                                    <p:cTn id="73" presetID="10" presetClass="entr" presetSubtype="0" decel="100000" fill="hold" grpId="0" nodeType="withEffect">
                                      <p:stCondLst>
                                        <p:cond delay="50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animMotion origin="layout" path="M 0 .15 L 0 0 E" pathEditMode="relative">
                                          <p:cBhvr from="" to="">
                                            <p:cTn id="76" dur="500" fill="hold">
                                              <p:stCondLst>
                                                <p:cond delay="0"/>
                                              </p:stCondLst>
                                            </p:cTn>
                                            <p:tgtEl>
                                              <p:spTgt spid="6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7" grpId="0"/>
          <p:bldP spid="78" grpId="0"/>
          <p:bldP spid="79" grpId="0"/>
          <p:bldP spid="82" grpId="0"/>
          <p:bldP spid="64" grpId="0"/>
          <p:bldP spid="65" grpId="0"/>
          <p:bldP spid="66"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Motion origin="layout" path="M 0 .15 L 0 0 E" pathEditMode="relative">
                                          <p:cBhvr from="" to="">
                                            <p:cTn id="8" dur="1000" fill="hold">
                                              <p:stCondLst>
                                                <p:cond delay="0"/>
                                              </p:stCondLst>
                                            </p:cTn>
                                            <p:tgtEl>
                                              <p:spTgt spid="82"/>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000"/>
                                            <p:tgtEl>
                                              <p:spTgt spid="74"/>
                                            </p:tgtEl>
                                          </p:cBhvr>
                                        </p:animEffect>
                                        <p:animMotion origin="layout" path="M 0 .15 L 0 0 E" pathEditMode="relative">
                                          <p:cBhvr from="" to="">
                                            <p:cTn id="14" dur="1000" fill="hold">
                                              <p:stCondLst>
                                                <p:cond delay="0"/>
                                              </p:stCondLst>
                                            </p:cTn>
                                            <p:tgtEl>
                                              <p:spTgt spid="74"/>
                                            </p:tgtEl>
                                            <p:attrNameLst>
                                              <p:attrName>ppt_x</p:attrName>
                                              <p:attrName>ppt_y</p:attrName>
                                            </p:attrNameLst>
                                          </p:cBhvr>
                                        </p:animMotion>
                                      </p:childTnLst>
                                    </p:cTn>
                                  </p:par>
                                  <p:par>
                                    <p:cTn id="15" presetID="10" presetClass="entr" presetSubtype="0" decel="100000" fill="hold" grpId="0"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Motion origin="layout" path="M 0 .15 L 0 0 E" pathEditMode="relative">
                                          <p:cBhvr from="" to="">
                                            <p:cTn id="18" dur="500" fill="hold">
                                              <p:stCondLst>
                                                <p:cond delay="0"/>
                                              </p:stCondLst>
                                            </p:cTn>
                                            <p:tgtEl>
                                              <p:spTgt spid="64"/>
                                            </p:tgtEl>
                                            <p:attrNameLst>
                                              <p:attrName>ppt_x</p:attrName>
                                              <p:attrName>ppt_y</p:attrName>
                                            </p:attrNameLst>
                                          </p:cBhvr>
                                        </p:animMotion>
                                      </p:childTnLst>
                                    </p:cTn>
                                  </p:par>
                                  <p:par>
                                    <p:cTn id="19" presetID="53" presetClass="entr" presetSubtype="16"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250" fill="hold"/>
                                            <p:tgtEl>
                                              <p:spTgt spid="43"/>
                                            </p:tgtEl>
                                            <p:attrNameLst>
                                              <p:attrName>ppt_w</p:attrName>
                                            </p:attrNameLst>
                                          </p:cBhvr>
                                          <p:tavLst>
                                            <p:tav tm="0">
                                              <p:val>
                                                <p:fltVal val="0"/>
                                              </p:val>
                                            </p:tav>
                                            <p:tav tm="100000">
                                              <p:val>
                                                <p:strVal val="#ppt_w"/>
                                              </p:val>
                                            </p:tav>
                                          </p:tavLst>
                                        </p:anim>
                                        <p:anim calcmode="lin" valueType="num">
                                          <p:cBhvr>
                                            <p:cTn id="22" dur="250" fill="hold"/>
                                            <p:tgtEl>
                                              <p:spTgt spid="43"/>
                                            </p:tgtEl>
                                            <p:attrNameLst>
                                              <p:attrName>ppt_h</p:attrName>
                                            </p:attrNameLst>
                                          </p:cBhvr>
                                          <p:tavLst>
                                            <p:tav tm="0">
                                              <p:val>
                                                <p:fltVal val="0"/>
                                              </p:val>
                                            </p:tav>
                                            <p:tav tm="100000">
                                              <p:val>
                                                <p:strVal val="#ppt_h"/>
                                              </p:val>
                                            </p:tav>
                                          </p:tavLst>
                                        </p:anim>
                                        <p:animEffect transition="in" filter="fade">
                                          <p:cBhvr>
                                            <p:cTn id="23" dur="250"/>
                                            <p:tgtEl>
                                              <p:spTgt spid="43"/>
                                            </p:tgtEl>
                                          </p:cBhvr>
                                        </p:animEffect>
                                      </p:childTnLst>
                                    </p:cTn>
                                  </p:par>
                                  <p:par>
                                    <p:cTn id="24" presetID="6" presetClass="emph" presetSubtype="0" accel="62000" fill="hold" nodeType="withEffect">
                                      <p:stCondLst>
                                        <p:cond delay="250"/>
                                      </p:stCondLst>
                                      <p:childTnLst>
                                        <p:animScale>
                                          <p:cBhvr>
                                            <p:cTn id="25" dur="500" fill="hold"/>
                                            <p:tgtEl>
                                              <p:spTgt spid="43"/>
                                            </p:tgtEl>
                                          </p:cBhvr>
                                          <p:by x="75000" y="7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decel="10000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1000"/>
                                            <p:tgtEl>
                                              <p:spTgt spid="77"/>
                                            </p:tgtEl>
                                          </p:cBhvr>
                                        </p:animEffect>
                                        <p:animMotion origin="layout" path="M 0 .15 L 0 0 E" pathEditMode="relative">
                                          <p:cBhvr from="" to="">
                                            <p:cTn id="31" dur="1000" fill="hold">
                                              <p:stCondLst>
                                                <p:cond delay="0"/>
                                              </p:stCondLst>
                                            </p:cTn>
                                            <p:tgtEl>
                                              <p:spTgt spid="77"/>
                                            </p:tgtEl>
                                            <p:attrNameLst>
                                              <p:attrName>ppt_x</p:attrName>
                                              <p:attrName>ppt_y</p:attrName>
                                            </p:attrNameLst>
                                          </p:cBhvr>
                                        </p:animMotion>
                                      </p:childTnLst>
                                    </p:cTn>
                                  </p:par>
                                  <p:par>
                                    <p:cTn id="32" presetID="10" presetClass="entr" presetSubtype="0" decel="100000" fill="hold" grpId="0" nodeType="withEffect">
                                      <p:stCondLst>
                                        <p:cond delay="50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animMotion origin="layout" path="M 0 .15 L 0 0 E" pathEditMode="relative">
                                          <p:cBhvr from="" to="">
                                            <p:cTn id="35" dur="500" fill="hold">
                                              <p:stCondLst>
                                                <p:cond delay="0"/>
                                              </p:stCondLst>
                                            </p:cTn>
                                            <p:tgtEl>
                                              <p:spTgt spid="65"/>
                                            </p:tgtEl>
                                            <p:attrNameLst>
                                              <p:attrName>ppt_x</p:attrName>
                                              <p:attrName>ppt_y</p:attrName>
                                            </p:attrNameLst>
                                          </p:cBhvr>
                                        </p:animMotion>
                                      </p:childTnLst>
                                    </p:cTn>
                                  </p:par>
                                  <p:par>
                                    <p:cTn id="36" presetID="53" presetClass="entr" presetSubtype="16" fill="hold" nodeType="withEffect">
                                      <p:stCondLst>
                                        <p:cond delay="0"/>
                                      </p:stCondLst>
                                      <p:childTnLst>
                                        <p:set>
                                          <p:cBhvr>
                                            <p:cTn id="37" dur="1" fill="hold">
                                              <p:stCondLst>
                                                <p:cond delay="0"/>
                                              </p:stCondLst>
                                            </p:cTn>
                                            <p:tgtEl>
                                              <p:spTgt spid="2053"/>
                                            </p:tgtEl>
                                            <p:attrNameLst>
                                              <p:attrName>style.visibility</p:attrName>
                                            </p:attrNameLst>
                                          </p:cBhvr>
                                          <p:to>
                                            <p:strVal val="visible"/>
                                          </p:to>
                                        </p:set>
                                        <p:anim calcmode="lin" valueType="num">
                                          <p:cBhvr>
                                            <p:cTn id="38" dur="250" fill="hold"/>
                                            <p:tgtEl>
                                              <p:spTgt spid="2053"/>
                                            </p:tgtEl>
                                            <p:attrNameLst>
                                              <p:attrName>ppt_w</p:attrName>
                                            </p:attrNameLst>
                                          </p:cBhvr>
                                          <p:tavLst>
                                            <p:tav tm="0">
                                              <p:val>
                                                <p:fltVal val="0"/>
                                              </p:val>
                                            </p:tav>
                                            <p:tav tm="100000">
                                              <p:val>
                                                <p:strVal val="#ppt_w"/>
                                              </p:val>
                                            </p:tav>
                                          </p:tavLst>
                                        </p:anim>
                                        <p:anim calcmode="lin" valueType="num">
                                          <p:cBhvr>
                                            <p:cTn id="39" dur="250" fill="hold"/>
                                            <p:tgtEl>
                                              <p:spTgt spid="2053"/>
                                            </p:tgtEl>
                                            <p:attrNameLst>
                                              <p:attrName>ppt_h</p:attrName>
                                            </p:attrNameLst>
                                          </p:cBhvr>
                                          <p:tavLst>
                                            <p:tav tm="0">
                                              <p:val>
                                                <p:fltVal val="0"/>
                                              </p:val>
                                            </p:tav>
                                            <p:tav tm="100000">
                                              <p:val>
                                                <p:strVal val="#ppt_h"/>
                                              </p:val>
                                            </p:tav>
                                          </p:tavLst>
                                        </p:anim>
                                        <p:animEffect transition="in" filter="fade">
                                          <p:cBhvr>
                                            <p:cTn id="40" dur="250"/>
                                            <p:tgtEl>
                                              <p:spTgt spid="2053"/>
                                            </p:tgtEl>
                                          </p:cBhvr>
                                        </p:animEffect>
                                      </p:childTnLst>
                                    </p:cTn>
                                  </p:par>
                                  <p:par>
                                    <p:cTn id="41" presetID="6" presetClass="emph" presetSubtype="0" accel="62000" fill="hold" nodeType="withEffect">
                                      <p:stCondLst>
                                        <p:cond delay="250"/>
                                      </p:stCondLst>
                                      <p:childTnLst>
                                        <p:animScale>
                                          <p:cBhvr>
                                            <p:cTn id="42" dur="500" fill="hold"/>
                                            <p:tgtEl>
                                              <p:spTgt spid="2053"/>
                                            </p:tgtEl>
                                          </p:cBhvr>
                                          <p:by x="75000" y="7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decel="10000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1000"/>
                                            <p:tgtEl>
                                              <p:spTgt spid="78"/>
                                            </p:tgtEl>
                                          </p:cBhvr>
                                        </p:animEffect>
                                        <p:animMotion origin="layout" path="M 0 .15 L 0 0 E" pathEditMode="relative">
                                          <p:cBhvr from="" to="">
                                            <p:cTn id="48" dur="1000" fill="hold">
                                              <p:stCondLst>
                                                <p:cond delay="0"/>
                                              </p:stCondLst>
                                            </p:cTn>
                                            <p:tgtEl>
                                              <p:spTgt spid="78"/>
                                            </p:tgtEl>
                                            <p:attrNameLst>
                                              <p:attrName>ppt_x</p:attrName>
                                              <p:attrName>ppt_y</p:attrName>
                                            </p:attrNameLst>
                                          </p:cBhvr>
                                        </p:animMotion>
                                      </p:childTnLst>
                                    </p:cTn>
                                  </p:par>
                                  <p:par>
                                    <p:cTn id="49" presetID="10" presetClass="entr" presetSubtype="0" decel="100000" fill="hold" grpId="0" nodeType="withEffect">
                                      <p:stCondLst>
                                        <p:cond delay="5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animMotion origin="layout" path="M 0 .15 L 0 0 E" pathEditMode="relative">
                                          <p:cBhvr from="" to="">
                                            <p:cTn id="52" dur="500" fill="hold">
                                              <p:stCondLst>
                                                <p:cond delay="0"/>
                                              </p:stCondLst>
                                            </p:cTn>
                                            <p:tgtEl>
                                              <p:spTgt spid="66"/>
                                            </p:tgtEl>
                                            <p:attrNameLst>
                                              <p:attrName>ppt_x</p:attrName>
                                              <p:attrName>ppt_y</p:attrName>
                                            </p:attrNameLst>
                                          </p:cBhvr>
                                        </p:animMotion>
                                      </p:childTnLst>
                                    </p:cTn>
                                  </p:par>
                                  <p:par>
                                    <p:cTn id="53" presetID="53" presetClass="entr" presetSubtype="16"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250" fill="hold"/>
                                            <p:tgtEl>
                                              <p:spTgt spid="5"/>
                                            </p:tgtEl>
                                            <p:attrNameLst>
                                              <p:attrName>ppt_w</p:attrName>
                                            </p:attrNameLst>
                                          </p:cBhvr>
                                          <p:tavLst>
                                            <p:tav tm="0">
                                              <p:val>
                                                <p:fltVal val="0"/>
                                              </p:val>
                                            </p:tav>
                                            <p:tav tm="100000">
                                              <p:val>
                                                <p:strVal val="#ppt_w"/>
                                              </p:val>
                                            </p:tav>
                                          </p:tavLst>
                                        </p:anim>
                                        <p:anim calcmode="lin" valueType="num">
                                          <p:cBhvr>
                                            <p:cTn id="56" dur="250" fill="hold"/>
                                            <p:tgtEl>
                                              <p:spTgt spid="5"/>
                                            </p:tgtEl>
                                            <p:attrNameLst>
                                              <p:attrName>ppt_h</p:attrName>
                                            </p:attrNameLst>
                                          </p:cBhvr>
                                          <p:tavLst>
                                            <p:tav tm="0">
                                              <p:val>
                                                <p:fltVal val="0"/>
                                              </p:val>
                                            </p:tav>
                                            <p:tav tm="100000">
                                              <p:val>
                                                <p:strVal val="#ppt_h"/>
                                              </p:val>
                                            </p:tav>
                                          </p:tavLst>
                                        </p:anim>
                                        <p:animEffect transition="in" filter="fade">
                                          <p:cBhvr>
                                            <p:cTn id="57" dur="250"/>
                                            <p:tgtEl>
                                              <p:spTgt spid="5"/>
                                            </p:tgtEl>
                                          </p:cBhvr>
                                        </p:animEffect>
                                      </p:childTnLst>
                                    </p:cTn>
                                  </p:par>
                                  <p:par>
                                    <p:cTn id="58" presetID="6" presetClass="emph" presetSubtype="0" accel="62000" fill="hold" nodeType="withEffect">
                                      <p:stCondLst>
                                        <p:cond delay="250"/>
                                      </p:stCondLst>
                                      <p:childTnLst>
                                        <p:animScale>
                                          <p:cBhvr>
                                            <p:cTn id="59" dur="500" fill="hold"/>
                                            <p:tgtEl>
                                              <p:spTgt spid="5"/>
                                            </p:tgtEl>
                                          </p:cBhvr>
                                          <p:by x="75000" y="75000"/>
                                        </p:animScale>
                                      </p:childTnLst>
                                    </p:cTn>
                                  </p:par>
                                </p:childTnLst>
                              </p:cTn>
                            </p:par>
                          </p:childTnLst>
                        </p:cTn>
                      </p:par>
                      <p:par>
                        <p:cTn id="60" fill="hold">
                          <p:stCondLst>
                            <p:cond delay="indefinite"/>
                          </p:stCondLst>
                          <p:childTnLst>
                            <p:par>
                              <p:cTn id="61" fill="hold">
                                <p:stCondLst>
                                  <p:cond delay="0"/>
                                </p:stCondLst>
                                <p:childTnLst>
                                  <p:par>
                                    <p:cTn id="62" presetID="10" presetClass="entr" presetSubtype="0" decel="100000" fill="hold" grpId="0" nodeType="click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1000"/>
                                            <p:tgtEl>
                                              <p:spTgt spid="79"/>
                                            </p:tgtEl>
                                          </p:cBhvr>
                                        </p:animEffect>
                                        <p:animMotion origin="layout" path="M 0 .15 L 0 0 E" pathEditMode="relative">
                                          <p:cBhvr from="" to="">
                                            <p:cTn id="65" dur="1000" fill="hold">
                                              <p:stCondLst>
                                                <p:cond delay="0"/>
                                              </p:stCondLst>
                                            </p:cTn>
                                            <p:tgtEl>
                                              <p:spTgt spid="79"/>
                                            </p:tgtEl>
                                            <p:attrNameLst>
                                              <p:attrName>ppt_x</p:attrName>
                                              <p:attrName>ppt_y</p:attrName>
                                            </p:attrNameLst>
                                          </p:cBhvr>
                                        </p:animMotion>
                                      </p:childTnLst>
                                    </p:cTn>
                                  </p:par>
                                  <p:par>
                                    <p:cTn id="66" presetID="53" presetClass="entr" presetSubtype="16" fill="hold" nodeType="withEffect">
                                      <p:stCondLst>
                                        <p:cond delay="0"/>
                                      </p:stCondLst>
                                      <p:childTnLst>
                                        <p:set>
                                          <p:cBhvr>
                                            <p:cTn id="67" dur="1" fill="hold">
                                              <p:stCondLst>
                                                <p:cond delay="0"/>
                                              </p:stCondLst>
                                            </p:cTn>
                                            <p:tgtEl>
                                              <p:spTgt spid="86"/>
                                            </p:tgtEl>
                                            <p:attrNameLst>
                                              <p:attrName>style.visibility</p:attrName>
                                            </p:attrNameLst>
                                          </p:cBhvr>
                                          <p:to>
                                            <p:strVal val="visible"/>
                                          </p:to>
                                        </p:set>
                                        <p:anim calcmode="lin" valueType="num">
                                          <p:cBhvr>
                                            <p:cTn id="68" dur="250" fill="hold"/>
                                            <p:tgtEl>
                                              <p:spTgt spid="86"/>
                                            </p:tgtEl>
                                            <p:attrNameLst>
                                              <p:attrName>ppt_w</p:attrName>
                                            </p:attrNameLst>
                                          </p:cBhvr>
                                          <p:tavLst>
                                            <p:tav tm="0">
                                              <p:val>
                                                <p:fltVal val="0"/>
                                              </p:val>
                                            </p:tav>
                                            <p:tav tm="100000">
                                              <p:val>
                                                <p:strVal val="#ppt_w"/>
                                              </p:val>
                                            </p:tav>
                                          </p:tavLst>
                                        </p:anim>
                                        <p:anim calcmode="lin" valueType="num">
                                          <p:cBhvr>
                                            <p:cTn id="69" dur="250" fill="hold"/>
                                            <p:tgtEl>
                                              <p:spTgt spid="86"/>
                                            </p:tgtEl>
                                            <p:attrNameLst>
                                              <p:attrName>ppt_h</p:attrName>
                                            </p:attrNameLst>
                                          </p:cBhvr>
                                          <p:tavLst>
                                            <p:tav tm="0">
                                              <p:val>
                                                <p:fltVal val="0"/>
                                              </p:val>
                                            </p:tav>
                                            <p:tav tm="100000">
                                              <p:val>
                                                <p:strVal val="#ppt_h"/>
                                              </p:val>
                                            </p:tav>
                                          </p:tavLst>
                                        </p:anim>
                                        <p:animEffect transition="in" filter="fade">
                                          <p:cBhvr>
                                            <p:cTn id="70" dur="250"/>
                                            <p:tgtEl>
                                              <p:spTgt spid="86"/>
                                            </p:tgtEl>
                                          </p:cBhvr>
                                        </p:animEffect>
                                      </p:childTnLst>
                                    </p:cTn>
                                  </p:par>
                                  <p:par>
                                    <p:cTn id="71" presetID="6" presetClass="emph" presetSubtype="0" accel="62000" fill="hold" nodeType="withEffect">
                                      <p:stCondLst>
                                        <p:cond delay="250"/>
                                      </p:stCondLst>
                                      <p:childTnLst>
                                        <p:animScale>
                                          <p:cBhvr>
                                            <p:cTn id="72" dur="500" fill="hold"/>
                                            <p:tgtEl>
                                              <p:spTgt spid="86"/>
                                            </p:tgtEl>
                                          </p:cBhvr>
                                          <p:by x="75000" y="75000"/>
                                        </p:animScale>
                                      </p:childTnLst>
                                    </p:cTn>
                                  </p:par>
                                  <p:par>
                                    <p:cTn id="73" presetID="10" presetClass="entr" presetSubtype="0" decel="100000" fill="hold" grpId="0" nodeType="withEffect">
                                      <p:stCondLst>
                                        <p:cond delay="50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animMotion origin="layout" path="M 0 .15 L 0 0 E" pathEditMode="relative">
                                          <p:cBhvr from="" to="">
                                            <p:cTn id="76" dur="500" fill="hold">
                                              <p:stCondLst>
                                                <p:cond delay="0"/>
                                              </p:stCondLst>
                                            </p:cTn>
                                            <p:tgtEl>
                                              <p:spTgt spid="6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7" grpId="0"/>
          <p:bldP spid="78" grpId="0"/>
          <p:bldP spid="79" grpId="0"/>
          <p:bldP spid="82" grpId="0"/>
          <p:bldP spid="64" grpId="0"/>
          <p:bldP spid="65" grpId="0"/>
          <p:bldP spid="66" grpId="0"/>
          <p:bldP spid="6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612" r="6459"/>
          <a:stretch/>
        </p:blipFill>
        <p:spPr>
          <a:xfrm>
            <a:off x="3218258" y="2346937"/>
            <a:ext cx="2456044" cy="2200275"/>
          </a:xfrm>
          <a:prstGeom prst="rect">
            <a:avLst/>
          </a:prstGeom>
        </p:spPr>
      </p:pic>
      <p:pic>
        <p:nvPicPr>
          <p:cNvPr id="22" name="Picture 21"/>
          <p:cNvPicPr>
            <a:picLocks noChangeAspect="1"/>
          </p:cNvPicPr>
          <p:nvPr/>
        </p:nvPicPr>
        <p:blipFill rotWithShape="1">
          <a:blip r:embed="rId4"/>
          <a:srcRect b="84907"/>
          <a:stretch/>
        </p:blipFill>
        <p:spPr>
          <a:xfrm>
            <a:off x="891224" y="828322"/>
            <a:ext cx="6951796" cy="572018"/>
          </a:xfrm>
          <a:prstGeom prst="rect">
            <a:avLst/>
          </a:prstGeom>
        </p:spPr>
      </p:pic>
      <p:pic>
        <p:nvPicPr>
          <p:cNvPr id="23" name="Picture 22"/>
          <p:cNvPicPr>
            <a:picLocks noChangeAspect="1"/>
          </p:cNvPicPr>
          <p:nvPr/>
        </p:nvPicPr>
        <p:blipFill rotWithShape="1">
          <a:blip r:embed="rId4"/>
          <a:srcRect t="14282" b="71667"/>
          <a:stretch/>
        </p:blipFill>
        <p:spPr>
          <a:xfrm>
            <a:off x="891224" y="1369617"/>
            <a:ext cx="6951796" cy="532528"/>
          </a:xfrm>
          <a:prstGeom prst="rect">
            <a:avLst/>
          </a:prstGeom>
        </p:spPr>
      </p:pic>
      <p:pic>
        <p:nvPicPr>
          <p:cNvPr id="24" name="Picture 23"/>
          <p:cNvPicPr>
            <a:picLocks noChangeAspect="1"/>
          </p:cNvPicPr>
          <p:nvPr/>
        </p:nvPicPr>
        <p:blipFill rotWithShape="1">
          <a:blip r:embed="rId4"/>
          <a:srcRect t="27793" r="74507"/>
          <a:stretch/>
        </p:blipFill>
        <p:spPr>
          <a:xfrm>
            <a:off x="901810" y="1881663"/>
            <a:ext cx="1772202" cy="2736644"/>
          </a:xfrm>
          <a:prstGeom prst="rect">
            <a:avLst/>
          </a:prstGeom>
        </p:spPr>
      </p:pic>
      <p:pic>
        <p:nvPicPr>
          <p:cNvPr id="25" name="Picture 24"/>
          <p:cNvPicPr>
            <a:picLocks noChangeAspect="1"/>
          </p:cNvPicPr>
          <p:nvPr/>
        </p:nvPicPr>
        <p:blipFill rotWithShape="1">
          <a:blip r:embed="rId4"/>
          <a:srcRect l="75005" t="28603"/>
          <a:stretch/>
        </p:blipFill>
        <p:spPr>
          <a:xfrm>
            <a:off x="6105390" y="1912386"/>
            <a:ext cx="1737630" cy="2705921"/>
          </a:xfrm>
          <a:prstGeom prst="rect">
            <a:avLst/>
          </a:prstGeom>
        </p:spPr>
      </p:pic>
      <p:grpSp>
        <p:nvGrpSpPr>
          <p:cNvPr id="29" name="Group 28"/>
          <p:cNvGrpSpPr/>
          <p:nvPr/>
        </p:nvGrpSpPr>
        <p:grpSpPr>
          <a:xfrm>
            <a:off x="2662362" y="1835178"/>
            <a:ext cx="3465465" cy="659387"/>
            <a:chOff x="3548891" y="2388290"/>
            <a:chExt cx="4619417" cy="879182"/>
          </a:xfrm>
        </p:grpSpPr>
        <p:pic>
          <p:nvPicPr>
            <p:cNvPr id="10" name="Picture 9" descr="Screen Shot 2013-12-03 at 8.55.0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005" y="2502494"/>
              <a:ext cx="744303" cy="764978"/>
            </a:xfrm>
            <a:prstGeom prst="rect">
              <a:avLst/>
            </a:prstGeom>
          </p:spPr>
        </p:pic>
        <p:pic>
          <p:nvPicPr>
            <p:cNvPr id="11" name="Picture 10" descr="Screen Shot 2013-12-03 at 8.54.5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824" y="2494322"/>
              <a:ext cx="696287" cy="696287"/>
            </a:xfrm>
            <a:prstGeom prst="rect">
              <a:avLst/>
            </a:prstGeom>
          </p:spPr>
        </p:pic>
        <p:pic>
          <p:nvPicPr>
            <p:cNvPr id="12" name="Picture 11" descr="Screen Shot 2013-12-03 at 8.54.2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2679" y="2479343"/>
              <a:ext cx="672444" cy="713198"/>
            </a:xfrm>
            <a:prstGeom prst="rect">
              <a:avLst/>
            </a:prstGeom>
          </p:spPr>
        </p:pic>
        <p:pic>
          <p:nvPicPr>
            <p:cNvPr id="14" name="Picture 13" descr="Screen Shot 2013-12-03 at 8.54.11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1173" y="2388290"/>
              <a:ext cx="761847" cy="796476"/>
            </a:xfrm>
            <a:prstGeom prst="rect">
              <a:avLst/>
            </a:prstGeom>
          </p:spPr>
        </p:pic>
        <p:pic>
          <p:nvPicPr>
            <p:cNvPr id="26" name="Picture 25" descr="Screen Shot 2013-12-03 at 8.55.08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8891" y="2491693"/>
              <a:ext cx="706133" cy="712611"/>
            </a:xfrm>
            <a:prstGeom prst="rect">
              <a:avLst/>
            </a:prstGeom>
          </p:spPr>
        </p:pic>
        <p:pic>
          <p:nvPicPr>
            <p:cNvPr id="28" name="Picture 27" descr="Screen Shot 2013-12-03 at 9.16.43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6156" y="2531208"/>
              <a:ext cx="707910" cy="691318"/>
            </a:xfrm>
            <a:prstGeom prst="rect">
              <a:avLst/>
            </a:prstGeom>
          </p:spPr>
        </p:pic>
      </p:grpSp>
      <p:sp>
        <p:nvSpPr>
          <p:cNvPr id="33" name="Title 26"/>
          <p:cNvSpPr>
            <a:spLocks noGrp="1"/>
          </p:cNvSpPr>
          <p:nvPr>
            <p:ph type="title"/>
          </p:nvPr>
        </p:nvSpPr>
        <p:spPr>
          <a:xfrm>
            <a:off x="742589" y="171452"/>
            <a:ext cx="8401411" cy="706041"/>
          </a:xfrm>
        </p:spPr>
        <p:txBody>
          <a:bodyPr/>
          <a:lstStyle/>
          <a:p>
            <a:r>
              <a:rPr lang="en-US" dirty="0" smtClean="0"/>
              <a:t>How To Secure Corporate Data In A BYOD World?</a:t>
            </a:r>
            <a:endParaRPr lang="en-US" dirty="0"/>
          </a:p>
        </p:txBody>
      </p:sp>
    </p:spTree>
    <p:extLst>
      <p:ext uri="{BB962C8B-B14F-4D97-AF65-F5344CB8AC3E}">
        <p14:creationId xmlns:p14="http://schemas.microsoft.com/office/powerpoint/2010/main" val="6811747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20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20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2000"/>
                                        <p:tgtEl>
                                          <p:spTgt spid="22"/>
                                        </p:tgtEl>
                                      </p:cBhvr>
                                    </p:animEffect>
                                  </p:childTnLst>
                                </p:cTn>
                              </p:par>
                              <p:par>
                                <p:cTn id="14" presetID="9"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2000"/>
                                        <p:tgtEl>
                                          <p:spTgt spid="29"/>
                                        </p:tgtEl>
                                      </p:cBhvr>
                                    </p:animEffect>
                                  </p:childTnLst>
                                </p:cTn>
                              </p:par>
                              <p:par>
                                <p:cTn id="17" presetID="9"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612" r="6459"/>
          <a:stretch/>
        </p:blipFill>
        <p:spPr>
          <a:xfrm>
            <a:off x="2503677" y="2346937"/>
            <a:ext cx="2456044" cy="2200275"/>
          </a:xfrm>
          <a:prstGeom prst="rect">
            <a:avLst/>
          </a:prstGeom>
        </p:spPr>
      </p:pic>
      <p:pic>
        <p:nvPicPr>
          <p:cNvPr id="22" name="Picture 21"/>
          <p:cNvPicPr>
            <a:picLocks noChangeAspect="1"/>
          </p:cNvPicPr>
          <p:nvPr/>
        </p:nvPicPr>
        <p:blipFill rotWithShape="1">
          <a:blip r:embed="rId4">
            <a:alphaModFix amt="10000"/>
          </a:blip>
          <a:srcRect b="84907"/>
          <a:stretch/>
        </p:blipFill>
        <p:spPr>
          <a:xfrm>
            <a:off x="176643" y="828322"/>
            <a:ext cx="6951796" cy="572018"/>
          </a:xfrm>
          <a:prstGeom prst="rect">
            <a:avLst/>
          </a:prstGeom>
        </p:spPr>
      </p:pic>
      <p:pic>
        <p:nvPicPr>
          <p:cNvPr id="23" name="Picture 22"/>
          <p:cNvPicPr>
            <a:picLocks noChangeAspect="1"/>
          </p:cNvPicPr>
          <p:nvPr/>
        </p:nvPicPr>
        <p:blipFill rotWithShape="1">
          <a:blip r:embed="rId4">
            <a:alphaModFix amt="10000"/>
          </a:blip>
          <a:srcRect t="14282" b="71667"/>
          <a:stretch/>
        </p:blipFill>
        <p:spPr>
          <a:xfrm>
            <a:off x="176643" y="1369617"/>
            <a:ext cx="6951796" cy="532528"/>
          </a:xfrm>
          <a:prstGeom prst="rect">
            <a:avLst/>
          </a:prstGeom>
        </p:spPr>
      </p:pic>
      <p:pic>
        <p:nvPicPr>
          <p:cNvPr id="24" name="Picture 23"/>
          <p:cNvPicPr>
            <a:picLocks noChangeAspect="1"/>
          </p:cNvPicPr>
          <p:nvPr/>
        </p:nvPicPr>
        <p:blipFill rotWithShape="1">
          <a:blip r:embed="rId4">
            <a:alphaModFix amt="10000"/>
          </a:blip>
          <a:srcRect t="27793" r="74507"/>
          <a:stretch/>
        </p:blipFill>
        <p:spPr>
          <a:xfrm>
            <a:off x="187229" y="1881663"/>
            <a:ext cx="1772202" cy="2736644"/>
          </a:xfrm>
          <a:prstGeom prst="rect">
            <a:avLst/>
          </a:prstGeom>
        </p:spPr>
      </p:pic>
      <p:pic>
        <p:nvPicPr>
          <p:cNvPr id="25" name="Picture 24"/>
          <p:cNvPicPr>
            <a:picLocks noChangeAspect="1"/>
          </p:cNvPicPr>
          <p:nvPr/>
        </p:nvPicPr>
        <p:blipFill rotWithShape="1">
          <a:blip r:embed="rId4">
            <a:alphaModFix amt="10000"/>
          </a:blip>
          <a:srcRect l="75005" t="28603"/>
          <a:stretch/>
        </p:blipFill>
        <p:spPr>
          <a:xfrm>
            <a:off x="5390808" y="1912386"/>
            <a:ext cx="1737630" cy="2705921"/>
          </a:xfrm>
          <a:prstGeom prst="rect">
            <a:avLst/>
          </a:prstGeom>
        </p:spPr>
      </p:pic>
      <p:sp>
        <p:nvSpPr>
          <p:cNvPr id="27" name="Title 26"/>
          <p:cNvSpPr>
            <a:spLocks noGrp="1"/>
          </p:cNvSpPr>
          <p:nvPr>
            <p:ph type="title"/>
          </p:nvPr>
        </p:nvSpPr>
        <p:spPr>
          <a:xfrm>
            <a:off x="742589" y="171452"/>
            <a:ext cx="8401411" cy="706041"/>
          </a:xfrm>
        </p:spPr>
        <p:txBody>
          <a:bodyPr/>
          <a:lstStyle/>
          <a:p>
            <a:r>
              <a:rPr lang="en-US" dirty="0" smtClean="0"/>
              <a:t>How To Secure Corporate Data In A BYOD World?</a:t>
            </a:r>
            <a:endParaRPr lang="en-US" dirty="0"/>
          </a:p>
        </p:txBody>
      </p:sp>
      <p:grpSp>
        <p:nvGrpSpPr>
          <p:cNvPr id="29" name="Group 28"/>
          <p:cNvGrpSpPr/>
          <p:nvPr/>
        </p:nvGrpSpPr>
        <p:grpSpPr>
          <a:xfrm>
            <a:off x="1947781" y="1835178"/>
            <a:ext cx="3465465" cy="659387"/>
            <a:chOff x="3548891" y="2388290"/>
            <a:chExt cx="4619417" cy="879182"/>
          </a:xfrm>
        </p:grpSpPr>
        <p:pic>
          <p:nvPicPr>
            <p:cNvPr id="10" name="Picture 9" descr="Screen Shot 2013-12-03 at 8.55.0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005" y="2502494"/>
              <a:ext cx="744303" cy="764978"/>
            </a:xfrm>
            <a:prstGeom prst="rect">
              <a:avLst/>
            </a:prstGeom>
          </p:spPr>
        </p:pic>
        <p:pic>
          <p:nvPicPr>
            <p:cNvPr id="11" name="Picture 10" descr="Screen Shot 2013-12-03 at 8.54.5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824" y="2494322"/>
              <a:ext cx="696287" cy="696287"/>
            </a:xfrm>
            <a:prstGeom prst="rect">
              <a:avLst/>
            </a:prstGeom>
          </p:spPr>
        </p:pic>
        <p:pic>
          <p:nvPicPr>
            <p:cNvPr id="12" name="Picture 11" descr="Screen Shot 2013-12-03 at 8.54.2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2679" y="2479343"/>
              <a:ext cx="672444" cy="713198"/>
            </a:xfrm>
            <a:prstGeom prst="rect">
              <a:avLst/>
            </a:prstGeom>
          </p:spPr>
        </p:pic>
        <p:pic>
          <p:nvPicPr>
            <p:cNvPr id="14" name="Picture 13" descr="Screen Shot 2013-12-03 at 8.54.11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1173" y="2388290"/>
              <a:ext cx="761847" cy="796476"/>
            </a:xfrm>
            <a:prstGeom prst="rect">
              <a:avLst/>
            </a:prstGeom>
          </p:spPr>
        </p:pic>
        <p:pic>
          <p:nvPicPr>
            <p:cNvPr id="26" name="Picture 25" descr="Screen Shot 2013-12-03 at 8.55.08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8891" y="2491693"/>
              <a:ext cx="706133" cy="712611"/>
            </a:xfrm>
            <a:prstGeom prst="rect">
              <a:avLst/>
            </a:prstGeom>
          </p:spPr>
        </p:pic>
        <p:pic>
          <p:nvPicPr>
            <p:cNvPr id="28" name="Picture 27" descr="Screen Shot 2013-12-03 at 9.16.43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6156" y="2531208"/>
              <a:ext cx="707910" cy="691318"/>
            </a:xfrm>
            <a:prstGeom prst="rect">
              <a:avLst/>
            </a:prstGeom>
          </p:spPr>
        </p:pic>
      </p:grpSp>
      <p:sp>
        <p:nvSpPr>
          <p:cNvPr id="3" name="TextBox 2"/>
          <p:cNvSpPr txBox="1"/>
          <p:nvPr/>
        </p:nvSpPr>
        <p:spPr>
          <a:xfrm>
            <a:off x="7201710" y="1176458"/>
            <a:ext cx="1914268" cy="2008252"/>
          </a:xfrm>
          <a:prstGeom prst="rect">
            <a:avLst/>
          </a:prstGeom>
          <a:noFill/>
        </p:spPr>
        <p:txBody>
          <a:bodyPr wrap="square" lIns="68589" tIns="34295" rIns="68589" bIns="34295" rtlCol="0">
            <a:spAutoFit/>
          </a:bodyPr>
          <a:lstStyle/>
          <a:p>
            <a:r>
              <a:rPr lang="en-US" dirty="0" smtClean="0"/>
              <a:t>Mobile </a:t>
            </a:r>
            <a:r>
              <a:rPr lang="en-US" dirty="0" smtClean="0">
                <a:solidFill>
                  <a:schemeClr val="accent1"/>
                </a:solidFill>
              </a:rPr>
              <a:t>Device</a:t>
            </a:r>
            <a:r>
              <a:rPr lang="en-US" dirty="0" smtClean="0"/>
              <a:t> Management:</a:t>
            </a:r>
          </a:p>
          <a:p>
            <a:r>
              <a:rPr lang="en-US" dirty="0" smtClean="0"/>
              <a:t>Lock down the phone and treat it as a corporate asset – no personal data</a:t>
            </a:r>
            <a:endParaRPr lang="en-US" dirty="0"/>
          </a:p>
        </p:txBody>
      </p:sp>
      <p:sp>
        <p:nvSpPr>
          <p:cNvPr id="4" name="Oval 3"/>
          <p:cNvSpPr/>
          <p:nvPr/>
        </p:nvSpPr>
        <p:spPr bwMode="auto">
          <a:xfrm>
            <a:off x="1555234" y="1190463"/>
            <a:ext cx="4315422" cy="395613"/>
          </a:xfrm>
          <a:prstGeom prst="ellipse">
            <a:avLst/>
          </a:prstGeom>
          <a:noFill/>
          <a:ln w="76200" cap="flat" cmpd="sng" algn="ctr">
            <a:solidFill>
              <a:srgbClr val="FD0000"/>
            </a:solid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pic>
        <p:nvPicPr>
          <p:cNvPr id="5" name="Picture 4"/>
          <p:cNvPicPr>
            <a:picLocks noChangeAspect="1"/>
          </p:cNvPicPr>
          <p:nvPr/>
        </p:nvPicPr>
        <p:blipFill>
          <a:blip r:embed="rId11">
            <a:duotone>
              <a:schemeClr val="accent1">
                <a:shade val="45000"/>
                <a:satMod val="135000"/>
              </a:schemeClr>
              <a:prstClr val="white"/>
            </a:duotone>
          </a:blip>
          <a:stretch>
            <a:fillRect/>
          </a:stretch>
        </p:blipFill>
        <p:spPr>
          <a:xfrm>
            <a:off x="3386180" y="1218473"/>
            <a:ext cx="635008" cy="634843"/>
          </a:xfrm>
          <a:prstGeom prst="rect">
            <a:avLst/>
          </a:prstGeom>
        </p:spPr>
      </p:pic>
    </p:spTree>
    <p:extLst>
      <p:ext uri="{BB962C8B-B14F-4D97-AF65-F5344CB8AC3E}">
        <p14:creationId xmlns:p14="http://schemas.microsoft.com/office/powerpoint/2010/main" val="4731551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612" r="6459"/>
          <a:stretch/>
        </p:blipFill>
        <p:spPr>
          <a:xfrm>
            <a:off x="2503677" y="2346937"/>
            <a:ext cx="2456044" cy="2200275"/>
          </a:xfrm>
          <a:prstGeom prst="rect">
            <a:avLst/>
          </a:prstGeom>
        </p:spPr>
      </p:pic>
      <p:pic>
        <p:nvPicPr>
          <p:cNvPr id="22" name="Picture 21"/>
          <p:cNvPicPr>
            <a:picLocks noChangeAspect="1"/>
          </p:cNvPicPr>
          <p:nvPr/>
        </p:nvPicPr>
        <p:blipFill rotWithShape="1">
          <a:blip r:embed="rId4">
            <a:alphaModFix/>
          </a:blip>
          <a:srcRect b="84907"/>
          <a:stretch/>
        </p:blipFill>
        <p:spPr>
          <a:xfrm>
            <a:off x="176643" y="730284"/>
            <a:ext cx="6951796" cy="572018"/>
          </a:xfrm>
          <a:prstGeom prst="rect">
            <a:avLst/>
          </a:prstGeom>
        </p:spPr>
      </p:pic>
      <p:pic>
        <p:nvPicPr>
          <p:cNvPr id="23" name="Picture 22"/>
          <p:cNvPicPr>
            <a:picLocks noChangeAspect="1"/>
          </p:cNvPicPr>
          <p:nvPr/>
        </p:nvPicPr>
        <p:blipFill rotWithShape="1">
          <a:blip r:embed="rId4">
            <a:alphaModFix/>
          </a:blip>
          <a:srcRect t="14282" b="71667"/>
          <a:stretch/>
        </p:blipFill>
        <p:spPr>
          <a:xfrm>
            <a:off x="176643" y="1271578"/>
            <a:ext cx="6951796" cy="532528"/>
          </a:xfrm>
          <a:prstGeom prst="rect">
            <a:avLst/>
          </a:prstGeom>
        </p:spPr>
      </p:pic>
      <p:pic>
        <p:nvPicPr>
          <p:cNvPr id="24" name="Picture 23"/>
          <p:cNvPicPr>
            <a:picLocks noChangeAspect="1"/>
          </p:cNvPicPr>
          <p:nvPr/>
        </p:nvPicPr>
        <p:blipFill rotWithShape="1">
          <a:blip r:embed="rId4">
            <a:alphaModFix/>
          </a:blip>
          <a:srcRect t="27793" r="74507"/>
          <a:stretch/>
        </p:blipFill>
        <p:spPr>
          <a:xfrm>
            <a:off x="103161" y="1881663"/>
            <a:ext cx="1772202" cy="2736644"/>
          </a:xfrm>
          <a:prstGeom prst="rect">
            <a:avLst/>
          </a:prstGeom>
        </p:spPr>
      </p:pic>
      <p:pic>
        <p:nvPicPr>
          <p:cNvPr id="25" name="Picture 24"/>
          <p:cNvPicPr>
            <a:picLocks noChangeAspect="1"/>
          </p:cNvPicPr>
          <p:nvPr/>
        </p:nvPicPr>
        <p:blipFill rotWithShape="1">
          <a:blip r:embed="rId4">
            <a:alphaModFix/>
          </a:blip>
          <a:srcRect l="75005" t="28603"/>
          <a:stretch/>
        </p:blipFill>
        <p:spPr>
          <a:xfrm>
            <a:off x="5474877" y="1912386"/>
            <a:ext cx="1737630" cy="2705921"/>
          </a:xfrm>
          <a:prstGeom prst="rect">
            <a:avLst/>
          </a:prstGeom>
        </p:spPr>
      </p:pic>
      <p:grpSp>
        <p:nvGrpSpPr>
          <p:cNvPr id="29" name="Group 28"/>
          <p:cNvGrpSpPr/>
          <p:nvPr/>
        </p:nvGrpSpPr>
        <p:grpSpPr>
          <a:xfrm>
            <a:off x="1947781" y="1835178"/>
            <a:ext cx="3465465" cy="659387"/>
            <a:chOff x="3548891" y="2388290"/>
            <a:chExt cx="4619417" cy="879182"/>
          </a:xfrm>
        </p:grpSpPr>
        <p:pic>
          <p:nvPicPr>
            <p:cNvPr id="10" name="Picture 9" descr="Screen Shot 2013-12-03 at 8.55.0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005" y="2502494"/>
              <a:ext cx="744303" cy="764978"/>
            </a:xfrm>
            <a:prstGeom prst="rect">
              <a:avLst/>
            </a:prstGeom>
          </p:spPr>
        </p:pic>
        <p:pic>
          <p:nvPicPr>
            <p:cNvPr id="11" name="Picture 10" descr="Screen Shot 2013-12-03 at 8.54.5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824" y="2494322"/>
              <a:ext cx="696287" cy="696287"/>
            </a:xfrm>
            <a:prstGeom prst="rect">
              <a:avLst/>
            </a:prstGeom>
          </p:spPr>
        </p:pic>
        <p:pic>
          <p:nvPicPr>
            <p:cNvPr id="12" name="Picture 11" descr="Screen Shot 2013-12-03 at 8.54.2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2679" y="2479343"/>
              <a:ext cx="672444" cy="713198"/>
            </a:xfrm>
            <a:prstGeom prst="rect">
              <a:avLst/>
            </a:prstGeom>
          </p:spPr>
        </p:pic>
        <p:pic>
          <p:nvPicPr>
            <p:cNvPr id="14" name="Picture 13" descr="Screen Shot 2013-12-03 at 8.54.11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1173" y="2388290"/>
              <a:ext cx="761847" cy="796476"/>
            </a:xfrm>
            <a:prstGeom prst="rect">
              <a:avLst/>
            </a:prstGeom>
          </p:spPr>
        </p:pic>
        <p:pic>
          <p:nvPicPr>
            <p:cNvPr id="26" name="Picture 25" descr="Screen Shot 2013-12-03 at 8.55.08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8891" y="2491693"/>
              <a:ext cx="706133" cy="712611"/>
            </a:xfrm>
            <a:prstGeom prst="rect">
              <a:avLst/>
            </a:prstGeom>
          </p:spPr>
        </p:pic>
        <p:pic>
          <p:nvPicPr>
            <p:cNvPr id="28" name="Picture 27" descr="Screen Shot 2013-12-03 at 9.16.43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6156" y="2531208"/>
              <a:ext cx="707910" cy="691318"/>
            </a:xfrm>
            <a:prstGeom prst="rect">
              <a:avLst/>
            </a:prstGeom>
          </p:spPr>
        </p:pic>
      </p:grpSp>
      <p:sp>
        <p:nvSpPr>
          <p:cNvPr id="3" name="TextBox 2"/>
          <p:cNvSpPr txBox="1"/>
          <p:nvPr/>
        </p:nvSpPr>
        <p:spPr>
          <a:xfrm>
            <a:off x="7089622" y="1176459"/>
            <a:ext cx="2026356" cy="2285251"/>
          </a:xfrm>
          <a:prstGeom prst="rect">
            <a:avLst/>
          </a:prstGeom>
          <a:noFill/>
        </p:spPr>
        <p:txBody>
          <a:bodyPr wrap="square" lIns="68589" tIns="34295" rIns="68589" bIns="34295" rtlCol="0">
            <a:spAutoFit/>
          </a:bodyPr>
          <a:lstStyle/>
          <a:p>
            <a:r>
              <a:rPr lang="en-US" dirty="0" smtClean="0"/>
              <a:t>Mobile </a:t>
            </a:r>
            <a:r>
              <a:rPr lang="en-US" dirty="0" smtClean="0">
                <a:solidFill>
                  <a:schemeClr val="accent1"/>
                </a:solidFill>
              </a:rPr>
              <a:t>Application</a:t>
            </a:r>
            <a:r>
              <a:rPr lang="en-US" dirty="0" smtClean="0"/>
              <a:t> Management:</a:t>
            </a:r>
          </a:p>
          <a:p>
            <a:r>
              <a:rPr lang="en-US" dirty="0" smtClean="0"/>
              <a:t>Create a secure container that separates corporate data and apps from personal</a:t>
            </a:r>
            <a:endParaRPr lang="en-US" dirty="0"/>
          </a:p>
        </p:txBody>
      </p:sp>
      <p:sp>
        <p:nvSpPr>
          <p:cNvPr id="6" name="Round Same Side Corner Rectangle 5"/>
          <p:cNvSpPr/>
          <p:nvPr/>
        </p:nvSpPr>
        <p:spPr bwMode="auto">
          <a:xfrm>
            <a:off x="1821444" y="1834714"/>
            <a:ext cx="3684922" cy="333033"/>
          </a:xfrm>
          <a:prstGeom prst="round2SameRect">
            <a:avLst>
              <a:gd name="adj1" fmla="val 16667"/>
              <a:gd name="adj2" fmla="val 37505"/>
            </a:avLst>
          </a:prstGeom>
          <a:noFill/>
          <a:ln w="38100" cap="flat" cmpd="sng" algn="ctr">
            <a:solidFill>
              <a:schemeClr val="accent1"/>
            </a:solid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sp>
        <p:nvSpPr>
          <p:cNvPr id="20" name="Title 26"/>
          <p:cNvSpPr>
            <a:spLocks noGrp="1"/>
          </p:cNvSpPr>
          <p:nvPr>
            <p:ph type="title"/>
          </p:nvPr>
        </p:nvSpPr>
        <p:spPr>
          <a:xfrm>
            <a:off x="742589" y="171452"/>
            <a:ext cx="8401411" cy="706041"/>
          </a:xfrm>
        </p:spPr>
        <p:txBody>
          <a:bodyPr/>
          <a:lstStyle/>
          <a:p>
            <a:r>
              <a:rPr lang="en-US" dirty="0" smtClean="0"/>
              <a:t>How To Secure Corporate Data In A BYOD World?</a:t>
            </a:r>
            <a:endParaRPr lang="en-US" dirty="0"/>
          </a:p>
        </p:txBody>
      </p:sp>
      <p:pic>
        <p:nvPicPr>
          <p:cNvPr id="5" name="Picture 4"/>
          <p:cNvPicPr>
            <a:picLocks noChangeAspect="1"/>
          </p:cNvPicPr>
          <p:nvPr/>
        </p:nvPicPr>
        <p:blipFill>
          <a:blip r:embed="rId11">
            <a:duotone>
              <a:schemeClr val="accent1">
                <a:shade val="45000"/>
                <a:satMod val="135000"/>
              </a:schemeClr>
              <a:prstClr val="white"/>
            </a:duotone>
          </a:blip>
          <a:stretch>
            <a:fillRect/>
          </a:stretch>
        </p:blipFill>
        <p:spPr>
          <a:xfrm>
            <a:off x="3470249" y="2380955"/>
            <a:ext cx="424842" cy="424731"/>
          </a:xfrm>
          <a:prstGeom prst="rect">
            <a:avLst/>
          </a:prstGeom>
        </p:spPr>
      </p:pic>
    </p:spTree>
    <p:extLst>
      <p:ext uri="{BB962C8B-B14F-4D97-AF65-F5344CB8AC3E}">
        <p14:creationId xmlns:p14="http://schemas.microsoft.com/office/powerpoint/2010/main" val="37088707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for Managing Enterprise Mobility</a:t>
            </a:r>
            <a:endParaRPr lang="en-US" dirty="0"/>
          </a:p>
        </p:txBody>
      </p:sp>
      <p:pic>
        <p:nvPicPr>
          <p:cNvPr id="6" name="Picture 5"/>
          <p:cNvPicPr>
            <a:picLocks noChangeAspect="1"/>
          </p:cNvPicPr>
          <p:nvPr/>
        </p:nvPicPr>
        <p:blipFill rotWithShape="1">
          <a:blip r:embed="rId3">
            <a:duotone>
              <a:schemeClr val="accent4">
                <a:shade val="45000"/>
                <a:satMod val="135000"/>
              </a:schemeClr>
              <a:prstClr val="white"/>
            </a:duotone>
          </a:blip>
          <a:srcRect r="1508"/>
          <a:stretch/>
        </p:blipFill>
        <p:spPr>
          <a:xfrm>
            <a:off x="483255" y="837331"/>
            <a:ext cx="6013367" cy="3276317"/>
          </a:xfrm>
          <a:prstGeom prst="rect">
            <a:avLst/>
          </a:prstGeom>
        </p:spPr>
      </p:pic>
      <p:sp>
        <p:nvSpPr>
          <p:cNvPr id="7" name="TextBox 6"/>
          <p:cNvSpPr txBox="1"/>
          <p:nvPr/>
        </p:nvSpPr>
        <p:spPr>
          <a:xfrm>
            <a:off x="997589" y="4144091"/>
            <a:ext cx="1243901" cy="207759"/>
          </a:xfrm>
          <a:prstGeom prst="rect">
            <a:avLst/>
          </a:prstGeom>
          <a:noFill/>
        </p:spPr>
        <p:txBody>
          <a:bodyPr wrap="square" lIns="68589" tIns="34295" rIns="68589" bIns="34295" rtlCol="0">
            <a:spAutoFit/>
          </a:bodyPr>
          <a:lstStyle/>
          <a:p>
            <a:r>
              <a:rPr lang="en-US" sz="900" i="1" dirty="0"/>
              <a:t>Source: 451 Group</a:t>
            </a:r>
          </a:p>
        </p:txBody>
      </p:sp>
      <p:sp>
        <p:nvSpPr>
          <p:cNvPr id="5" name="Rectangle 4"/>
          <p:cNvSpPr/>
          <p:nvPr/>
        </p:nvSpPr>
        <p:spPr>
          <a:xfrm>
            <a:off x="6563874" y="1708774"/>
            <a:ext cx="2465796" cy="1254199"/>
          </a:xfrm>
          <a:prstGeom prst="rect">
            <a:avLst/>
          </a:prstGeom>
        </p:spPr>
        <p:txBody>
          <a:bodyPr wrap="square" lIns="68589" tIns="34295" rIns="68589" bIns="34295">
            <a:spAutoFit/>
          </a:bodyPr>
          <a:lstStyle/>
          <a:p>
            <a:pPr algn="l"/>
            <a:r>
              <a:rPr lang="en-US" sz="1100" dirty="0"/>
              <a:t>NAC: Network Access Control</a:t>
            </a:r>
          </a:p>
          <a:p>
            <a:pPr algn="l"/>
            <a:r>
              <a:rPr lang="en-US" sz="1100" dirty="0"/>
              <a:t>MBaaS: Mobile Backend as a Service</a:t>
            </a:r>
          </a:p>
          <a:p>
            <a:pPr algn="l"/>
            <a:r>
              <a:rPr lang="en-US" sz="1100" dirty="0"/>
              <a:t>MDM: Mobile Device Management</a:t>
            </a:r>
          </a:p>
          <a:p>
            <a:pPr algn="l"/>
            <a:r>
              <a:rPr lang="en-US" sz="1100" dirty="0"/>
              <a:t>MAM: Mobile App Management</a:t>
            </a:r>
          </a:p>
          <a:p>
            <a:pPr algn="l"/>
            <a:r>
              <a:rPr lang="en-US" sz="1100" dirty="0"/>
              <a:t>PIM Container: Personal Information Manager (email) Container</a:t>
            </a:r>
          </a:p>
        </p:txBody>
      </p:sp>
    </p:spTree>
    <p:extLst>
      <p:ext uri="{BB962C8B-B14F-4D97-AF65-F5344CB8AC3E}">
        <p14:creationId xmlns:p14="http://schemas.microsoft.com/office/powerpoint/2010/main" val="15836000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rgbClr val="FF0000"/>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41494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Adapting Security for Cloud, Mobile &amp; Social</a:t>
            </a:r>
          </a:p>
        </p:txBody>
      </p:sp>
      <p:sp>
        <p:nvSpPr>
          <p:cNvPr id="8" name="Text Placeholder 7"/>
          <p:cNvSpPr>
            <a:spLocks noGrp="1"/>
          </p:cNvSpPr>
          <p:nvPr>
            <p:ph type="body" sz="quarter" idx="13"/>
          </p:nvPr>
        </p:nvSpPr>
        <p:spPr/>
        <p:txBody>
          <a:bodyPr/>
          <a:lstStyle/>
          <a:p>
            <a:r>
              <a:rPr lang="en-US" dirty="0" smtClean="0"/>
              <a:t>Volker Scheuber</a:t>
            </a:r>
          </a:p>
          <a:p>
            <a:r>
              <a:rPr lang="en-US" dirty="0" smtClean="0"/>
              <a:t>Principal Sales </a:t>
            </a:r>
            <a:r>
              <a:rPr lang="en-US" dirty="0" smtClean="0"/>
              <a:t>Consultant</a:t>
            </a:r>
            <a:endParaRPr lang="en-US" dirty="0"/>
          </a:p>
        </p:txBody>
      </p:sp>
      <p:pic>
        <p:nvPicPr>
          <p:cNvPr id="3" name="Picture Placeholder 2" descr="Fusion-Middleware-Title_16x9_v4.jpg"/>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44" b="44"/>
          <a:stretch>
            <a:fillRect/>
          </a:stretch>
        </p:blipFill>
        <p:spPr/>
      </p:pic>
    </p:spTree>
    <p:extLst>
      <p:ext uri="{BB962C8B-B14F-4D97-AF65-F5344CB8AC3E}">
        <p14:creationId xmlns:p14="http://schemas.microsoft.com/office/powerpoint/2010/main" val="383648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ktangel 70"/>
          <p:cNvSpPr/>
          <p:nvPr/>
        </p:nvSpPr>
        <p:spPr>
          <a:xfrm>
            <a:off x="0" y="1411163"/>
            <a:ext cx="9144000" cy="3220871"/>
          </a:xfrm>
          <a:prstGeom prst="rect">
            <a:avLst/>
          </a:prstGeom>
          <a:gradFill flip="none" rotWithShape="1">
            <a:gsLst>
              <a:gs pos="0">
                <a:schemeClr val="bg1">
                  <a:lumMod val="75000"/>
                </a:schemeClr>
              </a:gs>
              <a:gs pos="100000">
                <a:schemeClr val="bg1"/>
              </a:gs>
              <a:gs pos="59000">
                <a:schemeClr val="bg1"/>
              </a:gs>
            </a:gsLst>
            <a:lin ang="16200000" scaled="1"/>
            <a:tileRect/>
          </a:gradFill>
          <a:ln w="9525" cap="flat" cmpd="sng" algn="ctr">
            <a:noFill/>
            <a:prstDash val="solid"/>
          </a:ln>
          <a:effectLst/>
        </p:spPr>
        <p:txBody>
          <a:bodyPr lIns="91436" tIns="45718" rIns="91436" bIns="45718" anchor="ctr">
            <a:prstTxWarp prst="textNoShape">
              <a:avLst/>
            </a:prstTxWarp>
          </a:bodyPr>
          <a:lstStyle/>
          <a:p>
            <a:pPr algn="ctr"/>
            <a:endParaRPr lang="da-DK">
              <a:solidFill>
                <a:srgbClr val="FFFFFF"/>
              </a:solidFill>
              <a:latin typeface="Calibri" pitchFamily="-84" charset="0"/>
            </a:endParaRPr>
          </a:p>
        </p:txBody>
      </p:sp>
      <p:sp>
        <p:nvSpPr>
          <p:cNvPr id="2" name="Title 1"/>
          <p:cNvSpPr>
            <a:spLocks noGrp="1"/>
          </p:cNvSpPr>
          <p:nvPr>
            <p:ph type="title"/>
          </p:nvPr>
        </p:nvSpPr>
        <p:spPr/>
        <p:txBody>
          <a:bodyPr/>
          <a:lstStyle/>
          <a:p>
            <a:r>
              <a:rPr lang="en-US" dirty="0" smtClean="0"/>
              <a:t>Oracle Mobile Solutions</a:t>
            </a:r>
            <a:endParaRPr lang="en-US" dirty="0"/>
          </a:p>
        </p:txBody>
      </p:sp>
      <p:sp>
        <p:nvSpPr>
          <p:cNvPr id="32776" name="AutoShape 8" descr="data:image/jpeg;base64,/9j/4AAQSkZJRgABAQAAAQABAAD/2wCEAAkGBxAPDw8MDxAVDQ4NDg8NDQ8PEBAMEAwPFBUYFxURFRUYHiggGRolHRQVIjIjJSkrLjo6GB83ODMsNygtLiwBCgoKDg0OGxAQGCwkHSQ3LC0sLCwrMCwsLSssNS0rLDAsNCwsLCwtLCwuLCwsLC4wLCwsLCwsLCssLCwsNCwsLP/AABEIAN0A5AMBEQACEQEDEQH/xAAcAAACAgMBAQAAAAAAAAAAAAAAAQUHAgQGAwj/xABEEAABAwEDBwcJBwQCAgMAAAABAAIDEQRSYQUGEhMhMVEHIkFikaHRFCM0cXJzk7LhFyQyQlNVsRVjgcFUghbwM0TS/8QAGgEBAAMBAQEAAAAAAAAAAAAAAAQFBgEDAv/EADQRAQABAQUFBwQCAgIDAAAAAAABAgMEBRFxEhUzNFEUITFTgZGxQWGh0SPwE8FD8SIk4f/aAAwDAQACEQMRAD8AvFAIE5wAqTQDeTsouTMR3y7ETM5QirVlimyMV6x3f4Ch2l7+lCbZ3P61o6S2SO3vPqB0R3KLVbV1eMpdNjRT4Q8tYeJ7Svjanq+9mOg1h4ntKbUmzHQaw8T2lNqTZjoNYeJ7Sm1Jsx0GsPE9pTak2Y6DWHie0ptT1NmOg1h4ntKbU9TZjoNYeJ7Sm1PU2Y6FrDxPaU2p6u7MdBrDxPaVzanqbMdBrDxPaU2p6mzHQaw8T2lNqepsx0GsPE9pTanqbMdBrDxPaU2p6mzHQaw8T2lNqepsx0GtPE9pTanqbMdBrDxPaU2p6mzHQaw8T2lNqepsx0Ns7hucR6iQuxXVHhLk0Uz4w2oMrSN3nTHB2/tXtReq6fHveFd0s6vDuTFjtzJd2x3S07/qp1lb02nh4oFrYVWfj4NpezxCAQCBE0FTsA2k8EmciIzc7lG3mU0GyMHYL2JVVb282k5R4Lewu8WcZz4tKqj5pAqmZkKpmZCqZmRVTMyFUzMhVMzIVTMyFUzMhVHchVcMiqhkKpmZCqZmQqhkKoZCqGQqhkKoCqBVR0VTMNjyCCDQjaCNhCRVMTnDk0xMZS6TJdv1raHY9v4hxHEK2u9v/kjv8VRebD/HOceEt5SEYIBBFZetOi0RDe/a72R4/wClCvlplTsx9U65WWdW3P0QNVWrPIVQYSShu0n1cSuxGbkzEOeynnpZIHFjpWl42FrPPOHrDdykUXaurvyRq7zRT3Zow8o1k4v+C7xXp2Sp59sp/sEeUezcX/Bd4rvY5/sudspYnlHs/F3wXeKdklztkMTyjwcXfBPiu9kO2QX2jwcXfBd4p2RzthfaPDxd8E+K72Q7YX2jw8T8E+KdkO2D7R4uJ+C7xTsZ2wvtHh4n4J8U7GdsP7R4eLvgnxTsZ2wfaRBxd8E+K52M7Yf2kWfi74LvFOxu9sg/tIs3F/wXeK52OXe2QyHKRZeL/gO8U7HP9k7bT/YMcpFk4v8AgO8VzsdX9l3ttP8AYMcpNj4yfAd4rnY6/wCy722j+w97Pyi2FxoZHMxkiexvavmbnX0fUXyzn6umsOUIp2CSKRsjDucxweD/AJCjVU1UzlKVTXTVGcS2ar5feQqhk9rJaTG9sg6DtHEdIX3Z2k0VRVDztbKLSmaZde1wIBG0EVGIV5E5xnChmMpyk11wIOWyzLpTv6tGj/A+pVPeqs7WV1dKcrKGlVRs0nJi99ATwXY73J7oVbnxnRJLI+xwPLGMOhPI00MjumNp6GjpI3mqtbvYREbUqm828zOzDkGWbFS0Nn5LigPJcUB5LigXkuKBeS4oDybFAvJsUB5NigXk2KA8mxQLybFAeTYoF5NigXk+KA8nxQLyfFBiYMUG1kfKk9ilE0D6bRrIz/8AHMODh/veF8WlnTaRlU9LO0qs5zpXXm/lhlss8dpj3PHOad7Hj8TDiCqW2s5s6spXdjaRaU5wkqrxze2RVQydZkWTSgZhVvYaK7ulWdlCjvdOzay3lIRgg4/KZ89L7ZVFeOLVqv7vwqdGrVeL2yR+cNrMNlnnG+KNzx66bO+i9bCNquIeVvOzZzKmLJANlak9J4nir5n0jHC3gUGeqbwKBatvAoFq28EC1beBQLVt4FAatvAoFq28CgWrbwKBatvAoFoN4FAtW3gUC0G8CgRY3gUCLG8CgWg3gUC0G8CgxdG3gUGrNE3gUHY8lFqLZbTZvylrJ2jg4HRd3aPYq+/0/wDjFSxw6r/ymn1WTVVea2yFUzMnV5vejt9p/wDJVzcuDHqo79xp9EkpaIEHGZUPn5fbKobxP8tWrQ3eP4qdGrVeOb2yRGd22wWr3J/kL3us/wA1KPe4/hqVlZmuwV6oG3V2CBaT8ECq/BAqvwQLSfggWk/BAtJ+CBaT8EC0n4IFpPwQLSfggWk/BAtJ+CBVfggVX4IFpPwQLSfguBaT8EHnJpYLo6Dk0B8tmr/xj8wUDEOHGqfh3EnRZdVULrIVTMydbm76O32n/MVd3Hgx6qK/8afRJqWhhBxOVT5+X3hWfvHFq1aK7cKnRq1Xjm98kTnYfuNq9yf5C97rxqdUa98GpWcGjeKv2fetW3igVW3igVW3igRLbxQY1beKBVbeKBVbeKBVbeKBVbeKBVbeKBVbeK4CrbxQKrbxQY1beKBVbeKBEtvFAqtvFAqtvFBi4tvFB0nJqR5ZLQ1+7H5goGI8ONVhh3EnRZVVT5rvIVTMydfm36M32n/MVeXHgx6qG/8AHn0SimIQQcPlY/eJveOWdvPFq1aS68GnRqVXhm98kTnWfuNq9yf5CkXXjU6o184NWisoZOqtCzr11nVQLWdVAtZ1UCMnVQLWdVAtZ1UC1nVXAjJ1UC1nVXQtZ1UC1nVQLWdVAtZ1UC1nVQLWdXuQLWdXuQLWdVAtZ1EG/kPJE9vmFns8Wk4UdI93NjgZfeegbDQbygsvJWbsOTxoR8+VzfPTOADpCOgXW8Aq/EuFGqxwzizokqqlzXmRVTMdlmz6Mz2n/MVfXDgR6/LP4hx59EqpiEEHCZXP3ib3jlnLzxqtWmuvBp0adV4ZvfJFZ1n7javcn+QpF049OqNfOBVorKEuvBaJm3rzrwQKrrwQKrrwXAquvBAquvBdCq68ECq68ECJdeCDGrrwQKrrwQKrrwQKrrwQLnXggVXXggVXXggRLrwQKrrwQdDmfmhaspvq12psrDSa0ltQKb2Rj8z+4dPBBd2TclQWGzizWZmhG3aSTpPld0ve7pcggsoPrJ/gquxPhRqssL4s6PCqpF7kKpmO0zX9FZ7T/mKv8P4Eevyz2I8efRLKaghBwOWD94m945Zq9carVqLrwadGnVeGb3yROdh+4Wqu7Un+QpFz49OqLfeBVoq+JzcVpGaemkzFAtJmKBaTMUC0mYoFpMxQLSZigWkzFAtJmKBaTMUGOkzFAtJmKBaTMUCLmYoFpMxQLSZigRczFB3GYvJ+bdo2u1B8Fi3sbtZLbB1elrOt09HFBctnjjhjZBCxsMUbdGONgDGMbwACDytMuwoOWtcw12jUaRa5wbXaQDtNOG1VuJ8KNVnhXFnQVVGvhVB22a3orPak+YrQYdwI9flnMS5ifT4S6nIIQV9lk/eZveOWZvXGq1am6cCjRp1UdIROdjvuFq9yf5Ck3Pj0aot+5evRWET3cFpWYemm66gWm66gWm66gWm66gWm66EC03XUC03XQgx03XUC03XUC03XUC03XUC03XUC03XUC03XQgWsdd2kgAAVJJ3AcSgtDMXk/I0LblJgrsfDYyK6PSHT47uZ28EFlOm8B0UHAIPF0yDjs+M94rA0wRgWi2EbIQebCD+eUjdg3ecN6DhcwbfNaMoWi0Wh5kkfZzUnc0aY5rRua0cAq3FOFGqzwrizosSqoc2gyFUzMncZqeis9qT5itFh3Lx6/LN4lzE+nwmFOQAgrzLR+8z+8csve+PVq1d04FGjSqo+aSiM7D9wtW2nmTt4bQpNy49GqJfuXr0VfGeutOyzMnroET10Cr10Cr10Cr10Cr10C/7oF/3QL/ugX/dAq9dAq9dBjXroPSy2eSaRsMNZpZDSONg0nPOA/wBoLizIzHZYNG02kie2/lIJdFZa9DLzusf8IOvfMg8nSoK2z05RQwusmT3gyDmy2rY5kfFsV53W3DoqgrA1JLjJpOcS5znEuc4neSTvKDquTP0yXnaX3c/MFWYrwo1WmE8adFmVVBm0ORVTMd3ml6Iz2pPmK0eG8vHr8s1ifMT6fCZU9XhBWeXbSBarQCN0rtu9ZK+WkReK4nq2Nzs5m70THRqNmaen/S8Irifq9pomPojM7D9wtXT5k/yFMuU/+xRqhX/l69FWRvbdK1DKs9Nt0oFptulAtNt0oFptulAi9t0oFptulAtNt0oPazWV8weYoJJhE0Pl1bHSatpNAXU3INbWN2jRNRvG4j1hAtNt0oFptulAtNt0oN7ImSZbdMLNZ4i9+wvcToshZfe7oHeehBdOambFnybGRGNZaJBSa0OFHP6jbrMO1BNOlQaltt8cMb5pXiKKMaT3uNA0f+9CCoc8s/H23SstnDobGatefwyWoda6zq9vBByAc0flKBF7bpQdXyYuHlk1BT7ufmCq8W4MarXCONOiy3SAbys9NUQ0cUzLzdaB0be5fM2kPuLOVgZmOrY4z15PnK0+FzndqfX5ZbFoyvMxp8JxWCtCCqs4vS7T75yxt+5ivVtrjy1GkI5REtG5zE+RWmn6R/kKZh/M0aoOJcrXormMvwWxYxnV+CBVfggxJfggVX4IFV+CBVfgg3siZJtNttDLJAAZH7S4/giYN8jz0AfRB9A5s5FhybZ22WDadj5pSAH2iWlC91PVsHQEHnlnIVitfpNmjld+poBko9TxtQcPljkshdV1jtT4D0RzgWiP1Bwo4d6DicrZkZTs1SYROwfns7hNs4lv4h2IPHNnNi1W+XRA1EMZpPM9pbq+q1p/E/Do6UFx5HyZBYoRZ7O3Rbve40L5nX3u6Sg2XTIInL+cENii107qV2Rxt2yTO4NH+9yCnc5M4rVlCQOkIjhYaxWdpJZHibzseyiCIq/BAqvwQIl+CDpuTou8rlqf/rnd7QVRjPAp1XGC8edFhrMtSaCx8yfQo/bl+crWYVy1Pr8sji/NT6fCeVirAgqrOL0u0++csbfuYr1ba48tRpCPURLRWdHoVp90f5CmYfzVGqDiPK16KzYW3itixjKrb5QLm3ygXNvlAqtvlAjo3yg2MnWB9plZZoA6WaV2ixgr2k9DR0lBfeZ2bcWS7PqWHWTyUdap9xlcNzW8GDoH+d6CafMg8XSoPF0qDydNig8nzYoPB0qDl87c8obCDG2k1qI5sQPNi60hG71bygqTKNvfapXWi0TGSR3SdgaOhrR0DAINbm3ygXNvlAubfKBHRvlB1XJtTyqWhr5g/MFUY1wadVzgnGnRZCzLUBBY+ZPoUfty/OVrMK5an1+WRxfmp9PhPKxVgQVVnF6XaffOWNv3MV6ttceWo0hHqIlorOn0G09Pmj/IUzD+Zo1QsR5WvRWDH9RbFi2Wn1EHVZmZj2jKZEpb5LY67bQ4VMmELT+I4nZ60Fh5W5LsnSQtjs4dZJo20EwcZtaf7rXGjvWKFBVec2atsycSZ4A+GtBaYSZIXes0qw4OQQsDHSPZFHEXySODI2NFS9x3AILwzGzVZk2IveGutszaTyN2iNu/UsPAbKnpKDpHSoIfOLL8NhgdaZjWnNjjFNOeToY3+SegIOdybyl2Gagl1ljd/dbpx1we3/YCDo7NlCOdunDIyZp26Ubg8dyAdKg8nSoOBzuz80NKzWHnybWyWgULY+Ij4nft3cKoK4dISS5zS5ziXOc4lxcTvJJ3oFp/20C0/wC2gWn/AG0C0/7aBF3UQdZyaH71Lsp5g/MFT41wadVzgnGnRZKzTUBBY+ZPoUfty/OVrMK5an1+WRxfmp9PhPKxVgQVVnF6XaffOWNv3MV6ttceWo0hHqIlonOr0G1e6P8AIUzD+Zo1QsR5WvRWNnike5sbKve9waxjAXOe49AAWxYta+ZfJmGaNqyn5x+xzLGCCxh/vEfiO7mjZxqgssyUAAoAAA0AUDQNwAG4IPF8qDxkkqCDtBFCCKhw4EdKCDsObtjs1ofbIIRFM9pbzfwMqecWN/KT00QSTpUEdlfK0VlhfaZnaMbB63PcdzGjpJQUdnLlyfKFoNokOg1tWwRA1bDHXcMT0npQRdHXkBEZGO02SGN43OYSx3aEHQ5Pz2yhDsdK20tHRO3SNPaFCgecOeVptkeoaBZo3Dzojc5xlPAu6G4IOYDXD8wQFHX0Co+8gNF15AaLryA0XXkC0XXkHWcmoPlUtTXzB+YKnxrg06rnBONOiyVmmoCCx8yfQo/bl+crWYVy1Pr8sji/NT6fCeVirAgqrOL0u0++csbfuYr1ba48tRpCPURLaOWrGbRZ5bO0hrpmaALtwqRtKmYfzNGqFiPLV6JvMnNmzZPbpRjWWhwo+0PA0yOlrbjcB/lbFi3UOmQeLpUGrHbo3l7GSMkdEdGVrHte6M76OA3b0CdKg8nTINO3W+OGN80rxHHG0ue49Aw4nBBSeduc7sozaTiWWeMkQQ3R0vdxcfoggqx4oFWPFAczFAuZigOZigOZigOZigOZigOZigOZigOZigOZig67kzp5VLT9A/MFT41wadVzgnGnRZSzTUBBY+ZPoUfty/OVrMK5an1+WRxfmp9PhPKxVgQVVnF6XaffOWNv3MV6ttceWo0hHqIlsXn+QpuH8zRqhYjyteifsEuxbBi3ra7ayJjpZXtjjYKve8hrWjEoKqzw5RZZtKzWDSiiNWvtH4ZZR1Olgx3+pBw1it08DxNC50Mo/Ox1HH18RgUFh5v8pGloxW9mrdsHlEY5hPXYPw+sdiDtDb4zHrxI0w6JeZQ4GMNG0u0kFR5550SW6TVxgtskZrG07DK79R3+h0IOcq66EBV10IFV10dyAq66O5AVddHcgKuujuQFXXR3ICrro7kBV10dyAq66O5AVddHcgKuujuQFXXQg6zk1r5VLUU8wfmCp8a4NOq5wTjToslZpqAgsfMn0KP25fnK1mFctT6/LI4vzU+nwnlYqwIKqzi9LtPvnLG37mK9W2uPLUaQj1ES3nOeaf8ACmYfzNGqFiPK16PPK2dFnsEYdM7SkcPNwMprH4m63ErYsWqrOTOa0ZQfpTSBkTSTHAwkRx//AKOJ7kENTroCnX70BQX+9B6stD2xuhEzhFIQXxhx0HEbiQg8qC+gKC/3oCgv96AoL/egKC/3oCgv96AoL/egKC/3oCgv96AoL/egKC/3oCgv96AoL/egKC+g6zk09Kl218wfmCp8a4NOq5wTjTospZpqAgsfMn0KP25fnK1mFctT6/LI4vzU+nwnlYqwIKqzi9LtPvnLG37mK9W2uPLUaQj1ES0bnFaHRWS0SsNHxxlzTStDUbaKZh/M0aoWI8tXopyafWOdJJpPe41c5xqXHFbFi2FW3SgKtulAVbdKAq26UBVt0oCrbpQFW3SgKtulAVbdKAq26UBVt0oCrbpQFW3SgKtulAVbdKAq26UBVt0oCrbpQFW3Sg67kzp5VLQU8wfmCp8a4NOq5wTjTospZpqAgsfMn0KP25fnK1mFctT6/LI4vzU+nwnlYqwIKqzi9LtPvnLG37mK9W2uPLUaQj1ES2lluyumslqibtc6zyaI4kbadyl3GqKbemZQ7/TNV3qiFLtL9+xbJij5+CA5+CA5+CA5+CA5+CA5+CA5+CA5+CA5+CA5+CA5+CA5+CA5+CA5+CA5+CA5+CA5+CA5+CA5+CDs+TCzuMtpmP4Y4mMr0aTnVA7GlU2NVfx00/ddYJTP+WqpYKzbThBY+ZPoUfty/OVrMK5an1+WRxfmp9PhPKxVgQVfnTFoWycXnB49TgCsfiNOzeavds8Nr2rrR7eyKUJOZwyaLg7fTeOIX1TVszm+a6dqmYVdnzmv5HMZ4wTY5zpRObtETjvidww+i11yvUW1ERM9/wAsbfbrVY1zOXc5ajbxU1CFG3igKNvFAUbeKAo28UBRt4oCjbxQFG3igKNvFAUbeKAo28UBRt4oCjbxQFG3igKNvFAUbeKAo28UBRt4oPWy2UzSMhiDpJJHBrGNFS4r5qqimNqqe59U0zVOzTHeuHN7I7bDZmWYEOkJ1locNodKR+EHgNyyV/vX+e0zjwa/D7r/AILPv8ZSKgrAILJzMYRYoq9JkcPUXla3C4mLtTn9/lkMWmJvVWX2+E4rBWhBxPKBYCHR2oDYRqpMCNrT/PYFn8asO+m1jSf9NFglv3VWU6x/tyCol+EGYeC10T2iWJ4o+N40muC9bK2qs5zh421jTaxlU5m35gWGUl0Mj7ITt0CBLGPVXaO1XNji8xGVXf8AhS22DRnnQ0xyZR/89vwfqpG96On5Rtz2nWfZkOTCL9wb8H6ru9rPpHu5ui0+/syHJfF+4s+D9V3etn9vdzdNr9/YxyWw/uTPgjxXd6Wf293N02vSfZl9lkP7kz4P1Xd6WX293N1W3SfY/srg/c2fBHiu7zsuse7m67bpPsf2VQfubPg/VN52XWPdzddt0n2H2VQfubPgjxXd5WXWPc3XbdJ9h9lUH7mz4P1XN52XWPc3XbdJ9i+yuD9zZ8EeKbzsuse7u67bpPsR5LIP3Jnwfqubzsvt7m6rbpPsR5LYf3JnwR4pvSz+3u7uq16T7MTyXQ/uLPg/Vc3rZ/b3d3Ta/f2Ynkwi/cGfB+q+d62f293d0Wn39mJ5Mo/+e34P1XN7UdPy+tz2nWfZieTRn/Ob8H6rm96On5d3NadZ9jj5N4QfOWwubwjiaCf8mq+KsZjLupj3fdGC1Z99UukyTkmzWNpbZY9BzhR8rzpyvwqdwwCqrzfrS38Z7lvdrhZWHhHe3FCTggzghdI9sbBVz3BrRiV9UUTXVFNPjL4rriimaqvCFt2KzCKKOFu6NjWDGg3rb2VnFnRFEfRhba0m0rmufr3vdejzCDXt9kZPE+F4q17aHiD0EYg0K87ayptaJoq8JetjbVWNcV0+MKtyrk59mldDIN21ruiRvQ4LG3i712Fc0Vf9trdrxRb2cV0/9S1F4PcIBAIBAIBAIBAIBAIBAIBAIBAIBAIBAIEg7fMrIZZ98lFHEUhad7Wne84ncPqtDhVymn+auO/6ftnMXv0Vfw0T3fX9OvV4oQgECqg0crZOitLNXKN21jhsdGeIKj3i7WdvRs1x+4SLterS717VE6x9JcDlbNyezkkDXR9D2CpA6zd4/hZq84bbWM5xG1HWP9w1F1xOxt4ymdmrpP8AqUOq9YhAIBAIBAIBAIBAIBAIBAIBAIBAIBB62WyySu0I2GQ9UVp6z0L0srGu1nKinN52ttRZRnXVEQ7LIGajYyJrTR7xtbENrGni4/mOG71q/ueFRRMV23fPT6f/AFnr7i81xNFj3R1+vp0+XWhyulGKoGgxKDByDxfVBrSaSCDyhkZspLiNvEBeFpdrG0766In0e9neraz7qK5j1RU2bY6HOC8+wXby4eu8L15ktOTNt3RI4didgu3lw7vG9eZLXfm5J0Sv7vBOwXby4N43rzJ/Dwfm7N0TP7vBc7BdvLg3jevMn8PN2b0/67+weCdgu3lwbxvXmT+GBzetH67+weCdgu3lwbxvXmT+GLs37R+u/sHgm77t5cG8b15k/j9Mf/H7T+u/sb4Ju+7eXBvG9eZP4/Rf0C0/rv7G+Cbvu3lwbxvXmT+P0P6Baf139jfBN33by4N43rzJ/H6H/j9p/Xf2N8E3fdvLg3jevMn8foxm/af139jfBN33by4N43rzJ/H6ZjN+0frv7B4J2C7eXBvG9eZP4/TJub1o/Xf2DwTsF28uDeN68yfw9Bm7P+s/sHgnYLt5cG8b15k/h7Mzcl/Wf3eC72C7eXBvG9eZP4e8ebb+mV/cnYLt5cG8b15ktqLNs9L3HsTsF28uHN43rzJb0GbrRvqfWuxcbvH/ABx7E3+8z/ySn7FAY2hjRQDoAopFNMUxlTGUItVVVU51TnP3b0dV9PlsNqg9QgyQNAqIEWBBiYwgxMAQYmzN4IMTZG8EGBsbOCBGws4IMTYGcECNgZwQL+ns4IF/T2cEB/T2cEB/T2cEB/T2cED/AKezggPIGcEDFgZwQZeQs4IGLEzggyFjZwQZiyt4IMhZ2oMhCEGQYEGWigKIGg//2Q=="/>
          <p:cNvSpPr>
            <a:spLocks noChangeAspect="1" noChangeArrowheads="1"/>
          </p:cNvSpPr>
          <p:nvPr/>
        </p:nvSpPr>
        <p:spPr bwMode="auto">
          <a:xfrm>
            <a:off x="155575" y="-144463"/>
            <a:ext cx="304800" cy="304801"/>
          </a:xfrm>
          <a:prstGeom prst="rect">
            <a:avLst/>
          </a:prstGeom>
          <a:noFill/>
        </p:spPr>
        <p:txBody>
          <a:bodyPr vert="horz" wrap="square" lIns="91396" tIns="45698" rIns="91396" bIns="45698" numCol="1" anchor="t" anchorCtr="0" compatLnSpc="1">
            <a:prstTxWarp prst="textNoShape">
              <a:avLst/>
            </a:prstTxWarp>
          </a:bodyPr>
          <a:lstStyle/>
          <a:p>
            <a:endParaRPr lang="en-US" dirty="0"/>
          </a:p>
        </p:txBody>
      </p:sp>
      <p:grpSp>
        <p:nvGrpSpPr>
          <p:cNvPr id="3" name="Group 10"/>
          <p:cNvGrpSpPr>
            <a:grpSpLocks/>
          </p:cNvGrpSpPr>
          <p:nvPr/>
        </p:nvGrpSpPr>
        <p:grpSpPr bwMode="auto">
          <a:xfrm>
            <a:off x="6736407" y="2288339"/>
            <a:ext cx="1057730" cy="1141057"/>
            <a:chOff x="3068945" y="2271501"/>
            <a:chExt cx="1868044" cy="2012632"/>
          </a:xfrm>
          <a:effectLst>
            <a:outerShdw blurRad="50800" dist="38100" dir="2700000" algn="tl" rotWithShape="0">
              <a:prstClr val="black">
                <a:alpha val="40000"/>
              </a:prstClr>
            </a:outerShdw>
          </a:effectLst>
        </p:grpSpPr>
        <p:sp>
          <p:nvSpPr>
            <p:cNvPr id="73" name="Rounded Rectangle 72"/>
            <p:cNvSpPr/>
            <p:nvPr/>
          </p:nvSpPr>
          <p:spPr>
            <a:xfrm>
              <a:off x="3068945" y="2271501"/>
              <a:ext cx="1868044" cy="2012632"/>
            </a:xfrm>
            <a:prstGeom prst="roundRect">
              <a:avLst/>
            </a:prstGeom>
            <a:gradFill flip="none" rotWithShape="1">
              <a:gsLst>
                <a:gs pos="0">
                  <a:srgbClr val="FF0000"/>
                </a:gs>
                <a:gs pos="99000">
                  <a:srgbClr val="D40000"/>
                </a:gs>
              </a:gsLst>
              <a:lin ang="5400000" scaled="0"/>
              <a:tileRect/>
            </a:gradFill>
            <a:ln w="25400" cap="flat" cmpd="sng" algn="ctr">
              <a:noFill/>
              <a:prstDash val="solid"/>
            </a:ln>
            <a:effectLst/>
          </p:spPr>
          <p:txBody>
            <a:bodyPr lIns="0" tIns="0" rIns="0" bIns="0" anchor="b"/>
            <a:lstStyle/>
            <a:p>
              <a:pPr>
                <a:defRPr/>
              </a:pPr>
              <a:endParaRPr lang="en-US" sz="1400" kern="0" dirty="0">
                <a:solidFill>
                  <a:srgbClr val="FFFFFF"/>
                </a:solidFill>
                <a:effectLst>
                  <a:outerShdw blurRad="50800" dist="38100" dir="2700000" algn="tl" rotWithShape="0">
                    <a:prstClr val="black">
                      <a:alpha val="40000"/>
                    </a:prstClr>
                  </a:outerShdw>
                </a:effectLst>
                <a:latin typeface="Arial"/>
                <a:cs typeface="Arial"/>
              </a:endParaRPr>
            </a:p>
          </p:txBody>
        </p:sp>
        <p:pic>
          <p:nvPicPr>
            <p:cNvPr id="74" name="Picture 12" descr="Lock.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14" y="2559448"/>
              <a:ext cx="976069" cy="14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28"/>
          <p:cNvGrpSpPr/>
          <p:nvPr/>
        </p:nvGrpSpPr>
        <p:grpSpPr>
          <a:xfrm>
            <a:off x="722420" y="1967094"/>
            <a:ext cx="854245" cy="854578"/>
            <a:chOff x="119525" y="1431422"/>
            <a:chExt cx="621558" cy="621801"/>
          </a:xfrm>
        </p:grpSpPr>
        <p:sp>
          <p:nvSpPr>
            <p:cNvPr id="130" name="Oval 129"/>
            <p:cNvSpPr/>
            <p:nvPr/>
          </p:nvSpPr>
          <p:spPr bwMode="auto">
            <a:xfrm>
              <a:off x="119525" y="1431422"/>
              <a:ext cx="621558" cy="621801"/>
            </a:xfrm>
            <a:prstGeom prst="ellipse">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endParaRPr lang="en-US" sz="700" kern="0" dirty="0">
                <a:solidFill>
                  <a:srgbClr val="FFFFFF"/>
                </a:solidFill>
                <a:ea typeface="ヒラギノ角ゴ Pro W3"/>
                <a:cs typeface="ヒラギノ角ゴ Pro W3"/>
              </a:endParaRPr>
            </a:p>
          </p:txBody>
        </p:sp>
        <p:sp>
          <p:nvSpPr>
            <p:cNvPr id="131" name="TextBox 130"/>
            <p:cNvSpPr txBox="1"/>
            <p:nvPr/>
          </p:nvSpPr>
          <p:spPr>
            <a:xfrm>
              <a:off x="127551" y="1628411"/>
              <a:ext cx="597878" cy="223942"/>
            </a:xfrm>
            <a:prstGeom prst="rect">
              <a:avLst/>
            </a:prstGeom>
            <a:noFill/>
          </p:spPr>
          <p:txBody>
            <a:bodyPr wrap="square" rtlCol="0" anchor="ctr">
              <a:spAutoFit/>
            </a:bodyPr>
            <a:lstStyle/>
            <a:p>
              <a:pPr algn="ctr"/>
              <a:r>
                <a:rPr lang="en-US" sz="1400" dirty="0">
                  <a:solidFill>
                    <a:schemeClr val="bg1"/>
                  </a:solidFill>
                  <a:effectLst>
                    <a:outerShdw blurRad="38100" dist="38100" dir="2700000" algn="tl">
                      <a:srgbClr val="000000">
                        <a:alpha val="43137"/>
                      </a:srgbClr>
                    </a:outerShdw>
                  </a:effectLst>
                </a:rPr>
                <a:t>CRM</a:t>
              </a:r>
            </a:p>
          </p:txBody>
        </p:sp>
      </p:grpSp>
      <p:grpSp>
        <p:nvGrpSpPr>
          <p:cNvPr id="8" name="Group 2"/>
          <p:cNvGrpSpPr/>
          <p:nvPr/>
        </p:nvGrpSpPr>
        <p:grpSpPr>
          <a:xfrm>
            <a:off x="722587" y="2966690"/>
            <a:ext cx="834393" cy="900126"/>
            <a:chOff x="722586" y="2966690"/>
            <a:chExt cx="834393" cy="900126"/>
          </a:xfrm>
        </p:grpSpPr>
        <p:sp>
          <p:nvSpPr>
            <p:cNvPr id="93" name="Rounded Rectangle 92"/>
            <p:cNvSpPr/>
            <p:nvPr/>
          </p:nvSpPr>
          <p:spPr bwMode="auto">
            <a:xfrm>
              <a:off x="722586" y="2966690"/>
              <a:ext cx="834393" cy="900126"/>
            </a:xfrm>
            <a:prstGeom prst="roundRect">
              <a:avLst/>
            </a:prstGeom>
            <a:solidFill>
              <a:schemeClr val="accent4"/>
            </a:solidFill>
            <a:ln w="25400" cap="flat" cmpd="sng" algn="ctr">
              <a:noFill/>
              <a:prstDash val="solid"/>
            </a:ln>
            <a:effectLst>
              <a:outerShdw blurRad="50800" dist="38100" dir="2700000" algn="tl" rotWithShape="0">
                <a:prstClr val="black">
                  <a:alpha val="40000"/>
                </a:prstClr>
              </a:outerShdw>
            </a:effectLst>
          </p:spPr>
          <p:txBody>
            <a:bodyPr lIns="0" tIns="0" rIns="0" bIns="0" anchor="b"/>
            <a:lstStyle/>
            <a:p>
              <a:pPr algn="ctr"/>
              <a:endParaRPr lang="en-US" sz="1400" kern="0" dirty="0">
                <a:solidFill>
                  <a:srgbClr val="FFFFFF"/>
                </a:solidFill>
                <a:effectLst>
                  <a:outerShdw blurRad="50800" dist="38100" dir="2700000" algn="tl" rotWithShape="0">
                    <a:prstClr val="black">
                      <a:alpha val="40000"/>
                    </a:prstClr>
                  </a:outerShdw>
                </a:effectLst>
                <a:latin typeface="Arial"/>
                <a:cs typeface="Arial"/>
              </a:endParaRPr>
            </a:p>
          </p:txBody>
        </p:sp>
        <p:grpSp>
          <p:nvGrpSpPr>
            <p:cNvPr id="9" name="Group 4"/>
            <p:cNvGrpSpPr>
              <a:grpSpLocks/>
            </p:cNvGrpSpPr>
            <p:nvPr/>
          </p:nvGrpSpPr>
          <p:grpSpPr bwMode="auto">
            <a:xfrm>
              <a:off x="864361" y="3109969"/>
              <a:ext cx="559272" cy="619918"/>
              <a:chOff x="11807141" y="4933618"/>
              <a:chExt cx="1042085" cy="1059491"/>
            </a:xfrm>
            <a:solidFill>
              <a:schemeClr val="bg1"/>
            </a:solidFill>
            <a:effectLst/>
          </p:grpSpPr>
          <p:sp>
            <p:nvSpPr>
              <p:cNvPr id="142" name="Freeform 51"/>
              <p:cNvSpPr>
                <a:spLocks/>
              </p:cNvSpPr>
              <p:nvPr/>
            </p:nvSpPr>
            <p:spPr bwMode="auto">
              <a:xfrm>
                <a:off x="11807141" y="5029496"/>
                <a:ext cx="963613" cy="963613"/>
              </a:xfrm>
              <a:custGeom>
                <a:avLst/>
                <a:gdLst>
                  <a:gd name="T0" fmla="*/ 128 w 257"/>
                  <a:gd name="T1" fmla="*/ 0 h 257"/>
                  <a:gd name="T2" fmla="*/ 0 w 257"/>
                  <a:gd name="T3" fmla="*/ 128 h 257"/>
                  <a:gd name="T4" fmla="*/ 128 w 257"/>
                  <a:gd name="T5" fmla="*/ 257 h 257"/>
                  <a:gd name="T6" fmla="*/ 257 w 257"/>
                  <a:gd name="T7" fmla="*/ 128 h 257"/>
                  <a:gd name="T8" fmla="*/ 128 w 257"/>
                  <a:gd name="T9" fmla="*/ 128 h 257"/>
                  <a:gd name="T10" fmla="*/ 128 w 257"/>
                  <a:gd name="T11" fmla="*/ 0 h 257"/>
                </a:gdLst>
                <a:ahLst/>
                <a:cxnLst>
                  <a:cxn ang="0">
                    <a:pos x="T0" y="T1"/>
                  </a:cxn>
                  <a:cxn ang="0">
                    <a:pos x="T2" y="T3"/>
                  </a:cxn>
                  <a:cxn ang="0">
                    <a:pos x="T4" y="T5"/>
                  </a:cxn>
                  <a:cxn ang="0">
                    <a:pos x="T6" y="T7"/>
                  </a:cxn>
                  <a:cxn ang="0">
                    <a:pos x="T8" y="T9"/>
                  </a:cxn>
                  <a:cxn ang="0">
                    <a:pos x="T10" y="T11"/>
                  </a:cxn>
                </a:cxnLst>
                <a:rect l="0" t="0" r="r" b="b"/>
                <a:pathLst>
                  <a:path w="257" h="257">
                    <a:moveTo>
                      <a:pt x="128" y="0"/>
                    </a:moveTo>
                    <a:cubicBezTo>
                      <a:pt x="57" y="0"/>
                      <a:pt x="0" y="57"/>
                      <a:pt x="0" y="128"/>
                    </a:cubicBezTo>
                    <a:cubicBezTo>
                      <a:pt x="0" y="199"/>
                      <a:pt x="57" y="257"/>
                      <a:pt x="128" y="257"/>
                    </a:cubicBezTo>
                    <a:cubicBezTo>
                      <a:pt x="199" y="257"/>
                      <a:pt x="257" y="199"/>
                      <a:pt x="257" y="128"/>
                    </a:cubicBezTo>
                    <a:cubicBezTo>
                      <a:pt x="128" y="128"/>
                      <a:pt x="128" y="128"/>
                      <a:pt x="128" y="128"/>
                    </a:cubicBezTo>
                    <a:lnTo>
                      <a:pt x="128" y="0"/>
                    </a:lnTo>
                    <a:close/>
                  </a:path>
                </a:pathLst>
              </a:custGeom>
              <a:grpFill/>
              <a:ln>
                <a:noFill/>
              </a:ln>
              <a:effectLst/>
              <a:extLst/>
            </p:spPr>
            <p:txBody>
              <a:bodyPr/>
              <a:lstStyle/>
              <a:p>
                <a:pPr>
                  <a:lnSpc>
                    <a:spcPct val="80000"/>
                  </a:lnSpc>
                  <a:spcAft>
                    <a:spcPts val="225"/>
                  </a:spcAft>
                  <a:defRPr/>
                </a:pPr>
                <a:endParaRPr lang="en-US" kern="0" dirty="0">
                  <a:solidFill>
                    <a:sysClr val="windowText" lastClr="000000"/>
                  </a:solidFill>
                </a:endParaRPr>
              </a:p>
            </p:txBody>
          </p:sp>
          <p:sp>
            <p:nvSpPr>
              <p:cNvPr id="143" name="Freeform 52"/>
              <p:cNvSpPr>
                <a:spLocks noEditPoints="1"/>
              </p:cNvSpPr>
              <p:nvPr/>
            </p:nvSpPr>
            <p:spPr bwMode="auto">
              <a:xfrm>
                <a:off x="12339638" y="4933618"/>
                <a:ext cx="509588" cy="514350"/>
              </a:xfrm>
              <a:custGeom>
                <a:avLst/>
                <a:gdLst>
                  <a:gd name="T0" fmla="*/ 136 w 136"/>
                  <a:gd name="T1" fmla="*/ 137 h 137"/>
                  <a:gd name="T2" fmla="*/ 0 w 136"/>
                  <a:gd name="T3" fmla="*/ 137 h 137"/>
                  <a:gd name="T4" fmla="*/ 0 w 136"/>
                  <a:gd name="T5" fmla="*/ 0 h 137"/>
                  <a:gd name="T6" fmla="*/ 4 w 136"/>
                  <a:gd name="T7" fmla="*/ 0 h 137"/>
                  <a:gd name="T8" fmla="*/ 136 w 136"/>
                  <a:gd name="T9" fmla="*/ 133 h 137"/>
                  <a:gd name="T10" fmla="*/ 136 w 136"/>
                  <a:gd name="T11" fmla="*/ 137 h 137"/>
                  <a:gd name="T12" fmla="*/ 8 w 136"/>
                  <a:gd name="T13" fmla="*/ 129 h 137"/>
                  <a:gd name="T14" fmla="*/ 128 w 136"/>
                  <a:gd name="T15" fmla="*/ 129 h 137"/>
                  <a:gd name="T16" fmla="*/ 8 w 136"/>
                  <a:gd name="T17" fmla="*/ 8 h 137"/>
                  <a:gd name="T18" fmla="*/ 8 w 136"/>
                  <a:gd name="T19" fmla="*/ 1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7">
                    <a:moveTo>
                      <a:pt x="136" y="137"/>
                    </a:moveTo>
                    <a:cubicBezTo>
                      <a:pt x="0" y="137"/>
                      <a:pt x="0" y="137"/>
                      <a:pt x="0" y="137"/>
                    </a:cubicBezTo>
                    <a:cubicBezTo>
                      <a:pt x="0" y="0"/>
                      <a:pt x="0" y="0"/>
                      <a:pt x="0" y="0"/>
                    </a:cubicBezTo>
                    <a:cubicBezTo>
                      <a:pt x="4" y="0"/>
                      <a:pt x="4" y="0"/>
                      <a:pt x="4" y="0"/>
                    </a:cubicBezTo>
                    <a:cubicBezTo>
                      <a:pt x="77" y="0"/>
                      <a:pt x="136" y="60"/>
                      <a:pt x="136" y="133"/>
                    </a:cubicBezTo>
                    <a:lnTo>
                      <a:pt x="136" y="137"/>
                    </a:lnTo>
                    <a:close/>
                    <a:moveTo>
                      <a:pt x="8" y="129"/>
                    </a:moveTo>
                    <a:cubicBezTo>
                      <a:pt x="128" y="129"/>
                      <a:pt x="128" y="129"/>
                      <a:pt x="128" y="129"/>
                    </a:cubicBezTo>
                    <a:cubicBezTo>
                      <a:pt x="126" y="63"/>
                      <a:pt x="73" y="10"/>
                      <a:pt x="8" y="8"/>
                    </a:cubicBezTo>
                    <a:lnTo>
                      <a:pt x="8" y="129"/>
                    </a:lnTo>
                    <a:close/>
                  </a:path>
                </a:pathLst>
              </a:custGeom>
              <a:grpFill/>
              <a:ln>
                <a:noFill/>
              </a:ln>
              <a:effectLst/>
              <a:extLst/>
            </p:spPr>
            <p:txBody>
              <a:bodyPr/>
              <a:lstStyle/>
              <a:p>
                <a:pPr>
                  <a:lnSpc>
                    <a:spcPct val="80000"/>
                  </a:lnSpc>
                  <a:spcAft>
                    <a:spcPts val="225"/>
                  </a:spcAft>
                  <a:defRPr/>
                </a:pPr>
                <a:endParaRPr lang="en-US" kern="0" dirty="0">
                  <a:solidFill>
                    <a:sysClr val="windowText" lastClr="000000"/>
                  </a:solidFill>
                </a:endParaRPr>
              </a:p>
            </p:txBody>
          </p:sp>
        </p:grpSp>
      </p:grpSp>
      <p:sp>
        <p:nvSpPr>
          <p:cNvPr id="78" name="Rectangle 77"/>
          <p:cNvSpPr/>
          <p:nvPr/>
        </p:nvSpPr>
        <p:spPr>
          <a:xfrm>
            <a:off x="547914" y="960870"/>
            <a:ext cx="2271486" cy="730153"/>
          </a:xfrm>
          <a:prstGeom prst="rect">
            <a:avLst/>
          </a:prstGeom>
        </p:spPr>
        <p:txBody>
          <a:bodyPr wrap="square" lIns="0" tIns="0" rIns="0" bIns="0" anchor="ctr" anchorCtr="0">
            <a:noAutofit/>
          </a:bodyPr>
          <a:lstStyle/>
          <a:p>
            <a:pPr algn="ctr">
              <a:lnSpc>
                <a:spcPct val="95000"/>
              </a:lnSpc>
            </a:pPr>
            <a:r>
              <a:rPr lang="en-US" b="1" cap="all" dirty="0" smtClean="0">
                <a:solidFill>
                  <a:srgbClr val="FF1414"/>
                </a:solidFill>
              </a:rPr>
              <a:t>Mobile Apps</a:t>
            </a:r>
            <a:endParaRPr lang="en-US" b="1" cap="all" dirty="0">
              <a:solidFill>
                <a:srgbClr val="FF1414"/>
              </a:solidFill>
            </a:endParaRPr>
          </a:p>
        </p:txBody>
      </p:sp>
      <p:sp>
        <p:nvSpPr>
          <p:cNvPr id="79" name="Rectangle 78"/>
          <p:cNvSpPr/>
          <p:nvPr/>
        </p:nvSpPr>
        <p:spPr>
          <a:xfrm>
            <a:off x="3245923" y="963179"/>
            <a:ext cx="2471058" cy="730153"/>
          </a:xfrm>
          <a:prstGeom prst="rect">
            <a:avLst/>
          </a:prstGeom>
        </p:spPr>
        <p:txBody>
          <a:bodyPr wrap="square" lIns="0" tIns="0" rIns="0" bIns="0" anchor="ctr" anchorCtr="0">
            <a:noAutofit/>
          </a:bodyPr>
          <a:lstStyle/>
          <a:p>
            <a:pPr algn="ctr">
              <a:lnSpc>
                <a:spcPct val="95000"/>
              </a:lnSpc>
            </a:pPr>
            <a:r>
              <a:rPr lang="en-US" b="1" cap="all" dirty="0" smtClean="0">
                <a:solidFill>
                  <a:srgbClr val="FF1414"/>
                </a:solidFill>
              </a:rPr>
              <a:t>Mobile Platform</a:t>
            </a:r>
            <a:endParaRPr lang="en-US" b="1" cap="all" dirty="0">
              <a:solidFill>
                <a:srgbClr val="FF1414"/>
              </a:solidFill>
            </a:endParaRPr>
          </a:p>
        </p:txBody>
      </p:sp>
      <p:sp>
        <p:nvSpPr>
          <p:cNvPr id="80" name="Rectangle 79"/>
          <p:cNvSpPr/>
          <p:nvPr/>
        </p:nvSpPr>
        <p:spPr>
          <a:xfrm>
            <a:off x="5685320" y="962025"/>
            <a:ext cx="3069660" cy="730153"/>
          </a:xfrm>
          <a:prstGeom prst="rect">
            <a:avLst/>
          </a:prstGeom>
        </p:spPr>
        <p:txBody>
          <a:bodyPr wrap="square" lIns="0" tIns="0" rIns="0" bIns="0" anchor="ctr" anchorCtr="0">
            <a:noAutofit/>
          </a:bodyPr>
          <a:lstStyle/>
          <a:p>
            <a:pPr algn="ctr">
              <a:lnSpc>
                <a:spcPct val="95000"/>
              </a:lnSpc>
            </a:pPr>
            <a:r>
              <a:rPr lang="en-US" b="1" cap="all" dirty="0" smtClean="0">
                <a:solidFill>
                  <a:srgbClr val="FF1414"/>
                </a:solidFill>
              </a:rPr>
              <a:t>Mobile security</a:t>
            </a:r>
            <a:endParaRPr lang="en-US" b="1" cap="all" dirty="0">
              <a:solidFill>
                <a:srgbClr val="FF1414"/>
              </a:solidFill>
            </a:endParaRPr>
          </a:p>
        </p:txBody>
      </p:sp>
      <p:grpSp>
        <p:nvGrpSpPr>
          <p:cNvPr id="10" name="Group 61"/>
          <p:cNvGrpSpPr/>
          <p:nvPr/>
        </p:nvGrpSpPr>
        <p:grpSpPr>
          <a:xfrm>
            <a:off x="3512365" y="1903272"/>
            <a:ext cx="1056030" cy="1141056"/>
            <a:chOff x="4474665" y="1466542"/>
            <a:chExt cx="985838" cy="1065212"/>
          </a:xfrm>
        </p:grpSpPr>
        <p:sp>
          <p:nvSpPr>
            <p:cNvPr id="63" name="Rounded Rectangle 62"/>
            <p:cNvSpPr/>
            <p:nvPr/>
          </p:nvSpPr>
          <p:spPr bwMode="auto">
            <a:xfrm>
              <a:off x="4474665" y="1466542"/>
              <a:ext cx="985838" cy="1065212"/>
            </a:xfrm>
            <a:prstGeom prst="roundRect">
              <a:avLst/>
            </a:prstGeom>
            <a:gradFill flip="none" rotWithShape="1">
              <a:gsLst>
                <a:gs pos="0">
                  <a:srgbClr val="FF0000"/>
                </a:gs>
                <a:gs pos="99000">
                  <a:srgbClr val="D40000"/>
                </a:gs>
              </a:gsLst>
              <a:lin ang="5400000" scaled="0"/>
              <a:tileRect/>
            </a:gradFill>
            <a:ln w="25400" cap="flat" cmpd="sng" algn="ctr">
              <a:noFill/>
              <a:prstDash val="solid"/>
            </a:ln>
            <a:effectLst>
              <a:outerShdw blurRad="50800" dist="38100" dir="2700000" algn="tl" rotWithShape="0">
                <a:prstClr val="black">
                  <a:alpha val="40000"/>
                </a:prstClr>
              </a:outerShdw>
            </a:effectLst>
          </p:spPr>
          <p:txBody>
            <a:bodyPr lIns="0" tIns="0" rIns="0" bIns="0" anchor="b"/>
            <a:lstStyle/>
            <a:p>
              <a:pPr>
                <a:defRPr/>
              </a:pPr>
              <a:endParaRPr lang="en-US" sz="1400" kern="0" dirty="0">
                <a:solidFill>
                  <a:srgbClr val="FFFFFF"/>
                </a:solidFill>
                <a:effectLst>
                  <a:outerShdw blurRad="50800" dist="38100" dir="2700000" algn="tl" rotWithShape="0">
                    <a:prstClr val="black">
                      <a:alpha val="40000"/>
                    </a:prstClr>
                  </a:outerShdw>
                </a:effectLst>
                <a:latin typeface="Arial"/>
                <a:cs typeface="Arial"/>
              </a:endParaRPr>
            </a:p>
          </p:txBody>
        </p:sp>
        <p:pic>
          <p:nvPicPr>
            <p:cNvPr id="64" name="Picture 88" descr="Gear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0772" y="1610085"/>
              <a:ext cx="815846" cy="79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64"/>
          <p:cNvGrpSpPr/>
          <p:nvPr/>
        </p:nvGrpSpPr>
        <p:grpSpPr>
          <a:xfrm>
            <a:off x="4360803" y="2908656"/>
            <a:ext cx="1056030" cy="1141056"/>
            <a:chOff x="5834760" y="-571524"/>
            <a:chExt cx="1163391" cy="1257061"/>
          </a:xfrm>
        </p:grpSpPr>
        <p:sp>
          <p:nvSpPr>
            <p:cNvPr id="66" name="Rounded Rectangle 65"/>
            <p:cNvSpPr/>
            <p:nvPr/>
          </p:nvSpPr>
          <p:spPr bwMode="auto">
            <a:xfrm>
              <a:off x="5834760" y="-571524"/>
              <a:ext cx="1163391" cy="1257061"/>
            </a:xfrm>
            <a:prstGeom prst="roundRect">
              <a:avLst/>
            </a:prstGeom>
            <a:solidFill>
              <a:schemeClr val="accent4"/>
            </a:solidFill>
            <a:ln w="25400" cap="flat" cmpd="sng" algn="ctr">
              <a:noFill/>
              <a:prstDash val="solid"/>
            </a:ln>
            <a:effectLst>
              <a:outerShdw blurRad="50800" dist="38100" dir="2700000" algn="tl" rotWithShape="0">
                <a:prstClr val="black">
                  <a:alpha val="40000"/>
                </a:prstClr>
              </a:outerShdw>
            </a:effectLst>
          </p:spPr>
          <p:txBody>
            <a:bodyPr lIns="0" tIns="0" rIns="0" bIns="0" anchor="b"/>
            <a:lstStyle/>
            <a:p>
              <a:pPr>
                <a:defRPr/>
              </a:pPr>
              <a:endParaRPr lang="en-US" sz="1400" kern="0" dirty="0">
                <a:solidFill>
                  <a:srgbClr val="FFFFFF"/>
                </a:solidFill>
                <a:effectLst>
                  <a:outerShdw blurRad="50800" dist="38100" dir="2700000" algn="tl" rotWithShape="0">
                    <a:prstClr val="black">
                      <a:alpha val="40000"/>
                    </a:prstClr>
                  </a:outerShdw>
                </a:effectLst>
                <a:latin typeface="Arial"/>
                <a:cs typeface="Arial"/>
              </a:endParaRPr>
            </a:p>
          </p:txBody>
        </p:sp>
        <p:pic>
          <p:nvPicPr>
            <p:cNvPr id="67" name="Picture 2" descr="\\psf\Home\Desktop\too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6429" y="-320177"/>
              <a:ext cx="732533" cy="7348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67"/>
          <p:cNvGrpSpPr/>
          <p:nvPr/>
        </p:nvGrpSpPr>
        <p:grpSpPr>
          <a:xfrm>
            <a:off x="1729625" y="1964819"/>
            <a:ext cx="854245" cy="854578"/>
            <a:chOff x="119525" y="1431422"/>
            <a:chExt cx="621558" cy="621801"/>
          </a:xfrm>
          <a:solidFill>
            <a:schemeClr val="accent4"/>
          </a:solidFill>
        </p:grpSpPr>
        <p:sp>
          <p:nvSpPr>
            <p:cNvPr id="81" name="Oval 80"/>
            <p:cNvSpPr/>
            <p:nvPr/>
          </p:nvSpPr>
          <p:spPr bwMode="auto">
            <a:xfrm>
              <a:off x="119525" y="1431422"/>
              <a:ext cx="621558" cy="621801"/>
            </a:xfrm>
            <a:prstGeom prst="ellipse">
              <a:avLst/>
            </a:prstGeom>
            <a:grpFill/>
            <a:ln>
              <a:noFill/>
            </a:ln>
            <a:effectLst>
              <a:outerShdw blurRad="50800" dist="38100" dir="2700000" algn="tl" rotWithShape="0">
                <a:prstClr val="black">
                  <a:alpha val="40000"/>
                </a:prstClr>
              </a:outerShdw>
            </a:effectLst>
          </p:spPr>
          <p:txBody>
            <a:bodyPr wrap="square" rIns="0" anchor="b"/>
            <a:lstStyle/>
            <a:p>
              <a:endParaRPr lang="en-US" sz="700" kern="0" dirty="0">
                <a:solidFill>
                  <a:srgbClr val="FFFFFF"/>
                </a:solidFill>
                <a:ea typeface="ヒラギノ角ゴ Pro W3"/>
                <a:cs typeface="ヒラギノ角ゴ Pro W3"/>
              </a:endParaRPr>
            </a:p>
          </p:txBody>
        </p:sp>
        <p:sp>
          <p:nvSpPr>
            <p:cNvPr id="89" name="TextBox 88"/>
            <p:cNvSpPr txBox="1"/>
            <p:nvPr/>
          </p:nvSpPr>
          <p:spPr>
            <a:xfrm>
              <a:off x="132516" y="1628411"/>
              <a:ext cx="597878" cy="223942"/>
            </a:xfrm>
            <a:prstGeom prst="rect">
              <a:avLst/>
            </a:prstGeom>
            <a:noFill/>
          </p:spPr>
          <p:txBody>
            <a:bodyPr wrap="square" rtlCol="0" anchor="ctr">
              <a:spAutoFit/>
            </a:bodyPr>
            <a:lstStyle/>
            <a:p>
              <a:pPr algn="ctr"/>
              <a:r>
                <a:rPr lang="en-US" sz="1400" dirty="0">
                  <a:solidFill>
                    <a:schemeClr val="bg1"/>
                  </a:solidFill>
                  <a:effectLst>
                    <a:outerShdw blurRad="38100" dist="38100" dir="2700000" algn="tl">
                      <a:srgbClr val="000000">
                        <a:alpha val="43137"/>
                      </a:srgbClr>
                    </a:outerShdw>
                  </a:effectLst>
                </a:rPr>
                <a:t>ERP</a:t>
              </a:r>
            </a:p>
          </p:txBody>
        </p:sp>
      </p:grpSp>
      <p:grpSp>
        <p:nvGrpSpPr>
          <p:cNvPr id="13" name="Group 89"/>
          <p:cNvGrpSpPr/>
          <p:nvPr/>
        </p:nvGrpSpPr>
        <p:grpSpPr>
          <a:xfrm>
            <a:off x="1748248" y="2971693"/>
            <a:ext cx="834393" cy="900126"/>
            <a:chOff x="5607122" y="1442489"/>
            <a:chExt cx="834393" cy="900126"/>
          </a:xfrm>
          <a:effectLst>
            <a:outerShdw blurRad="50800" dist="38100" dir="2700000" algn="tl" rotWithShape="0">
              <a:prstClr val="black">
                <a:alpha val="40000"/>
              </a:prstClr>
            </a:outerShdw>
          </a:effectLst>
        </p:grpSpPr>
        <p:sp>
          <p:nvSpPr>
            <p:cNvPr id="91" name="Rounded Rectangle 90"/>
            <p:cNvSpPr/>
            <p:nvPr/>
          </p:nvSpPr>
          <p:spPr bwMode="auto">
            <a:xfrm>
              <a:off x="5607122" y="1442489"/>
              <a:ext cx="834393" cy="900126"/>
            </a:xfrm>
            <a:prstGeom prst="roundRect">
              <a:avLst/>
            </a:prstGeom>
            <a:gradFill flip="none" rotWithShape="1">
              <a:gsLst>
                <a:gs pos="0">
                  <a:srgbClr val="FF0000"/>
                </a:gs>
                <a:gs pos="99000">
                  <a:srgbClr val="D40000"/>
                </a:gs>
              </a:gsLst>
              <a:lin ang="5400000" scaled="0"/>
              <a:tileRect/>
            </a:gradFill>
            <a:ln w="25400" cap="flat" cmpd="sng" algn="ctr">
              <a:noFill/>
              <a:prstDash val="solid"/>
            </a:ln>
            <a:effectLst/>
          </p:spPr>
          <p:txBody>
            <a:bodyPr lIns="0" tIns="0" rIns="0" bIns="0" anchor="b"/>
            <a:lstStyle/>
            <a:p>
              <a:pPr algn="ctr">
                <a:defRPr/>
              </a:pPr>
              <a:endParaRPr lang="en-US" sz="1400" kern="0" dirty="0">
                <a:solidFill>
                  <a:srgbClr val="FFFFFF"/>
                </a:solidFill>
                <a:effectLst>
                  <a:outerShdw blurRad="50800" dist="38100" dir="2700000" algn="tl" rotWithShape="0">
                    <a:prstClr val="black">
                      <a:alpha val="40000"/>
                    </a:prstClr>
                  </a:outerShdw>
                </a:effectLst>
                <a:cs typeface="Arial"/>
              </a:endParaRPr>
            </a:p>
          </p:txBody>
        </p:sp>
        <p:pic>
          <p:nvPicPr>
            <p:cNvPr id="92" name="Picture 2" descr="\\psf\Home\Desktop\ORACLE OPEN WORLD 2013\cloud 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1859" y="1627239"/>
              <a:ext cx="688573" cy="3586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1908430" y="3525329"/>
            <a:ext cx="524006" cy="307773"/>
          </a:xfrm>
          <a:prstGeom prst="rect">
            <a:avLst/>
          </a:prstGeom>
        </p:spPr>
        <p:txBody>
          <a:bodyPr wrap="none" lIns="91436" tIns="45718" rIns="91436" bIns="45718">
            <a:spAutoFit/>
          </a:bodyPr>
          <a:lstStyle/>
          <a:p>
            <a:pPr algn="ctr"/>
            <a:r>
              <a:rPr lang="en-US" sz="1400" dirty="0">
                <a:solidFill>
                  <a:schemeClr val="bg1"/>
                </a:solidFill>
                <a:effectLst>
                  <a:outerShdw blurRad="38100" dist="38100" dir="2700000" algn="tl">
                    <a:srgbClr val="000000">
                      <a:alpha val="43137"/>
                    </a:srgbClr>
                  </a:outerShdw>
                </a:effectLst>
              </a:rPr>
              <a:t>B2B</a:t>
            </a:r>
          </a:p>
        </p:txBody>
      </p:sp>
      <p:cxnSp>
        <p:nvCxnSpPr>
          <p:cNvPr id="95" name="Straight Connector 6"/>
          <p:cNvCxnSpPr>
            <a:cxnSpLocks noChangeShapeType="1"/>
          </p:cNvCxnSpPr>
          <p:nvPr/>
        </p:nvCxnSpPr>
        <p:spPr bwMode="auto">
          <a:xfrm>
            <a:off x="3096181" y="1337481"/>
            <a:ext cx="0" cy="3159460"/>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a14="http://schemas.microsoft.com/office/drawing/2010/main">
                <a:noFill/>
              </a14:hiddenFill>
            </a:ext>
          </a:extLst>
        </p:spPr>
      </p:cxnSp>
      <p:cxnSp>
        <p:nvCxnSpPr>
          <p:cNvPr id="96" name="Straight Connector 6"/>
          <p:cNvCxnSpPr>
            <a:cxnSpLocks noChangeShapeType="1"/>
          </p:cNvCxnSpPr>
          <p:nvPr/>
        </p:nvCxnSpPr>
        <p:spPr bwMode="auto">
          <a:xfrm>
            <a:off x="5861152" y="1353314"/>
            <a:ext cx="0" cy="3159460"/>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532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ontent Placeholder 24"/>
          <p:cNvSpPr txBox="1">
            <a:spLocks/>
          </p:cNvSpPr>
          <p:nvPr/>
        </p:nvSpPr>
        <p:spPr>
          <a:xfrm>
            <a:off x="4804012" y="1049763"/>
            <a:ext cx="4273886" cy="3434215"/>
          </a:xfrm>
          <a:prstGeom prst="rect">
            <a:avLst/>
          </a:prstGeom>
        </p:spPr>
        <p:txBody>
          <a:bodyPr vert="horz" lIns="0" tIns="0" rIns="0" bIns="0" rtlCol="0" anchor="ctr">
            <a:noAutofit/>
          </a:bodyPr>
          <a:lstStyle/>
          <a:p>
            <a:pPr marL="177785" indent="-177785" defTabSz="228582">
              <a:spcAft>
                <a:spcPts val="1800"/>
              </a:spcAft>
              <a:buClr>
                <a:srgbClr val="FF0000"/>
              </a:buClr>
              <a:buSzPct val="85000"/>
              <a:defRPr/>
            </a:pPr>
            <a:r>
              <a:rPr lang="en-US" dirty="0">
                <a:solidFill>
                  <a:srgbClr val="FF1414"/>
                </a:solidFill>
                <a:latin typeface="Arial"/>
              </a:rPr>
              <a:t> </a:t>
            </a:r>
            <a:r>
              <a:rPr lang="en-US" dirty="0">
                <a:solidFill>
                  <a:srgbClr val="000000"/>
                </a:solidFill>
                <a:latin typeface="Arial"/>
              </a:rPr>
              <a:t>Maximize existing IT investments</a:t>
            </a:r>
          </a:p>
          <a:p>
            <a:pPr marL="177341" indent="-153538" defTabSz="913928">
              <a:spcAft>
                <a:spcPts val="900"/>
              </a:spcAft>
              <a:buClr>
                <a:srgbClr val="FF1414"/>
              </a:buClr>
              <a:buSzPct val="85000"/>
              <a:buFont typeface="Wingdings" pitchFamily="2" charset="2"/>
              <a:buChar char="§"/>
            </a:pPr>
            <a:r>
              <a:rPr lang="en-US" dirty="0">
                <a:solidFill>
                  <a:srgbClr val="FF1414"/>
                </a:solidFill>
                <a:latin typeface="Arial"/>
              </a:rPr>
              <a:t>Develop </a:t>
            </a:r>
            <a:r>
              <a:rPr lang="en-US" dirty="0">
                <a:solidFill>
                  <a:srgbClr val="000000"/>
                </a:solidFill>
                <a:latin typeface="Arial"/>
              </a:rPr>
              <a:t>cross platform &amp; multi channel applications</a:t>
            </a:r>
          </a:p>
          <a:p>
            <a:pPr marL="177341" indent="-153538" defTabSz="913928">
              <a:spcAft>
                <a:spcPts val="900"/>
              </a:spcAft>
              <a:buClr>
                <a:srgbClr val="FF1414"/>
              </a:buClr>
              <a:buSzPct val="85000"/>
              <a:buFont typeface="Wingdings" pitchFamily="2" charset="2"/>
              <a:buChar char="§"/>
            </a:pPr>
            <a:r>
              <a:rPr lang="en-US" dirty="0">
                <a:solidFill>
                  <a:srgbClr val="FF1414"/>
                </a:solidFill>
                <a:latin typeface="Arial"/>
              </a:rPr>
              <a:t>Integrate</a:t>
            </a:r>
            <a:r>
              <a:rPr lang="en-US" dirty="0">
                <a:solidFill>
                  <a:srgbClr val="000000"/>
                </a:solidFill>
                <a:latin typeface="Arial"/>
              </a:rPr>
              <a:t> data and services across the Enterprise and Mobile devices </a:t>
            </a:r>
          </a:p>
          <a:p>
            <a:pPr marL="177341" indent="-153538" defTabSz="913928">
              <a:spcAft>
                <a:spcPts val="900"/>
              </a:spcAft>
              <a:buClr>
                <a:srgbClr val="FF1414"/>
              </a:buClr>
              <a:buSzPct val="85000"/>
              <a:buFont typeface="Wingdings" pitchFamily="2" charset="2"/>
              <a:buChar char="§"/>
            </a:pPr>
            <a:r>
              <a:rPr lang="en-US" dirty="0">
                <a:solidFill>
                  <a:srgbClr val="FF1414"/>
                </a:solidFill>
                <a:latin typeface="Arial"/>
              </a:rPr>
              <a:t>Secure</a:t>
            </a:r>
            <a:r>
              <a:rPr lang="en-US" dirty="0">
                <a:solidFill>
                  <a:srgbClr val="000000"/>
                </a:solidFill>
                <a:latin typeface="Arial"/>
              </a:rPr>
              <a:t> information uniformly across all layers of enterprise and mobile apps</a:t>
            </a:r>
          </a:p>
          <a:p>
            <a:pPr marL="177341" indent="-153538" defTabSz="913928">
              <a:spcAft>
                <a:spcPts val="900"/>
              </a:spcAft>
              <a:buClr>
                <a:srgbClr val="FF1414"/>
              </a:buClr>
              <a:buSzPct val="85000"/>
              <a:buFont typeface="Wingdings" pitchFamily="2" charset="2"/>
              <a:buChar char="§"/>
            </a:pPr>
            <a:r>
              <a:rPr lang="en-US" dirty="0">
                <a:solidFill>
                  <a:srgbClr val="FF1414"/>
                </a:solidFill>
                <a:latin typeface="Arial"/>
              </a:rPr>
              <a:t>Deploy &amp; Manage </a:t>
            </a:r>
            <a:r>
              <a:rPr lang="en-US" dirty="0">
                <a:solidFill>
                  <a:srgbClr val="000000"/>
                </a:solidFill>
                <a:latin typeface="Arial"/>
              </a:rPr>
              <a:t>cloud and on-premises for multi-channel delivery </a:t>
            </a:r>
          </a:p>
          <a:p>
            <a:pPr marL="177785" indent="-177785" defTabSz="228582">
              <a:spcAft>
                <a:spcPts val="1800"/>
              </a:spcAft>
              <a:buClr>
                <a:srgbClr val="FF0000"/>
              </a:buClr>
              <a:buSzPct val="85000"/>
              <a:buFont typeface="Wingdings" pitchFamily="2" charset="2"/>
              <a:buChar char="§"/>
              <a:defRPr/>
            </a:pPr>
            <a:endParaRPr lang="en-US" dirty="0">
              <a:solidFill>
                <a:srgbClr val="000000"/>
              </a:solidFill>
              <a:latin typeface="Arial"/>
            </a:endParaRPr>
          </a:p>
        </p:txBody>
      </p:sp>
      <p:cxnSp>
        <p:nvCxnSpPr>
          <p:cNvPr id="61" name="Straight Connector 6"/>
          <p:cNvCxnSpPr>
            <a:cxnSpLocks noChangeShapeType="1"/>
          </p:cNvCxnSpPr>
          <p:nvPr/>
        </p:nvCxnSpPr>
        <p:spPr bwMode="auto">
          <a:xfrm>
            <a:off x="4600086" y="1323192"/>
            <a:ext cx="0" cy="3159460"/>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a14="http://schemas.microsoft.com/office/drawing/2010/main">
                <a:noFill/>
              </a14:hiddenFill>
            </a:ext>
          </a:extLst>
        </p:spPr>
      </p:cxnSp>
      <p:sp>
        <p:nvSpPr>
          <p:cNvPr id="65" name="Rectangle 64"/>
          <p:cNvSpPr/>
          <p:nvPr/>
        </p:nvSpPr>
        <p:spPr>
          <a:xfrm>
            <a:off x="732080" y="426919"/>
            <a:ext cx="8203721" cy="369332"/>
          </a:xfrm>
          <a:prstGeom prst="rect">
            <a:avLst/>
          </a:prstGeom>
        </p:spPr>
        <p:txBody>
          <a:bodyPr wrap="square" lIns="91432" tIns="45716" rIns="91432" bIns="45716">
            <a:spAutoFit/>
          </a:bodyPr>
          <a:lstStyle/>
          <a:p>
            <a:pPr defTabSz="913928" eaLnBrk="0" hangingPunct="0">
              <a:spcBef>
                <a:spcPts val="500"/>
              </a:spcBef>
              <a:spcAft>
                <a:spcPts val="200"/>
              </a:spcAft>
              <a:buClr>
                <a:srgbClr val="FF0000"/>
              </a:buClr>
              <a:defRPr/>
            </a:pPr>
            <a:r>
              <a:rPr lang="en-US" dirty="0">
                <a:solidFill>
                  <a:srgbClr val="FF1414"/>
                </a:solidFill>
                <a:latin typeface="Arial"/>
                <a:ea typeface="ＭＳ Ｐゴシック" pitchFamily="127" charset="-128"/>
                <a:cs typeface="ＭＳ Ｐゴシック" pitchFamily="127" charset="-128"/>
              </a:rPr>
              <a:t>One Platform, Any App, Any Data, Any Device – Secure</a:t>
            </a:r>
          </a:p>
        </p:txBody>
      </p:sp>
      <p:sp>
        <p:nvSpPr>
          <p:cNvPr id="66" name="Title 1"/>
          <p:cNvSpPr txBox="1">
            <a:spLocks/>
          </p:cNvSpPr>
          <p:nvPr/>
        </p:nvSpPr>
        <p:spPr>
          <a:xfrm>
            <a:off x="804349" y="78437"/>
            <a:ext cx="7200065" cy="406395"/>
          </a:xfrm>
          <a:prstGeom prst="rect">
            <a:avLst/>
          </a:prstGeom>
        </p:spPr>
        <p:txBody>
          <a:bodyPr vert="horz" lIns="0" tIns="0" rIns="0" bIns="0" rtlCol="0" anchor="t" anchorCtr="0">
            <a:noAutofit/>
          </a:bodyPr>
          <a:lstStyle>
            <a:lvl1pPr algn="l" defTabSz="914004"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a:lstStyle>
          <a:p>
            <a:r>
              <a:rPr lang="en-US" dirty="0">
                <a:solidFill>
                  <a:srgbClr val="000000"/>
                </a:solidFill>
              </a:rPr>
              <a:t>Oracle Mobile </a:t>
            </a:r>
            <a:r>
              <a:rPr lang="en-US" dirty="0" smtClean="0">
                <a:solidFill>
                  <a:srgbClr val="000000"/>
                </a:solidFill>
              </a:rPr>
              <a:t>Suite</a:t>
            </a:r>
            <a:endParaRPr lang="en-US" dirty="0">
              <a:solidFill>
                <a:srgbClr val="000000"/>
              </a:solidFill>
            </a:endParaRPr>
          </a:p>
        </p:txBody>
      </p:sp>
      <p:grpSp>
        <p:nvGrpSpPr>
          <p:cNvPr id="2" name="Group 22"/>
          <p:cNvGrpSpPr/>
          <p:nvPr/>
        </p:nvGrpSpPr>
        <p:grpSpPr>
          <a:xfrm>
            <a:off x="566505" y="3603711"/>
            <a:ext cx="3666735" cy="960830"/>
            <a:chOff x="566503" y="3603709"/>
            <a:chExt cx="3666735" cy="960830"/>
          </a:xfrm>
        </p:grpSpPr>
        <p:grpSp>
          <p:nvGrpSpPr>
            <p:cNvPr id="3" name="Group 17"/>
            <p:cNvGrpSpPr/>
            <p:nvPr/>
          </p:nvGrpSpPr>
          <p:grpSpPr>
            <a:xfrm>
              <a:off x="1911557" y="3610853"/>
              <a:ext cx="972541" cy="953686"/>
              <a:chOff x="1897497" y="3433964"/>
              <a:chExt cx="972541" cy="953686"/>
            </a:xfrm>
          </p:grpSpPr>
          <p:sp>
            <p:nvSpPr>
              <p:cNvPr id="101" name="Rounded Rectangle 100"/>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srgbClr val="A3A3A3"/>
                  </a:solidFill>
                </a:endParaRPr>
              </a:p>
            </p:txBody>
          </p:sp>
          <p:sp>
            <p:nvSpPr>
              <p:cNvPr id="48" name="Rectangle 47"/>
              <p:cNvSpPr/>
              <p:nvPr/>
            </p:nvSpPr>
            <p:spPr>
              <a:xfrm>
                <a:off x="1928236" y="3983728"/>
                <a:ext cx="896890" cy="403922"/>
              </a:xfrm>
              <a:prstGeom prst="rect">
                <a:avLst/>
              </a:prstGeom>
              <a:ln>
                <a:noFill/>
              </a:ln>
            </p:spPr>
            <p:txBody>
              <a:bodyPr wrap="square" lIns="34259" tIns="17128" rIns="34259" bIns="17128">
                <a:spAutoFit/>
              </a:bodyPr>
              <a:lstStyle/>
              <a:p>
                <a:pPr marL="44623" indent="-44623" defTabSz="342781">
                  <a:buClr>
                    <a:srgbClr val="667263"/>
                  </a:buClr>
                  <a:defRPr/>
                </a:pPr>
                <a:r>
                  <a:rPr lang="en-US" sz="800" cap="all" dirty="0">
                    <a:solidFill>
                      <a:srgbClr val="000000"/>
                    </a:solidFill>
                    <a:latin typeface="Arial"/>
                    <a:ea typeface="ＭＳ Ｐゴシック" pitchFamily="1" charset="-128"/>
                    <a:cs typeface="Arial" pitchFamily="34" charset="0"/>
                  </a:rPr>
                  <a:t>On-Premise</a:t>
                </a:r>
                <a:br>
                  <a:rPr lang="en-US" sz="800" cap="all" dirty="0">
                    <a:solidFill>
                      <a:srgbClr val="000000"/>
                    </a:solidFill>
                    <a:latin typeface="Arial"/>
                    <a:ea typeface="ＭＳ Ｐゴシック" pitchFamily="1" charset="-128"/>
                    <a:cs typeface="Arial" pitchFamily="34" charset="0"/>
                  </a:rPr>
                </a:br>
                <a:r>
                  <a:rPr lang="en-US" sz="800" cap="all" dirty="0">
                    <a:solidFill>
                      <a:srgbClr val="000000"/>
                    </a:solidFill>
                    <a:latin typeface="Arial"/>
                    <a:ea typeface="ＭＳ Ｐゴシック" pitchFamily="1" charset="-128"/>
                    <a:cs typeface="Arial" pitchFamily="34" charset="0"/>
                  </a:rPr>
                  <a:t>Packaged</a:t>
                </a:r>
                <a:br>
                  <a:rPr lang="en-US" sz="800" cap="all" dirty="0">
                    <a:solidFill>
                      <a:srgbClr val="000000"/>
                    </a:solidFill>
                    <a:latin typeface="Arial"/>
                    <a:ea typeface="ＭＳ Ｐゴシック" pitchFamily="1" charset="-128"/>
                    <a:cs typeface="Arial" pitchFamily="34" charset="0"/>
                  </a:rPr>
                </a:br>
                <a:r>
                  <a:rPr lang="en-US" sz="800" cap="all" dirty="0">
                    <a:solidFill>
                      <a:srgbClr val="000000"/>
                    </a:solidFill>
                    <a:latin typeface="Arial"/>
                    <a:ea typeface="ＭＳ Ｐゴシック" pitchFamily="1" charset="-128"/>
                    <a:cs typeface="Arial" pitchFamily="34" charset="0"/>
                  </a:rPr>
                  <a:t>Applications</a:t>
                </a:r>
              </a:p>
            </p:txBody>
          </p:sp>
          <p:grpSp>
            <p:nvGrpSpPr>
              <p:cNvPr id="4" name="Group 85"/>
              <p:cNvGrpSpPr/>
              <p:nvPr/>
            </p:nvGrpSpPr>
            <p:grpSpPr>
              <a:xfrm>
                <a:off x="1972995" y="3522980"/>
                <a:ext cx="817455" cy="425325"/>
                <a:chOff x="997037" y="2043031"/>
                <a:chExt cx="1378775" cy="717382"/>
              </a:xfrm>
              <a:effectLst/>
            </p:grpSpPr>
            <p:pic>
              <p:nvPicPr>
                <p:cNvPr id="87" name="Picture 86" descr="CycleArrow_Gre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879" y="2406869"/>
                  <a:ext cx="707088" cy="353544"/>
                </a:xfrm>
                <a:prstGeom prst="rect">
                  <a:avLst/>
                </a:prstGeom>
                <a:effectLst/>
              </p:spPr>
            </p:pic>
            <p:pic>
              <p:nvPicPr>
                <p:cNvPr id="88" name="Picture 87" descr="CycleArrow_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2879" y="2043031"/>
                  <a:ext cx="707088" cy="353544"/>
                </a:xfrm>
                <a:prstGeom prst="rect">
                  <a:avLst/>
                </a:prstGeom>
              </p:spPr>
            </p:pic>
            <p:pic>
              <p:nvPicPr>
                <p:cNvPr id="89" name="Picture 88" descr="Database_Gre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037" y="2200239"/>
                  <a:ext cx="280397" cy="329162"/>
                </a:xfrm>
                <a:prstGeom prst="rect">
                  <a:avLst/>
                </a:prstGeom>
                <a:effectLst/>
              </p:spPr>
            </p:pic>
            <p:pic>
              <p:nvPicPr>
                <p:cNvPr id="90" name="Picture 89" descr="Database_R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5415" y="2200239"/>
                  <a:ext cx="280397" cy="329162"/>
                </a:xfrm>
                <a:prstGeom prst="rect">
                  <a:avLst/>
                </a:prstGeom>
                <a:effectLst/>
              </p:spPr>
            </p:pic>
            <p:pic>
              <p:nvPicPr>
                <p:cNvPr id="91" name="Picture 90" descr="Gear_Gre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7939" y="2243237"/>
                  <a:ext cx="316971" cy="316970"/>
                </a:xfrm>
                <a:prstGeom prst="rect">
                  <a:avLst/>
                </a:prstGeom>
              </p:spPr>
            </p:pic>
          </p:grpSp>
        </p:grpSp>
        <p:grpSp>
          <p:nvGrpSpPr>
            <p:cNvPr id="5" name="Group 172"/>
            <p:cNvGrpSpPr/>
            <p:nvPr/>
          </p:nvGrpSpPr>
          <p:grpSpPr>
            <a:xfrm>
              <a:off x="566503" y="3610853"/>
              <a:ext cx="972541" cy="941587"/>
              <a:chOff x="131253" y="3238410"/>
              <a:chExt cx="972541" cy="941587"/>
            </a:xfrm>
          </p:grpSpPr>
          <p:grpSp>
            <p:nvGrpSpPr>
              <p:cNvPr id="6" name="Group 18"/>
              <p:cNvGrpSpPr/>
              <p:nvPr/>
            </p:nvGrpSpPr>
            <p:grpSpPr>
              <a:xfrm>
                <a:off x="131253" y="3238410"/>
                <a:ext cx="972541" cy="941587"/>
                <a:chOff x="797237" y="3433966"/>
                <a:chExt cx="972541" cy="941587"/>
              </a:xfrm>
            </p:grpSpPr>
            <p:sp>
              <p:nvSpPr>
                <p:cNvPr id="102" name="Rounded Rectangle 101"/>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srgbClr val="A3A3A3"/>
                    </a:solidFill>
                  </a:endParaRPr>
                </a:p>
              </p:txBody>
            </p:sp>
            <p:sp>
              <p:nvSpPr>
                <p:cNvPr id="43" name="Rectangle 42"/>
                <p:cNvSpPr/>
                <p:nvPr/>
              </p:nvSpPr>
              <p:spPr>
                <a:xfrm>
                  <a:off x="824546" y="4030221"/>
                  <a:ext cx="919685" cy="280812"/>
                </a:xfrm>
                <a:prstGeom prst="rect">
                  <a:avLst/>
                </a:prstGeom>
                <a:ln>
                  <a:noFill/>
                </a:ln>
              </p:spPr>
              <p:txBody>
                <a:bodyPr wrap="square" lIns="34259" tIns="17128" rIns="34259" bIns="17128">
                  <a:spAutoFit/>
                </a:bodyPr>
                <a:lstStyle/>
                <a:p>
                  <a:pPr marL="44623" indent="-44623" defTabSz="342781">
                    <a:buClr>
                      <a:srgbClr val="667263"/>
                    </a:buClr>
                    <a:defRPr/>
                  </a:pPr>
                  <a:r>
                    <a:rPr lang="en-US" sz="800" cap="all" dirty="0">
                      <a:solidFill>
                        <a:srgbClr val="000000"/>
                      </a:solidFill>
                      <a:latin typeface="Arial"/>
                      <a:ea typeface="ＭＳ Ｐゴシック" pitchFamily="1" charset="-128"/>
                      <a:cs typeface="Arial" pitchFamily="34" charset="0"/>
                    </a:rPr>
                    <a:t>CUSTOM Applications</a:t>
                  </a:r>
                </a:p>
              </p:txBody>
            </p:sp>
            <p:pic>
              <p:nvPicPr>
                <p:cNvPr id="99" name="Picture 98" descr="Database_Gre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991" y="3751007"/>
                  <a:ext cx="166243" cy="195155"/>
                </a:xfrm>
                <a:prstGeom prst="rect">
                  <a:avLst/>
                </a:prstGeom>
                <a:effectLst/>
              </p:spPr>
            </p:pic>
          </p:grpSp>
          <p:grpSp>
            <p:nvGrpSpPr>
              <p:cNvPr id="7" name="Group 176"/>
              <p:cNvGrpSpPr/>
              <p:nvPr/>
            </p:nvGrpSpPr>
            <p:grpSpPr>
              <a:xfrm>
                <a:off x="451584" y="3365960"/>
                <a:ext cx="542754" cy="444800"/>
                <a:chOff x="7562647" y="1604775"/>
                <a:chExt cx="893311" cy="732090"/>
              </a:xfrm>
            </p:grpSpPr>
            <p:pic>
              <p:nvPicPr>
                <p:cNvPr id="178" name="Picture 177" descr="BarChartUp_Gre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62647" y="1604775"/>
                  <a:ext cx="661072" cy="534946"/>
                </a:xfrm>
                <a:prstGeom prst="rect">
                  <a:avLst/>
                </a:prstGeom>
              </p:spPr>
            </p:pic>
            <p:pic>
              <p:nvPicPr>
                <p:cNvPr id="179" name="Picture 178" descr="Bulb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5936" y="1693985"/>
                  <a:ext cx="630022" cy="642880"/>
                </a:xfrm>
                <a:prstGeom prst="rect">
                  <a:avLst/>
                </a:prstGeom>
                <a:effectLst/>
              </p:spPr>
            </p:pic>
          </p:grpSp>
        </p:grpSp>
        <p:grpSp>
          <p:nvGrpSpPr>
            <p:cNvPr id="8" name="Group 69"/>
            <p:cNvGrpSpPr/>
            <p:nvPr/>
          </p:nvGrpSpPr>
          <p:grpSpPr>
            <a:xfrm>
              <a:off x="3260697" y="3603709"/>
              <a:ext cx="972541" cy="941587"/>
              <a:chOff x="3532165" y="3490417"/>
              <a:chExt cx="972541" cy="941587"/>
            </a:xfrm>
          </p:grpSpPr>
          <p:grpSp>
            <p:nvGrpSpPr>
              <p:cNvPr id="9" name="Group 66"/>
              <p:cNvGrpSpPr/>
              <p:nvPr/>
            </p:nvGrpSpPr>
            <p:grpSpPr>
              <a:xfrm>
                <a:off x="3532165" y="3490417"/>
                <a:ext cx="972541" cy="941587"/>
                <a:chOff x="2204068" y="3403157"/>
                <a:chExt cx="972541" cy="941587"/>
              </a:xfrm>
            </p:grpSpPr>
            <p:sp>
              <p:nvSpPr>
                <p:cNvPr id="69" name="Rounded Rectangle 68"/>
                <p:cNvSpPr/>
                <p:nvPr/>
              </p:nvSpPr>
              <p:spPr>
                <a:xfrm>
                  <a:off x="2204068" y="340315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srgbClr val="A3A3A3"/>
                    </a:solidFill>
                  </a:endParaRPr>
                </a:p>
              </p:txBody>
            </p:sp>
            <p:grpSp>
              <p:nvGrpSpPr>
                <p:cNvPr id="11" name="Group 91"/>
                <p:cNvGrpSpPr/>
                <p:nvPr/>
              </p:nvGrpSpPr>
              <p:grpSpPr>
                <a:xfrm>
                  <a:off x="2280730" y="3622637"/>
                  <a:ext cx="817455" cy="425325"/>
                  <a:chOff x="2941429" y="2043031"/>
                  <a:chExt cx="1378775" cy="717382"/>
                </a:xfrm>
                <a:effectLst/>
              </p:grpSpPr>
              <p:pic>
                <p:nvPicPr>
                  <p:cNvPr id="93" name="Picture 92" descr="Cloud_Grey.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5407" y="2241461"/>
                    <a:ext cx="426690" cy="280396"/>
                  </a:xfrm>
                  <a:prstGeom prst="rect">
                    <a:avLst/>
                  </a:prstGeom>
                </p:spPr>
              </p:pic>
              <p:grpSp>
                <p:nvGrpSpPr>
                  <p:cNvPr id="12" name="Group 93"/>
                  <p:cNvGrpSpPr/>
                  <p:nvPr/>
                </p:nvGrpSpPr>
                <p:grpSpPr>
                  <a:xfrm>
                    <a:off x="2941429" y="2043031"/>
                    <a:ext cx="1378775" cy="717382"/>
                    <a:chOff x="2941429" y="2043031"/>
                    <a:chExt cx="1378775" cy="717382"/>
                  </a:xfrm>
                </p:grpSpPr>
                <p:pic>
                  <p:nvPicPr>
                    <p:cNvPr id="95" name="Picture 94" descr="CycleArrow_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7272" y="2043031"/>
                      <a:ext cx="707089" cy="353544"/>
                    </a:xfrm>
                    <a:prstGeom prst="rect">
                      <a:avLst/>
                    </a:prstGeom>
                  </p:spPr>
                </p:pic>
                <p:pic>
                  <p:nvPicPr>
                    <p:cNvPr id="96" name="Picture 95" descr="Database_Gre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1429" y="2200238"/>
                      <a:ext cx="280397" cy="329162"/>
                    </a:xfrm>
                    <a:prstGeom prst="rect">
                      <a:avLst/>
                    </a:prstGeom>
                    <a:effectLst/>
                  </p:spPr>
                </p:pic>
                <p:pic>
                  <p:nvPicPr>
                    <p:cNvPr id="97" name="Picture 96" descr="Database_R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9807" y="2200238"/>
                      <a:ext cx="280397" cy="329162"/>
                    </a:xfrm>
                    <a:prstGeom prst="rect">
                      <a:avLst/>
                    </a:prstGeom>
                    <a:effectLst/>
                  </p:spPr>
                </p:pic>
                <p:pic>
                  <p:nvPicPr>
                    <p:cNvPr id="98" name="Picture 97" descr="CycleArrow_Gre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7272" y="2406869"/>
                      <a:ext cx="707089" cy="353544"/>
                    </a:xfrm>
                    <a:prstGeom prst="rect">
                      <a:avLst/>
                    </a:prstGeom>
                    <a:effectLst/>
                  </p:spPr>
                </p:pic>
              </p:grpSp>
            </p:grpSp>
          </p:grpSp>
          <p:sp>
            <p:nvSpPr>
              <p:cNvPr id="49" name="Rectangle 48"/>
              <p:cNvSpPr/>
              <p:nvPr/>
            </p:nvSpPr>
            <p:spPr>
              <a:xfrm>
                <a:off x="3552076" y="4195844"/>
                <a:ext cx="951459" cy="157701"/>
              </a:xfrm>
              <a:prstGeom prst="rect">
                <a:avLst/>
              </a:prstGeom>
              <a:ln>
                <a:noFill/>
              </a:ln>
            </p:spPr>
            <p:txBody>
              <a:bodyPr wrap="square" lIns="34259" tIns="17128" rIns="34259" bIns="17128">
                <a:spAutoFit/>
              </a:bodyPr>
              <a:lstStyle/>
              <a:p>
                <a:pPr marL="44623" indent="-44623" defTabSz="342781">
                  <a:buClr>
                    <a:srgbClr val="667263"/>
                  </a:buClr>
                  <a:defRPr/>
                </a:pPr>
                <a:r>
                  <a:rPr lang="en-US" sz="800" cap="all" dirty="0">
                    <a:solidFill>
                      <a:srgbClr val="000000"/>
                    </a:solidFill>
                    <a:latin typeface="Arial"/>
                    <a:ea typeface="ＭＳ Ｐゴシック" pitchFamily="1" charset="-128"/>
                    <a:cs typeface="Arial" pitchFamily="34" charset="0"/>
                  </a:rPr>
                  <a:t>Cloud</a:t>
                </a:r>
              </a:p>
            </p:txBody>
          </p:sp>
        </p:grpSp>
      </p:grpSp>
      <p:grpSp>
        <p:nvGrpSpPr>
          <p:cNvPr id="13" name="Group 19"/>
          <p:cNvGrpSpPr/>
          <p:nvPr/>
        </p:nvGrpSpPr>
        <p:grpSpPr>
          <a:xfrm>
            <a:off x="1435895" y="812747"/>
            <a:ext cx="1850230" cy="1208935"/>
            <a:chOff x="1435895" y="812745"/>
            <a:chExt cx="1850230" cy="1208935"/>
          </a:xfrm>
        </p:grpSpPr>
        <p:sp>
          <p:nvSpPr>
            <p:cNvPr id="75" name="Rounded Rectangle 74"/>
            <p:cNvSpPr/>
            <p:nvPr/>
          </p:nvSpPr>
          <p:spPr>
            <a:xfrm>
              <a:off x="1435895" y="844553"/>
              <a:ext cx="1843086" cy="1177127"/>
            </a:xfrm>
            <a:prstGeom prst="roundRect">
              <a:avLst/>
            </a:prstGeom>
            <a:solidFill>
              <a:schemeClr val="bg1"/>
            </a:solidFill>
            <a:ln w="28575" cmpd="sng">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srgbClr val="A3A3A3"/>
                </a:solidFill>
              </a:endParaRPr>
            </a:p>
          </p:txBody>
        </p:sp>
        <p:pic>
          <p:nvPicPr>
            <p:cNvPr id="72" name="Picture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9932" y="1173921"/>
              <a:ext cx="1148893" cy="497715"/>
            </a:xfrm>
            <a:prstGeom prst="rect">
              <a:avLst/>
            </a:prstGeom>
          </p:spPr>
        </p:pic>
        <p:sp>
          <p:nvSpPr>
            <p:cNvPr id="74" name="TextBox 73"/>
            <p:cNvSpPr txBox="1"/>
            <p:nvPr/>
          </p:nvSpPr>
          <p:spPr>
            <a:xfrm>
              <a:off x="1443038" y="812745"/>
              <a:ext cx="1843087" cy="307777"/>
            </a:xfrm>
            <a:prstGeom prst="rect">
              <a:avLst/>
            </a:prstGeom>
            <a:noFill/>
            <a:ln>
              <a:noFill/>
            </a:ln>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defTabSz="913928"/>
              <a:r>
                <a:rPr lang="en-US" sz="1400" dirty="0">
                  <a:solidFill>
                    <a:srgbClr val="000000"/>
                  </a:solidFill>
                </a:rPr>
                <a:t>Multi-Channel</a:t>
              </a:r>
            </a:p>
          </p:txBody>
        </p:sp>
        <p:sp>
          <p:nvSpPr>
            <p:cNvPr id="73" name="TextBox 72"/>
            <p:cNvSpPr txBox="1"/>
            <p:nvPr/>
          </p:nvSpPr>
          <p:spPr>
            <a:xfrm>
              <a:off x="1726938" y="1036483"/>
              <a:ext cx="1277347" cy="126958"/>
            </a:xfrm>
            <a:prstGeom prst="rect">
              <a:avLst/>
            </a:prstGeom>
            <a:noFill/>
            <a:ln>
              <a:noFill/>
            </a:ln>
            <a:effectLst/>
          </p:spPr>
          <p:txBody>
            <a:bodyPr wrap="square" lIns="0" tIns="0" rIns="0" bIns="0" rtlCol="0">
              <a:spAutoFit/>
            </a:bodyPr>
            <a:lstStyle/>
            <a:p>
              <a:pPr defTabSz="914324">
                <a:spcBef>
                  <a:spcPct val="0"/>
                </a:spcBef>
                <a:defRPr/>
              </a:pPr>
              <a:r>
                <a:rPr lang="en-US" sz="800" cap="all" dirty="0">
                  <a:solidFill>
                    <a:srgbClr val="000000"/>
                  </a:solidFill>
                  <a:latin typeface="Arial"/>
                  <a:ea typeface="ＭＳ Ｐゴシック" pitchFamily="1" charset="-128"/>
                  <a:cs typeface="Arial" pitchFamily="34" charset="0"/>
                </a:rPr>
                <a:t>Native, Web, Hybrid</a:t>
              </a:r>
            </a:p>
          </p:txBody>
        </p:sp>
      </p:grpSp>
      <p:grpSp>
        <p:nvGrpSpPr>
          <p:cNvPr id="14" name="Group 18"/>
          <p:cNvGrpSpPr/>
          <p:nvPr/>
        </p:nvGrpSpPr>
        <p:grpSpPr>
          <a:xfrm>
            <a:off x="479022" y="1621633"/>
            <a:ext cx="3932303" cy="1686320"/>
            <a:chOff x="479020" y="1621631"/>
            <a:chExt cx="3932303" cy="1686320"/>
          </a:xfrm>
        </p:grpSpPr>
        <p:pic>
          <p:nvPicPr>
            <p:cNvPr id="64" name="Picture 190"/>
            <p:cNvPicPr>
              <a:picLocks noChangeAspect="1"/>
            </p:cNvPicPr>
            <p:nvPr/>
          </p:nvPicPr>
          <p:blipFill rotWithShape="1">
            <a:blip r:embed="rId12"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9"/>
            <p:cNvGrpSpPr/>
            <p:nvPr/>
          </p:nvGrpSpPr>
          <p:grpSpPr>
            <a:xfrm>
              <a:off x="1192897" y="2064867"/>
              <a:ext cx="2356444" cy="974161"/>
              <a:chOff x="1356364" y="1691035"/>
              <a:chExt cx="2269523" cy="936382"/>
            </a:xfrm>
          </p:grpSpPr>
          <p:sp>
            <p:nvSpPr>
              <p:cNvPr id="68" name="Rounded Rectangle 67"/>
              <p:cNvSpPr/>
              <p:nvPr/>
            </p:nvSpPr>
            <p:spPr>
              <a:xfrm>
                <a:off x="1356364" y="1691035"/>
                <a:ext cx="2269523" cy="936382"/>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srgbClr val="A3A3A3"/>
                  </a:solidFill>
                </a:endParaRPr>
              </a:p>
            </p:txBody>
          </p:sp>
          <p:sp>
            <p:nvSpPr>
              <p:cNvPr id="52" name="Rounded Rectangle 51"/>
              <p:cNvSpPr/>
              <p:nvPr/>
            </p:nvSpPr>
            <p:spPr>
              <a:xfrm>
                <a:off x="1732545" y="2316310"/>
                <a:ext cx="1510897" cy="221686"/>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defTabSz="913928">
                  <a:spcBef>
                    <a:spcPct val="0"/>
                  </a:spcBef>
                </a:pPr>
                <a:r>
                  <a:rPr lang="en-US" sz="1100" cap="all" dirty="0">
                    <a:solidFill>
                      <a:prstClr val="white"/>
                    </a:solidFill>
                    <a:effectLst>
                      <a:outerShdw blurRad="38100" dist="38100" dir="2700000" algn="tl">
                        <a:srgbClr val="000000">
                          <a:alpha val="43137"/>
                        </a:srgbClr>
                      </a:outerShdw>
                    </a:effectLst>
                  </a:rPr>
                  <a:t>Secure</a:t>
                </a:r>
              </a:p>
            </p:txBody>
          </p:sp>
          <p:sp>
            <p:nvSpPr>
              <p:cNvPr id="53" name="Rounded Rectangle 52"/>
              <p:cNvSpPr/>
              <p:nvPr/>
            </p:nvSpPr>
            <p:spPr>
              <a:xfrm>
                <a:off x="1730194" y="1778998"/>
                <a:ext cx="1510897" cy="23225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defTabSz="913928">
                  <a:spcBef>
                    <a:spcPct val="0"/>
                  </a:spcBef>
                </a:pPr>
                <a:r>
                  <a:rPr lang="en-US" sz="1100" cap="all" dirty="0">
                    <a:solidFill>
                      <a:prstClr val="white"/>
                    </a:solidFill>
                    <a:effectLst>
                      <a:outerShdw blurRad="38100" dist="38100" dir="2700000" algn="tl">
                        <a:srgbClr val="000000">
                          <a:alpha val="43137"/>
                        </a:srgbClr>
                      </a:outerShdw>
                    </a:effectLst>
                  </a:rPr>
                  <a:t>Develop</a:t>
                </a:r>
              </a:p>
            </p:txBody>
          </p:sp>
          <p:sp>
            <p:nvSpPr>
              <p:cNvPr id="55" name="Rounded Rectangle 54"/>
              <p:cNvSpPr/>
              <p:nvPr/>
            </p:nvSpPr>
            <p:spPr>
              <a:xfrm rot="16200000" flipH="1">
                <a:off x="1192218" y="1990666"/>
                <a:ext cx="753787" cy="23108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defTabSz="913928">
                  <a:spcBef>
                    <a:spcPct val="0"/>
                  </a:spcBef>
                </a:pPr>
                <a:endParaRPr lang="en-US" sz="1000" cap="all" dirty="0">
                  <a:solidFill>
                    <a:prstClr val="white"/>
                  </a:solidFill>
                  <a:effectLst>
                    <a:outerShdw blurRad="38100" dist="38100" dir="2700000" algn="tl">
                      <a:srgbClr val="000000">
                        <a:alpha val="43137"/>
                      </a:srgbClr>
                    </a:outerShdw>
                  </a:effectLst>
                </a:endParaRPr>
              </a:p>
            </p:txBody>
          </p:sp>
          <p:sp>
            <p:nvSpPr>
              <p:cNvPr id="57" name="Rounded Rectangle 56"/>
              <p:cNvSpPr/>
              <p:nvPr/>
            </p:nvSpPr>
            <p:spPr>
              <a:xfrm>
                <a:off x="1734781" y="2054478"/>
                <a:ext cx="1510897" cy="217858"/>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defTabSz="913928">
                  <a:spcBef>
                    <a:spcPct val="0"/>
                  </a:spcBef>
                </a:pPr>
                <a:r>
                  <a:rPr lang="en-US" sz="1100" cap="all" dirty="0">
                    <a:solidFill>
                      <a:prstClr val="white"/>
                    </a:solidFill>
                    <a:effectLst>
                      <a:outerShdw blurRad="38100" dist="38100" dir="2700000" algn="tl">
                        <a:srgbClr val="000000">
                          <a:alpha val="43137"/>
                        </a:srgbClr>
                      </a:outerShdw>
                    </a:effectLst>
                  </a:rPr>
                  <a:t>Integrate</a:t>
                </a:r>
              </a:p>
            </p:txBody>
          </p:sp>
          <p:sp>
            <p:nvSpPr>
              <p:cNvPr id="103" name="Rounded Rectangle 102"/>
              <p:cNvSpPr/>
              <p:nvPr/>
            </p:nvSpPr>
            <p:spPr>
              <a:xfrm rot="16200000" flipH="1">
                <a:off x="3025422" y="1995070"/>
                <a:ext cx="753787" cy="23108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defTabSz="913928">
                  <a:spcBef>
                    <a:spcPct val="0"/>
                  </a:spcBef>
                </a:pPr>
                <a:endParaRPr lang="en-US" sz="900" cap="all" dirty="0">
                  <a:solidFill>
                    <a:prstClr val="white"/>
                  </a:solidFill>
                  <a:effectLst>
                    <a:outerShdw blurRad="38100" dist="38100" dir="2700000" algn="tl">
                      <a:srgbClr val="000000">
                        <a:alpha val="43137"/>
                      </a:srgbClr>
                    </a:outerShdw>
                  </a:effectLst>
                </a:endParaRPr>
              </a:p>
            </p:txBody>
          </p:sp>
          <p:sp>
            <p:nvSpPr>
              <p:cNvPr id="10" name="TextBox 9"/>
              <p:cNvSpPr txBox="1"/>
              <p:nvPr/>
            </p:nvSpPr>
            <p:spPr>
              <a:xfrm rot="16200000">
                <a:off x="2995239" y="2010756"/>
                <a:ext cx="805596" cy="251960"/>
              </a:xfrm>
              <a:prstGeom prst="rect">
                <a:avLst/>
              </a:prstGeom>
              <a:noFill/>
            </p:spPr>
            <p:txBody>
              <a:bodyPr wrap="square" rtlCol="0">
                <a:spAutoFit/>
              </a:bodyPr>
              <a:lstStyle/>
              <a:p>
                <a:pPr defTabSz="913928"/>
                <a:r>
                  <a:rPr lang="en-US" sz="1100" cap="all" dirty="0">
                    <a:solidFill>
                      <a:prstClr val="white"/>
                    </a:solidFill>
                    <a:effectLst>
                      <a:outerShdw blurRad="38100" dist="38100" dir="2700000" algn="tl">
                        <a:srgbClr val="000000">
                          <a:alpha val="43137"/>
                        </a:srgbClr>
                      </a:outerShdw>
                    </a:effectLst>
                    <a:latin typeface="Arial"/>
                  </a:rPr>
                  <a:t>MANAGE</a:t>
                </a:r>
              </a:p>
            </p:txBody>
          </p:sp>
          <p:sp>
            <p:nvSpPr>
              <p:cNvPr id="104" name="TextBox 103"/>
              <p:cNvSpPr txBox="1"/>
              <p:nvPr/>
            </p:nvSpPr>
            <p:spPr>
              <a:xfrm rot="16200000">
                <a:off x="1165558" y="1988729"/>
                <a:ext cx="805596" cy="251960"/>
              </a:xfrm>
              <a:prstGeom prst="rect">
                <a:avLst/>
              </a:prstGeom>
              <a:noFill/>
            </p:spPr>
            <p:txBody>
              <a:bodyPr wrap="square" rtlCol="0">
                <a:spAutoFit/>
              </a:bodyPr>
              <a:lstStyle/>
              <a:p>
                <a:pPr defTabSz="913928"/>
                <a:r>
                  <a:rPr lang="en-US" sz="1100" cap="all" dirty="0">
                    <a:solidFill>
                      <a:prstClr val="white"/>
                    </a:solidFill>
                    <a:effectLst>
                      <a:outerShdw blurRad="38100" dist="38100" dir="2700000" algn="tl">
                        <a:srgbClr val="000000">
                          <a:alpha val="43137"/>
                        </a:srgbClr>
                      </a:outerShdw>
                    </a:effectLst>
                    <a:latin typeface="Arial"/>
                  </a:rPr>
                  <a:t>DEPLOY</a:t>
                </a:r>
              </a:p>
            </p:txBody>
          </p:sp>
        </p:grpSp>
        <p:sp>
          <p:nvSpPr>
            <p:cNvPr id="18" name="Rounded Rectangle 17"/>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prstClr val="white"/>
                </a:solidFill>
              </a:endParaRPr>
            </a:p>
          </p:txBody>
        </p:sp>
        <p:sp>
          <p:nvSpPr>
            <p:cNvPr id="46" name="TextBox 45"/>
            <p:cNvSpPr txBox="1"/>
            <p:nvPr/>
          </p:nvSpPr>
          <p:spPr>
            <a:xfrm>
              <a:off x="971547" y="1781706"/>
              <a:ext cx="2775309" cy="307777"/>
            </a:xfrm>
            <a:prstGeom prst="rect">
              <a:avLst/>
            </a:prstGeom>
            <a:noFill/>
            <a:ln w="12700" cap="flat" cmpd="sng">
              <a:noFill/>
              <a:bevel/>
            </a:ln>
            <a:effectLst>
              <a:glow rad="228600">
                <a:schemeClr val="accent2">
                  <a:satMod val="175000"/>
                  <a:alpha val="40000"/>
                </a:schemeClr>
              </a:glow>
              <a:outerShdw blurRad="50800" dist="38100" dir="2700000" algn="tl" rotWithShape="0">
                <a:schemeClr val="bg1">
                  <a:alpha val="40000"/>
                </a:schemeClr>
              </a:outerShdw>
              <a:softEdge rad="12700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defTabSz="913928"/>
              <a:r>
                <a:rPr lang="en-US" sz="1400" cap="all" dirty="0">
                  <a:solidFill>
                    <a:srgbClr val="000000"/>
                  </a:solidFill>
                </a:rPr>
                <a:t>Oracle Mobile Platform</a:t>
              </a:r>
            </a:p>
          </p:txBody>
        </p:sp>
      </p:grpSp>
      <p:grpSp>
        <p:nvGrpSpPr>
          <p:cNvPr id="16" name="Group 20"/>
          <p:cNvGrpSpPr/>
          <p:nvPr/>
        </p:nvGrpSpPr>
        <p:grpSpPr>
          <a:xfrm>
            <a:off x="1234390" y="2590172"/>
            <a:ext cx="2410551" cy="1484943"/>
            <a:chOff x="1234388" y="2590172"/>
            <a:chExt cx="2410551" cy="1484943"/>
          </a:xfrm>
        </p:grpSpPr>
        <p:sp>
          <p:nvSpPr>
            <p:cNvPr id="22" name="Up-Down Arrow 21"/>
            <p:cNvSpPr/>
            <p:nvPr/>
          </p:nvSpPr>
          <p:spPr>
            <a:xfrm rot="21114682">
              <a:off x="1234388" y="2590172"/>
              <a:ext cx="364702" cy="1478008"/>
            </a:xfrm>
            <a:prstGeom prst="upDownArrow">
              <a:avLst>
                <a:gd name="adj1" fmla="val 47101"/>
                <a:gd name="adj2" fmla="val 121016"/>
              </a:avLst>
            </a:prstGeom>
            <a:gradFill flip="none" rotWithShape="1">
              <a:gsLst>
                <a:gs pos="0">
                  <a:schemeClr val="accent1"/>
                </a:gs>
                <a:gs pos="100000">
                  <a:schemeClr val="accent1">
                    <a:lumMod val="60000"/>
                  </a:schemeClr>
                </a:gs>
              </a:gsLst>
              <a:lin ang="16200000" scaled="1"/>
              <a:tileRect/>
            </a:gradFill>
            <a:ln>
              <a:noFill/>
            </a:ln>
            <a:effectLst>
              <a:outerShdw blurRad="50800" dist="38100" dir="2700000" algn="tl" rotWithShape="0">
                <a:schemeClr val="bg1">
                  <a:alpha val="40000"/>
                </a:schemeClr>
              </a:outerShdw>
            </a:effectLst>
            <a:scene3d>
              <a:camera prst="isometricOffAxis2Top">
                <a:rot lat="18075713" lon="3600000" rev="1814145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prstClr val="white"/>
                </a:solidFill>
              </a:endParaRPr>
            </a:p>
          </p:txBody>
        </p:sp>
        <p:sp>
          <p:nvSpPr>
            <p:cNvPr id="105" name="Up-Down Arrow 104"/>
            <p:cNvSpPr/>
            <p:nvPr/>
          </p:nvSpPr>
          <p:spPr>
            <a:xfrm rot="489240">
              <a:off x="3280237" y="2597311"/>
              <a:ext cx="364702" cy="1477804"/>
            </a:xfrm>
            <a:prstGeom prst="upDownArrow">
              <a:avLst>
                <a:gd name="adj1" fmla="val 47101"/>
                <a:gd name="adj2" fmla="val 110871"/>
              </a:avLst>
            </a:prstGeom>
            <a:gradFill flip="none" rotWithShape="1">
              <a:gsLst>
                <a:gs pos="0">
                  <a:schemeClr val="accent1"/>
                </a:gs>
                <a:gs pos="100000">
                  <a:schemeClr val="accent1">
                    <a:lumMod val="60000"/>
                  </a:schemeClr>
                </a:gs>
              </a:gsLst>
              <a:lin ang="13500000" scaled="1"/>
              <a:tileRect/>
            </a:gradFill>
            <a:ln>
              <a:noFill/>
            </a:ln>
            <a:effectLst>
              <a:outerShdw blurRad="50800" dist="38100" dir="2700000" algn="tl" rotWithShape="0">
                <a:schemeClr val="bg1">
                  <a:alpha val="40000"/>
                </a:schemeClr>
              </a:outerShdw>
            </a:effectLst>
            <a:scene3d>
              <a:camera prst="isometricOffAxis1Top">
                <a:rot lat="18075713" lon="18000000" rev="345855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28"/>
              <a:endParaRPr lang="en-US" dirty="0">
                <a:solidFill>
                  <a:prstClr val="white"/>
                </a:solidFill>
              </a:endParaRPr>
            </a:p>
          </p:txBody>
        </p:sp>
        <p:sp>
          <p:nvSpPr>
            <p:cNvPr id="77" name="Up-Down Arrow 76"/>
            <p:cNvSpPr/>
            <p:nvPr/>
          </p:nvSpPr>
          <p:spPr>
            <a:xfrm>
              <a:off x="2294958" y="3118418"/>
              <a:ext cx="232660" cy="455692"/>
            </a:xfrm>
            <a:prstGeom prst="upDownArrow">
              <a:avLst/>
            </a:prstGeom>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913928"/>
              <a:endParaRPr lang="en-US" dirty="0">
                <a:solidFill>
                  <a:prstClr val="white"/>
                </a:solidFill>
              </a:endParaRPr>
            </a:p>
          </p:txBody>
        </p:sp>
      </p:grpSp>
    </p:spTree>
    <p:extLst>
      <p:ext uri="{BB962C8B-B14F-4D97-AF65-F5344CB8AC3E}">
        <p14:creationId xmlns:p14="http://schemas.microsoft.com/office/powerpoint/2010/main" val="37462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281528" y="2892889"/>
            <a:ext cx="1546835" cy="395613"/>
          </a:xfrm>
          <a:prstGeom prst="ellipse">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sp>
        <p:nvSpPr>
          <p:cNvPr id="22" name="Oval 21"/>
          <p:cNvSpPr/>
          <p:nvPr/>
        </p:nvSpPr>
        <p:spPr bwMode="auto">
          <a:xfrm>
            <a:off x="464273" y="2563530"/>
            <a:ext cx="1546835" cy="395613"/>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sp>
        <p:nvSpPr>
          <p:cNvPr id="21" name="Oval 20"/>
          <p:cNvSpPr/>
          <p:nvPr/>
        </p:nvSpPr>
        <p:spPr bwMode="auto">
          <a:xfrm>
            <a:off x="534333" y="2131760"/>
            <a:ext cx="1546835" cy="395613"/>
          </a:xfrm>
          <a:prstGeom prst="ellipse">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sp>
        <p:nvSpPr>
          <p:cNvPr id="5" name="Oval 4"/>
          <p:cNvSpPr/>
          <p:nvPr/>
        </p:nvSpPr>
        <p:spPr bwMode="auto">
          <a:xfrm>
            <a:off x="471223" y="1792161"/>
            <a:ext cx="1546835" cy="395613"/>
          </a:xfrm>
          <a:prstGeom prst="ellipse">
            <a:avLst/>
          </a:prstGeom>
          <a:solidFill>
            <a:schemeClr val="bg2"/>
          </a:solidFill>
          <a:ln w="9525" cap="flat" cmpd="sng" algn="ctr">
            <a:no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sp>
        <p:nvSpPr>
          <p:cNvPr id="2" name="Title 1"/>
          <p:cNvSpPr>
            <a:spLocks noGrp="1"/>
          </p:cNvSpPr>
          <p:nvPr>
            <p:ph type="title"/>
          </p:nvPr>
        </p:nvSpPr>
        <p:spPr>
          <a:xfrm>
            <a:off x="804347" y="216257"/>
            <a:ext cx="8229586" cy="768803"/>
          </a:xfrm>
        </p:spPr>
        <p:txBody>
          <a:bodyPr/>
          <a:lstStyle/>
          <a:p>
            <a:r>
              <a:rPr lang="en-US" dirty="0" smtClean="0"/>
              <a:t>What Customers Have Told Us</a:t>
            </a:r>
            <a:endParaRPr lang="en-US" dirty="0"/>
          </a:p>
        </p:txBody>
      </p:sp>
      <p:sp>
        <p:nvSpPr>
          <p:cNvPr id="3" name="Content Placeholder 2"/>
          <p:cNvSpPr>
            <a:spLocks noGrp="1"/>
          </p:cNvSpPr>
          <p:nvPr>
            <p:ph sz="quarter" idx="12"/>
          </p:nvPr>
        </p:nvSpPr>
        <p:spPr>
          <a:xfrm>
            <a:off x="2181084" y="1299950"/>
            <a:ext cx="6655404" cy="3298128"/>
          </a:xfrm>
        </p:spPr>
        <p:txBody>
          <a:bodyPr>
            <a:normAutofit lnSpcReduction="10000"/>
          </a:bodyPr>
          <a:lstStyle/>
          <a:p>
            <a:pPr>
              <a:spcAft>
                <a:spcPts val="1350"/>
              </a:spcAft>
            </a:pPr>
            <a:r>
              <a:rPr lang="en-US" sz="1600" dirty="0"/>
              <a:t>Enterprise mobile device use is increasing, BYOD is becoming standard and BYOD requires a user-centric solution (not device-centric)</a:t>
            </a:r>
          </a:p>
          <a:p>
            <a:pPr>
              <a:spcAft>
                <a:spcPts val="1350"/>
              </a:spcAft>
            </a:pPr>
            <a:r>
              <a:rPr lang="en-US" sz="1600" dirty="0"/>
              <a:t>Securing access to enterprise applications and content presents new security risks, as phones are lost, stolen etc.</a:t>
            </a:r>
          </a:p>
          <a:p>
            <a:pPr>
              <a:spcAft>
                <a:spcPts val="1350"/>
              </a:spcAft>
            </a:pPr>
            <a:r>
              <a:rPr lang="en-US" sz="1600" dirty="0"/>
              <a:t>Customers seeking solution that separate personal and corporate data and applications</a:t>
            </a:r>
          </a:p>
          <a:p>
            <a:pPr>
              <a:spcAft>
                <a:spcPts val="1350"/>
              </a:spcAft>
            </a:pPr>
            <a:r>
              <a:rPr lang="en-US" sz="1600" dirty="0"/>
              <a:t>Organizations have a key requirement to secure basic productivity apps and work with bespoke apps</a:t>
            </a:r>
          </a:p>
          <a:p>
            <a:pPr>
              <a:spcAft>
                <a:spcPts val="1350"/>
              </a:spcAft>
            </a:pPr>
            <a:r>
              <a:rPr lang="en-US" sz="1600" dirty="0"/>
              <a:t>Existing mobile solutions in the market require a complete parallel stack to secure mobile access</a:t>
            </a:r>
          </a:p>
        </p:txBody>
      </p:sp>
      <p:sp>
        <p:nvSpPr>
          <p:cNvPr id="4" name="Text Placeholder 3"/>
          <p:cNvSpPr>
            <a:spLocks noGrp="1"/>
          </p:cNvSpPr>
          <p:nvPr>
            <p:ph type="body" sz="quarter" idx="13"/>
          </p:nvPr>
        </p:nvSpPr>
        <p:spPr>
          <a:xfrm>
            <a:off x="847709" y="618945"/>
            <a:ext cx="8229600" cy="304800"/>
          </a:xfrm>
        </p:spPr>
        <p:txBody>
          <a:bodyPr/>
          <a:lstStyle/>
          <a:p>
            <a:r>
              <a:rPr lang="en-US" dirty="0" smtClean="0"/>
              <a:t>Secure Mobile Access to Enterprise Apps &amp; Content</a:t>
            </a:r>
            <a:endParaRPr lang="en-US" dirty="0"/>
          </a:p>
        </p:txBody>
      </p:sp>
      <p:grpSp>
        <p:nvGrpSpPr>
          <p:cNvPr id="6" name="Group 151"/>
          <p:cNvGrpSpPr>
            <a:grpSpLocks/>
          </p:cNvGrpSpPr>
          <p:nvPr/>
        </p:nvGrpSpPr>
        <p:grpSpPr bwMode="auto">
          <a:xfrm>
            <a:off x="193674" y="1502963"/>
            <a:ext cx="1536543" cy="1465426"/>
            <a:chOff x="970965" y="3616912"/>
            <a:chExt cx="3676650" cy="3676650"/>
          </a:xfrm>
        </p:grpSpPr>
        <p:sp>
          <p:nvSpPr>
            <p:cNvPr id="19" name="Oval 18"/>
            <p:cNvSpPr>
              <a:spLocks noChangeArrowheads="1"/>
            </p:cNvSpPr>
            <p:nvPr/>
          </p:nvSpPr>
          <p:spPr bwMode="auto">
            <a:xfrm>
              <a:off x="970965" y="3616912"/>
              <a:ext cx="3676650" cy="3676650"/>
            </a:xfrm>
            <a:prstGeom prst="ellipse">
              <a:avLst/>
            </a:prstGeom>
            <a:solidFill>
              <a:schemeClr val="accent1"/>
            </a:solidFill>
            <a:ln w="9525">
              <a:noFill/>
              <a:round/>
              <a:headEnd/>
              <a:tailEnd/>
            </a:ln>
            <a:effectLst>
              <a:outerShdw blurRad="63500" sx="103000" sy="103000" algn="ctr" rotWithShape="0">
                <a:srgbClr val="000000">
                  <a:alpha val="14999"/>
                </a:srgbClr>
              </a:outerShdw>
            </a:effectLst>
          </p:spPr>
          <p:txBody>
            <a:bodyPr lIns="92075" tIns="46038" rIns="92075" bIns="46038"/>
            <a:lstStyle/>
            <a:p>
              <a:pPr marL="89242" indent="-89242">
                <a:buClr>
                  <a:srgbClr val="667263"/>
                </a:buClr>
                <a:defRPr/>
              </a:pPr>
              <a:endParaRPr lang="en-US" sz="400" kern="0">
                <a:solidFill>
                  <a:sysClr val="windowText" lastClr="000000"/>
                </a:solidFill>
                <a:latin typeface="Arial" pitchFamily="-106" charset="0"/>
                <a:ea typeface="ＭＳ Ｐゴシック" pitchFamily="16" charset="-128"/>
              </a:endParaRPr>
            </a:p>
          </p:txBody>
        </p:sp>
        <p:sp>
          <p:nvSpPr>
            <p:cNvPr id="20" name="Oval 19"/>
            <p:cNvSpPr/>
            <p:nvPr/>
          </p:nvSpPr>
          <p:spPr bwMode="auto">
            <a:xfrm>
              <a:off x="1215739" y="3861854"/>
              <a:ext cx="3187101" cy="3186767"/>
            </a:xfrm>
            <a:prstGeom prst="ellipse">
              <a:avLst/>
            </a:prstGeom>
            <a:gradFill>
              <a:gsLst>
                <a:gs pos="0">
                  <a:schemeClr val="tx2"/>
                </a:gs>
                <a:gs pos="99000">
                  <a:schemeClr val="tx2">
                    <a:lumMod val="50000"/>
                  </a:schemeClr>
                </a:gs>
              </a:gsLst>
              <a:lin ang="5400000" scaled="0"/>
            </a:gradFill>
            <a:ln w="9525" cap="flat" cmpd="sng" algn="ctr">
              <a:noFill/>
              <a:prstDash val="solid"/>
              <a:round/>
              <a:headEnd type="none" w="med" len="med"/>
              <a:tailEnd type="none" w="med" len="med"/>
            </a:ln>
            <a:effectLst/>
          </p:spPr>
          <p:txBody>
            <a:bodyPr wrap="none" lIns="92075" tIns="46038" rIns="92075" bIns="46038" anchor="ctr"/>
            <a:lstStyle/>
            <a:p>
              <a:pPr>
                <a:buClr>
                  <a:srgbClr val="667263"/>
                </a:buClr>
                <a:defRPr/>
              </a:pPr>
              <a:endParaRPr lang="en-US" sz="400" kern="0" dirty="0">
                <a:solidFill>
                  <a:prstClr val="white"/>
                </a:solidFill>
                <a:latin typeface="Arial" pitchFamily="-106" charset="0"/>
                <a:ea typeface="ＭＳ Ｐゴシック" pitchFamily="16" charset="-128"/>
              </a:endParaRPr>
            </a:p>
          </p:txBody>
        </p:sp>
      </p:grpSp>
      <p:sp>
        <p:nvSpPr>
          <p:cNvPr id="12" name="Freeform 7"/>
          <p:cNvSpPr>
            <a:spLocks noEditPoints="1"/>
          </p:cNvSpPr>
          <p:nvPr/>
        </p:nvSpPr>
        <p:spPr bwMode="auto">
          <a:xfrm>
            <a:off x="1128906" y="2176392"/>
            <a:ext cx="203545" cy="359399"/>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chemeClr val="bg1"/>
          </a:solidFill>
          <a:ln w="9525">
            <a:noFill/>
            <a:round/>
            <a:headEnd/>
            <a:tailEnd/>
          </a:ln>
          <a:effectLst>
            <a:outerShdw blurRad="63500" sx="102000" sy="102000" algn="ctr" rotWithShape="0">
              <a:srgbClr val="000000">
                <a:alpha val="78000"/>
              </a:srgbClr>
            </a:outerShdw>
          </a:effectLst>
        </p:spPr>
        <p:txBody>
          <a:bodyPr lIns="68589" tIns="34295" rIns="68589" bIns="34295"/>
          <a:lstStyle/>
          <a:p>
            <a:pPr>
              <a:buClr>
                <a:srgbClr val="FD0000"/>
              </a:buClr>
              <a:defRPr/>
            </a:pPr>
            <a:endParaRPr lang="en-US" sz="400">
              <a:solidFill>
                <a:srgbClr val="000000"/>
              </a:solidFill>
              <a:latin typeface="Arial" pitchFamily="-84" charset="0"/>
              <a:ea typeface="Arial" pitchFamily="-84" charset="0"/>
              <a:cs typeface="Arial" pitchFamily="-84" charset="0"/>
            </a:endParaRPr>
          </a:p>
        </p:txBody>
      </p:sp>
      <p:grpSp>
        <p:nvGrpSpPr>
          <p:cNvPr id="8" name="Group 172"/>
          <p:cNvGrpSpPr/>
          <p:nvPr/>
        </p:nvGrpSpPr>
        <p:grpSpPr>
          <a:xfrm>
            <a:off x="496798" y="2147233"/>
            <a:ext cx="588838" cy="388367"/>
            <a:chOff x="3635792" y="3204511"/>
            <a:chExt cx="434507" cy="321280"/>
          </a:xfrm>
          <a:solidFill>
            <a:schemeClr val="bg1"/>
          </a:solidFill>
        </p:grpSpPr>
        <p:sp>
          <p:nvSpPr>
            <p:cNvPr id="15" name="Freeform 125"/>
            <p:cNvSpPr>
              <a:spLocks/>
            </p:cNvSpPr>
            <p:nvPr/>
          </p:nvSpPr>
          <p:spPr bwMode="auto">
            <a:xfrm>
              <a:off x="3676129" y="3204511"/>
              <a:ext cx="354718" cy="270039"/>
            </a:xfrm>
            <a:custGeom>
              <a:avLst/>
              <a:gdLst>
                <a:gd name="connsiteX0" fmla="*/ 377 w 10025"/>
                <a:gd name="connsiteY0" fmla="*/ 704 h 10209"/>
                <a:gd name="connsiteX1" fmla="*/ 425 w 10025"/>
                <a:gd name="connsiteY1" fmla="*/ 704 h 10209"/>
                <a:gd name="connsiteX2" fmla="*/ 9575 w 10025"/>
                <a:gd name="connsiteY2" fmla="*/ 704 h 10209"/>
                <a:gd name="connsiteX3" fmla="*/ 9623 w 10025"/>
                <a:gd name="connsiteY3" fmla="*/ 704 h 10209"/>
                <a:gd name="connsiteX4" fmla="*/ 9655 w 10025"/>
                <a:gd name="connsiteY4" fmla="*/ 10209 h 10209"/>
                <a:gd name="connsiteX5" fmla="*/ 10000 w 10025"/>
                <a:gd name="connsiteY5" fmla="*/ 6204 h 10209"/>
                <a:gd name="connsiteX6" fmla="*/ 10000 w 10025"/>
                <a:gd name="connsiteY6" fmla="*/ 704 h 10209"/>
                <a:gd name="connsiteX7" fmla="*/ 9575 w 10025"/>
                <a:gd name="connsiteY7" fmla="*/ 204 h 10209"/>
                <a:gd name="connsiteX8" fmla="*/ 425 w 10025"/>
                <a:gd name="connsiteY8" fmla="*/ 204 h 10209"/>
                <a:gd name="connsiteX9" fmla="*/ 0 w 10025"/>
                <a:gd name="connsiteY9" fmla="*/ 704 h 10209"/>
                <a:gd name="connsiteX10" fmla="*/ 0 w 10025"/>
                <a:gd name="connsiteY10" fmla="*/ 10204 h 10209"/>
                <a:gd name="connsiteX11" fmla="*/ 377 w 10025"/>
                <a:gd name="connsiteY11" fmla="*/ 10204 h 10209"/>
                <a:gd name="connsiteX12" fmla="*/ 377 w 10025"/>
                <a:gd name="connsiteY12" fmla="*/ 704 h 10209"/>
                <a:gd name="connsiteX0" fmla="*/ 377 w 10023"/>
                <a:gd name="connsiteY0" fmla="*/ 909 h 11701"/>
                <a:gd name="connsiteX1" fmla="*/ 425 w 10023"/>
                <a:gd name="connsiteY1" fmla="*/ 909 h 11701"/>
                <a:gd name="connsiteX2" fmla="*/ 9575 w 10023"/>
                <a:gd name="connsiteY2" fmla="*/ 909 h 11701"/>
                <a:gd name="connsiteX3" fmla="*/ 9623 w 10023"/>
                <a:gd name="connsiteY3" fmla="*/ 909 h 11701"/>
                <a:gd name="connsiteX4" fmla="*/ 9655 w 10023"/>
                <a:gd name="connsiteY4" fmla="*/ 10414 h 11701"/>
                <a:gd name="connsiteX5" fmla="*/ 9936 w 10023"/>
                <a:gd name="connsiteY5" fmla="*/ 10585 h 11701"/>
                <a:gd name="connsiteX6" fmla="*/ 10000 w 10023"/>
                <a:gd name="connsiteY6" fmla="*/ 909 h 11701"/>
                <a:gd name="connsiteX7" fmla="*/ 9575 w 10023"/>
                <a:gd name="connsiteY7" fmla="*/ 409 h 11701"/>
                <a:gd name="connsiteX8" fmla="*/ 425 w 10023"/>
                <a:gd name="connsiteY8" fmla="*/ 409 h 11701"/>
                <a:gd name="connsiteX9" fmla="*/ 0 w 10023"/>
                <a:gd name="connsiteY9" fmla="*/ 909 h 11701"/>
                <a:gd name="connsiteX10" fmla="*/ 0 w 10023"/>
                <a:gd name="connsiteY10" fmla="*/ 10409 h 11701"/>
                <a:gd name="connsiteX11" fmla="*/ 377 w 10023"/>
                <a:gd name="connsiteY11" fmla="*/ 10409 h 11701"/>
                <a:gd name="connsiteX12" fmla="*/ 377 w 10023"/>
                <a:gd name="connsiteY12" fmla="*/ 909 h 11701"/>
                <a:gd name="connsiteX0" fmla="*/ 377 w 10000"/>
                <a:gd name="connsiteY0" fmla="*/ 704 h 11496"/>
                <a:gd name="connsiteX1" fmla="*/ 425 w 10000"/>
                <a:gd name="connsiteY1" fmla="*/ 704 h 11496"/>
                <a:gd name="connsiteX2" fmla="*/ 9575 w 10000"/>
                <a:gd name="connsiteY2" fmla="*/ 704 h 11496"/>
                <a:gd name="connsiteX3" fmla="*/ 9623 w 10000"/>
                <a:gd name="connsiteY3" fmla="*/ 704 h 11496"/>
                <a:gd name="connsiteX4" fmla="*/ 9655 w 10000"/>
                <a:gd name="connsiteY4" fmla="*/ 10209 h 11496"/>
                <a:gd name="connsiteX5" fmla="*/ 9936 w 10000"/>
                <a:gd name="connsiteY5" fmla="*/ 10380 h 11496"/>
                <a:gd name="connsiteX6" fmla="*/ 10000 w 10000"/>
                <a:gd name="connsiteY6" fmla="*/ 704 h 11496"/>
                <a:gd name="connsiteX7" fmla="*/ 9575 w 10000"/>
                <a:gd name="connsiteY7" fmla="*/ 204 h 11496"/>
                <a:gd name="connsiteX8" fmla="*/ 425 w 10000"/>
                <a:gd name="connsiteY8" fmla="*/ 204 h 11496"/>
                <a:gd name="connsiteX9" fmla="*/ 0 w 10000"/>
                <a:gd name="connsiteY9" fmla="*/ 704 h 11496"/>
                <a:gd name="connsiteX10" fmla="*/ 0 w 10000"/>
                <a:gd name="connsiteY10" fmla="*/ 10204 h 11496"/>
                <a:gd name="connsiteX11" fmla="*/ 377 w 10000"/>
                <a:gd name="connsiteY11" fmla="*/ 10204 h 11496"/>
                <a:gd name="connsiteX12" fmla="*/ 377 w 10000"/>
                <a:gd name="connsiteY12" fmla="*/ 704 h 11496"/>
                <a:gd name="connsiteX0" fmla="*/ 377 w 10000"/>
                <a:gd name="connsiteY0" fmla="*/ 501 h 11293"/>
                <a:gd name="connsiteX1" fmla="*/ 425 w 10000"/>
                <a:gd name="connsiteY1" fmla="*/ 501 h 11293"/>
                <a:gd name="connsiteX2" fmla="*/ 9575 w 10000"/>
                <a:gd name="connsiteY2" fmla="*/ 501 h 11293"/>
                <a:gd name="connsiteX3" fmla="*/ 9623 w 10000"/>
                <a:gd name="connsiteY3" fmla="*/ 501 h 11293"/>
                <a:gd name="connsiteX4" fmla="*/ 9655 w 10000"/>
                <a:gd name="connsiteY4" fmla="*/ 10006 h 11293"/>
                <a:gd name="connsiteX5" fmla="*/ 9936 w 10000"/>
                <a:gd name="connsiteY5" fmla="*/ 10177 h 11293"/>
                <a:gd name="connsiteX6" fmla="*/ 10000 w 10000"/>
                <a:gd name="connsiteY6" fmla="*/ 501 h 11293"/>
                <a:gd name="connsiteX7" fmla="*/ 9575 w 10000"/>
                <a:gd name="connsiteY7" fmla="*/ 1 h 11293"/>
                <a:gd name="connsiteX8" fmla="*/ 425 w 10000"/>
                <a:gd name="connsiteY8" fmla="*/ 1 h 11293"/>
                <a:gd name="connsiteX9" fmla="*/ 0 w 10000"/>
                <a:gd name="connsiteY9" fmla="*/ 501 h 11293"/>
                <a:gd name="connsiteX10" fmla="*/ 0 w 10000"/>
                <a:gd name="connsiteY10" fmla="*/ 10001 h 11293"/>
                <a:gd name="connsiteX11" fmla="*/ 377 w 10000"/>
                <a:gd name="connsiteY11" fmla="*/ 10001 h 11293"/>
                <a:gd name="connsiteX12" fmla="*/ 377 w 10000"/>
                <a:gd name="connsiteY12" fmla="*/ 501 h 11293"/>
                <a:gd name="connsiteX0" fmla="*/ 377 w 10621"/>
                <a:gd name="connsiteY0" fmla="*/ 501 h 10772"/>
                <a:gd name="connsiteX1" fmla="*/ 425 w 10621"/>
                <a:gd name="connsiteY1" fmla="*/ 501 h 10772"/>
                <a:gd name="connsiteX2" fmla="*/ 9575 w 10621"/>
                <a:gd name="connsiteY2" fmla="*/ 501 h 10772"/>
                <a:gd name="connsiteX3" fmla="*/ 9623 w 10621"/>
                <a:gd name="connsiteY3" fmla="*/ 501 h 10772"/>
                <a:gd name="connsiteX4" fmla="*/ 9655 w 10621"/>
                <a:gd name="connsiteY4" fmla="*/ 10006 h 10772"/>
                <a:gd name="connsiteX5" fmla="*/ 9936 w 10621"/>
                <a:gd name="connsiteY5" fmla="*/ 10177 h 10772"/>
                <a:gd name="connsiteX6" fmla="*/ 10000 w 10621"/>
                <a:gd name="connsiteY6" fmla="*/ 501 h 10772"/>
                <a:gd name="connsiteX7" fmla="*/ 9575 w 10621"/>
                <a:gd name="connsiteY7" fmla="*/ 1 h 10772"/>
                <a:gd name="connsiteX8" fmla="*/ 425 w 10621"/>
                <a:gd name="connsiteY8" fmla="*/ 1 h 10772"/>
                <a:gd name="connsiteX9" fmla="*/ 0 w 10621"/>
                <a:gd name="connsiteY9" fmla="*/ 501 h 10772"/>
                <a:gd name="connsiteX10" fmla="*/ 0 w 10621"/>
                <a:gd name="connsiteY10" fmla="*/ 10001 h 10772"/>
                <a:gd name="connsiteX11" fmla="*/ 377 w 10621"/>
                <a:gd name="connsiteY11" fmla="*/ 10001 h 10772"/>
                <a:gd name="connsiteX12" fmla="*/ 377 w 10621"/>
                <a:gd name="connsiteY12" fmla="*/ 501 h 10772"/>
                <a:gd name="connsiteX0" fmla="*/ 377 w 10638"/>
                <a:gd name="connsiteY0" fmla="*/ 903 h 11143"/>
                <a:gd name="connsiteX1" fmla="*/ 425 w 10638"/>
                <a:gd name="connsiteY1" fmla="*/ 903 h 11143"/>
                <a:gd name="connsiteX2" fmla="*/ 9575 w 10638"/>
                <a:gd name="connsiteY2" fmla="*/ 903 h 11143"/>
                <a:gd name="connsiteX3" fmla="*/ 9623 w 10638"/>
                <a:gd name="connsiteY3" fmla="*/ 903 h 11143"/>
                <a:gd name="connsiteX4" fmla="*/ 9655 w 10638"/>
                <a:gd name="connsiteY4" fmla="*/ 10408 h 11143"/>
                <a:gd name="connsiteX5" fmla="*/ 9936 w 10638"/>
                <a:gd name="connsiteY5" fmla="*/ 10494 h 11143"/>
                <a:gd name="connsiteX6" fmla="*/ 10000 w 10638"/>
                <a:gd name="connsiteY6" fmla="*/ 903 h 11143"/>
                <a:gd name="connsiteX7" fmla="*/ 9575 w 10638"/>
                <a:gd name="connsiteY7" fmla="*/ 403 h 11143"/>
                <a:gd name="connsiteX8" fmla="*/ 425 w 10638"/>
                <a:gd name="connsiteY8" fmla="*/ 403 h 11143"/>
                <a:gd name="connsiteX9" fmla="*/ 0 w 10638"/>
                <a:gd name="connsiteY9" fmla="*/ 903 h 11143"/>
                <a:gd name="connsiteX10" fmla="*/ 0 w 10638"/>
                <a:gd name="connsiteY10" fmla="*/ 10403 h 11143"/>
                <a:gd name="connsiteX11" fmla="*/ 377 w 10638"/>
                <a:gd name="connsiteY11" fmla="*/ 10403 h 11143"/>
                <a:gd name="connsiteX12" fmla="*/ 377 w 10638"/>
                <a:gd name="connsiteY12" fmla="*/ 903 h 11143"/>
                <a:gd name="connsiteX0" fmla="*/ 377 w 10031"/>
                <a:gd name="connsiteY0" fmla="*/ 903 h 11147"/>
                <a:gd name="connsiteX1" fmla="*/ 425 w 10031"/>
                <a:gd name="connsiteY1" fmla="*/ 903 h 11147"/>
                <a:gd name="connsiteX2" fmla="*/ 9575 w 10031"/>
                <a:gd name="connsiteY2" fmla="*/ 903 h 11147"/>
                <a:gd name="connsiteX3" fmla="*/ 9623 w 10031"/>
                <a:gd name="connsiteY3" fmla="*/ 903 h 11147"/>
                <a:gd name="connsiteX4" fmla="*/ 9655 w 10031"/>
                <a:gd name="connsiteY4" fmla="*/ 10408 h 11147"/>
                <a:gd name="connsiteX5" fmla="*/ 9936 w 10031"/>
                <a:gd name="connsiteY5" fmla="*/ 10494 h 11147"/>
                <a:gd name="connsiteX6" fmla="*/ 10000 w 10031"/>
                <a:gd name="connsiteY6" fmla="*/ 903 h 11147"/>
                <a:gd name="connsiteX7" fmla="*/ 9575 w 10031"/>
                <a:gd name="connsiteY7" fmla="*/ 403 h 11147"/>
                <a:gd name="connsiteX8" fmla="*/ 425 w 10031"/>
                <a:gd name="connsiteY8" fmla="*/ 403 h 11147"/>
                <a:gd name="connsiteX9" fmla="*/ 0 w 10031"/>
                <a:gd name="connsiteY9" fmla="*/ 903 h 11147"/>
                <a:gd name="connsiteX10" fmla="*/ 0 w 10031"/>
                <a:gd name="connsiteY10" fmla="*/ 10403 h 11147"/>
                <a:gd name="connsiteX11" fmla="*/ 377 w 10031"/>
                <a:gd name="connsiteY11" fmla="*/ 10403 h 11147"/>
                <a:gd name="connsiteX12" fmla="*/ 377 w 10031"/>
                <a:gd name="connsiteY12" fmla="*/ 903 h 11147"/>
                <a:gd name="connsiteX0" fmla="*/ 377 w 10031"/>
                <a:gd name="connsiteY0" fmla="*/ 903 h 10497"/>
                <a:gd name="connsiteX1" fmla="*/ 425 w 10031"/>
                <a:gd name="connsiteY1" fmla="*/ 903 h 10497"/>
                <a:gd name="connsiteX2" fmla="*/ 9575 w 10031"/>
                <a:gd name="connsiteY2" fmla="*/ 903 h 10497"/>
                <a:gd name="connsiteX3" fmla="*/ 9623 w 10031"/>
                <a:gd name="connsiteY3" fmla="*/ 903 h 10497"/>
                <a:gd name="connsiteX4" fmla="*/ 9655 w 10031"/>
                <a:gd name="connsiteY4" fmla="*/ 10408 h 10497"/>
                <a:gd name="connsiteX5" fmla="*/ 9936 w 10031"/>
                <a:gd name="connsiteY5" fmla="*/ 10494 h 10497"/>
                <a:gd name="connsiteX6" fmla="*/ 10000 w 10031"/>
                <a:gd name="connsiteY6" fmla="*/ 903 h 10497"/>
                <a:gd name="connsiteX7" fmla="*/ 9575 w 10031"/>
                <a:gd name="connsiteY7" fmla="*/ 403 h 10497"/>
                <a:gd name="connsiteX8" fmla="*/ 425 w 10031"/>
                <a:gd name="connsiteY8" fmla="*/ 403 h 10497"/>
                <a:gd name="connsiteX9" fmla="*/ 0 w 10031"/>
                <a:gd name="connsiteY9" fmla="*/ 903 h 10497"/>
                <a:gd name="connsiteX10" fmla="*/ 0 w 10031"/>
                <a:gd name="connsiteY10" fmla="*/ 10403 h 10497"/>
                <a:gd name="connsiteX11" fmla="*/ 377 w 10031"/>
                <a:gd name="connsiteY11" fmla="*/ 10403 h 10497"/>
                <a:gd name="connsiteX12" fmla="*/ 377 w 10031"/>
                <a:gd name="connsiteY12" fmla="*/ 903 h 10497"/>
                <a:gd name="connsiteX0" fmla="*/ 377 w 10031"/>
                <a:gd name="connsiteY0" fmla="*/ 903 h 10498"/>
                <a:gd name="connsiteX1" fmla="*/ 425 w 10031"/>
                <a:gd name="connsiteY1" fmla="*/ 903 h 10498"/>
                <a:gd name="connsiteX2" fmla="*/ 9575 w 10031"/>
                <a:gd name="connsiteY2" fmla="*/ 903 h 10498"/>
                <a:gd name="connsiteX3" fmla="*/ 9623 w 10031"/>
                <a:gd name="connsiteY3" fmla="*/ 903 h 10498"/>
                <a:gd name="connsiteX4" fmla="*/ 9655 w 10031"/>
                <a:gd name="connsiteY4" fmla="*/ 10408 h 10498"/>
                <a:gd name="connsiteX5" fmla="*/ 9936 w 10031"/>
                <a:gd name="connsiteY5" fmla="*/ 10494 h 10498"/>
                <a:gd name="connsiteX6" fmla="*/ 10000 w 10031"/>
                <a:gd name="connsiteY6" fmla="*/ 903 h 10498"/>
                <a:gd name="connsiteX7" fmla="*/ 9575 w 10031"/>
                <a:gd name="connsiteY7" fmla="*/ 403 h 10498"/>
                <a:gd name="connsiteX8" fmla="*/ 425 w 10031"/>
                <a:gd name="connsiteY8" fmla="*/ 403 h 10498"/>
                <a:gd name="connsiteX9" fmla="*/ 0 w 10031"/>
                <a:gd name="connsiteY9" fmla="*/ 903 h 10498"/>
                <a:gd name="connsiteX10" fmla="*/ 0 w 10031"/>
                <a:gd name="connsiteY10" fmla="*/ 10403 h 10498"/>
                <a:gd name="connsiteX11" fmla="*/ 377 w 10031"/>
                <a:gd name="connsiteY11" fmla="*/ 10403 h 10498"/>
                <a:gd name="connsiteX12" fmla="*/ 377 w 10031"/>
                <a:gd name="connsiteY12" fmla="*/ 903 h 10498"/>
                <a:gd name="connsiteX0" fmla="*/ 377 w 10042"/>
                <a:gd name="connsiteY0" fmla="*/ 504 h 10099"/>
                <a:gd name="connsiteX1" fmla="*/ 425 w 10042"/>
                <a:gd name="connsiteY1" fmla="*/ 504 h 10099"/>
                <a:gd name="connsiteX2" fmla="*/ 9575 w 10042"/>
                <a:gd name="connsiteY2" fmla="*/ 504 h 10099"/>
                <a:gd name="connsiteX3" fmla="*/ 9623 w 10042"/>
                <a:gd name="connsiteY3" fmla="*/ 504 h 10099"/>
                <a:gd name="connsiteX4" fmla="*/ 9655 w 10042"/>
                <a:gd name="connsiteY4" fmla="*/ 10009 h 10099"/>
                <a:gd name="connsiteX5" fmla="*/ 9936 w 10042"/>
                <a:gd name="connsiteY5" fmla="*/ 10095 h 10099"/>
                <a:gd name="connsiteX6" fmla="*/ 10000 w 10042"/>
                <a:gd name="connsiteY6" fmla="*/ 504 h 10099"/>
                <a:gd name="connsiteX7" fmla="*/ 9575 w 10042"/>
                <a:gd name="connsiteY7" fmla="*/ 4 h 10099"/>
                <a:gd name="connsiteX8" fmla="*/ 425 w 10042"/>
                <a:gd name="connsiteY8" fmla="*/ 4 h 10099"/>
                <a:gd name="connsiteX9" fmla="*/ 0 w 10042"/>
                <a:gd name="connsiteY9" fmla="*/ 504 h 10099"/>
                <a:gd name="connsiteX10" fmla="*/ 0 w 10042"/>
                <a:gd name="connsiteY10" fmla="*/ 10004 h 10099"/>
                <a:gd name="connsiteX11" fmla="*/ 377 w 10042"/>
                <a:gd name="connsiteY11" fmla="*/ 10004 h 10099"/>
                <a:gd name="connsiteX12" fmla="*/ 377 w 10042"/>
                <a:gd name="connsiteY12" fmla="*/ 504 h 10099"/>
                <a:gd name="connsiteX0" fmla="*/ 377 w 10012"/>
                <a:gd name="connsiteY0" fmla="*/ 500 h 10095"/>
                <a:gd name="connsiteX1" fmla="*/ 425 w 10012"/>
                <a:gd name="connsiteY1" fmla="*/ 500 h 10095"/>
                <a:gd name="connsiteX2" fmla="*/ 9575 w 10012"/>
                <a:gd name="connsiteY2" fmla="*/ 500 h 10095"/>
                <a:gd name="connsiteX3" fmla="*/ 9623 w 10012"/>
                <a:gd name="connsiteY3" fmla="*/ 500 h 10095"/>
                <a:gd name="connsiteX4" fmla="*/ 9655 w 10012"/>
                <a:gd name="connsiteY4" fmla="*/ 10005 h 10095"/>
                <a:gd name="connsiteX5" fmla="*/ 9936 w 10012"/>
                <a:gd name="connsiteY5" fmla="*/ 10091 h 10095"/>
                <a:gd name="connsiteX6" fmla="*/ 10000 w 10012"/>
                <a:gd name="connsiteY6" fmla="*/ 500 h 10095"/>
                <a:gd name="connsiteX7" fmla="*/ 9575 w 10012"/>
                <a:gd name="connsiteY7" fmla="*/ 0 h 10095"/>
                <a:gd name="connsiteX8" fmla="*/ 425 w 10012"/>
                <a:gd name="connsiteY8" fmla="*/ 0 h 10095"/>
                <a:gd name="connsiteX9" fmla="*/ 0 w 10012"/>
                <a:gd name="connsiteY9" fmla="*/ 500 h 10095"/>
                <a:gd name="connsiteX10" fmla="*/ 0 w 10012"/>
                <a:gd name="connsiteY10" fmla="*/ 10000 h 10095"/>
                <a:gd name="connsiteX11" fmla="*/ 377 w 10012"/>
                <a:gd name="connsiteY11" fmla="*/ 10000 h 10095"/>
                <a:gd name="connsiteX12" fmla="*/ 377 w 10012"/>
                <a:gd name="connsiteY12" fmla="*/ 500 h 10095"/>
                <a:gd name="connsiteX0" fmla="*/ 377 w 10005"/>
                <a:gd name="connsiteY0" fmla="*/ 500 h 10095"/>
                <a:gd name="connsiteX1" fmla="*/ 425 w 10005"/>
                <a:gd name="connsiteY1" fmla="*/ 500 h 10095"/>
                <a:gd name="connsiteX2" fmla="*/ 9575 w 10005"/>
                <a:gd name="connsiteY2" fmla="*/ 500 h 10095"/>
                <a:gd name="connsiteX3" fmla="*/ 9623 w 10005"/>
                <a:gd name="connsiteY3" fmla="*/ 500 h 10095"/>
                <a:gd name="connsiteX4" fmla="*/ 9655 w 10005"/>
                <a:gd name="connsiteY4" fmla="*/ 10005 h 10095"/>
                <a:gd name="connsiteX5" fmla="*/ 9936 w 10005"/>
                <a:gd name="connsiteY5" fmla="*/ 10091 h 10095"/>
                <a:gd name="connsiteX6" fmla="*/ 10000 w 10005"/>
                <a:gd name="connsiteY6" fmla="*/ 500 h 10095"/>
                <a:gd name="connsiteX7" fmla="*/ 9575 w 10005"/>
                <a:gd name="connsiteY7" fmla="*/ 0 h 10095"/>
                <a:gd name="connsiteX8" fmla="*/ 425 w 10005"/>
                <a:gd name="connsiteY8" fmla="*/ 0 h 10095"/>
                <a:gd name="connsiteX9" fmla="*/ 0 w 10005"/>
                <a:gd name="connsiteY9" fmla="*/ 500 h 10095"/>
                <a:gd name="connsiteX10" fmla="*/ 0 w 10005"/>
                <a:gd name="connsiteY10" fmla="*/ 10000 h 10095"/>
                <a:gd name="connsiteX11" fmla="*/ 377 w 10005"/>
                <a:gd name="connsiteY11" fmla="*/ 10000 h 10095"/>
                <a:gd name="connsiteX12" fmla="*/ 377 w 10005"/>
                <a:gd name="connsiteY12" fmla="*/ 500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5" h="10095">
                  <a:moveTo>
                    <a:pt x="377" y="500"/>
                  </a:moveTo>
                  <a:lnTo>
                    <a:pt x="425" y="500"/>
                  </a:lnTo>
                  <a:lnTo>
                    <a:pt x="9575" y="500"/>
                  </a:lnTo>
                  <a:cubicBezTo>
                    <a:pt x="9623" y="500"/>
                    <a:pt x="9706" y="492"/>
                    <a:pt x="9623" y="500"/>
                  </a:cubicBezTo>
                  <a:cubicBezTo>
                    <a:pt x="9540" y="508"/>
                    <a:pt x="9677" y="8564"/>
                    <a:pt x="9655" y="10005"/>
                  </a:cubicBezTo>
                  <a:cubicBezTo>
                    <a:pt x="9655" y="10034"/>
                    <a:pt x="9934" y="10117"/>
                    <a:pt x="9936" y="10091"/>
                  </a:cubicBezTo>
                  <a:cubicBezTo>
                    <a:pt x="10032" y="8628"/>
                    <a:pt x="9989" y="587"/>
                    <a:pt x="10000" y="500"/>
                  </a:cubicBezTo>
                  <a:cubicBezTo>
                    <a:pt x="10045" y="149"/>
                    <a:pt x="9811" y="0"/>
                    <a:pt x="9575" y="0"/>
                  </a:cubicBezTo>
                  <a:lnTo>
                    <a:pt x="425" y="0"/>
                  </a:lnTo>
                  <a:cubicBezTo>
                    <a:pt x="189" y="0"/>
                    <a:pt x="0" y="250"/>
                    <a:pt x="0" y="500"/>
                  </a:cubicBezTo>
                  <a:lnTo>
                    <a:pt x="0" y="10000"/>
                  </a:lnTo>
                  <a:lnTo>
                    <a:pt x="377" y="10000"/>
                  </a:lnTo>
                  <a:lnTo>
                    <a:pt x="377" y="500"/>
                  </a:lnTo>
                  <a:close/>
                </a:path>
              </a:pathLst>
            </a:custGeom>
            <a:solidFill>
              <a:schemeClr val="bg1"/>
            </a:solidFill>
            <a:ln>
              <a:noFill/>
            </a:ln>
            <a:effectLst>
              <a:outerShdw blurRad="177800" sx="102000" sy="102000" algn="ctr" rotWithShape="0">
                <a:prstClr val="black">
                  <a:alpha val="78000"/>
                </a:prstClr>
              </a:outerShdw>
            </a:effectLst>
          </p:spPr>
          <p:txBody>
            <a:bodyPr/>
            <a:lstStyle/>
            <a:p>
              <a:pPr>
                <a:buClr>
                  <a:srgbClr val="FD0000"/>
                </a:buClr>
                <a:defRPr/>
              </a:pPr>
              <a:endParaRPr lang="en-US" sz="400">
                <a:solidFill>
                  <a:srgbClr val="000000"/>
                </a:solidFill>
                <a:latin typeface="Arial"/>
              </a:endParaRPr>
            </a:p>
          </p:txBody>
        </p:sp>
        <p:sp>
          <p:nvSpPr>
            <p:cNvPr id="16" name="Freeform 127"/>
            <p:cNvSpPr>
              <a:spLocks noEditPoints="1"/>
            </p:cNvSpPr>
            <p:nvPr/>
          </p:nvSpPr>
          <p:spPr bwMode="auto">
            <a:xfrm>
              <a:off x="3635792" y="3472008"/>
              <a:ext cx="434507" cy="53783"/>
            </a:xfrm>
            <a:custGeom>
              <a:avLst/>
              <a:gdLst/>
              <a:ahLst/>
              <a:cxnLst>
                <a:cxn ang="0">
                  <a:pos x="249" y="0"/>
                </a:cxn>
                <a:cxn ang="0">
                  <a:pos x="236" y="0"/>
                </a:cxn>
                <a:cxn ang="0">
                  <a:pos x="228" y="0"/>
                </a:cxn>
                <a:cxn ang="0">
                  <a:pos x="228" y="1"/>
                </a:cxn>
                <a:cxn ang="0">
                  <a:pos x="227" y="0"/>
                </a:cxn>
                <a:cxn ang="0">
                  <a:pos x="104" y="0"/>
                </a:cxn>
                <a:cxn ang="0">
                  <a:pos x="33" y="0"/>
                </a:cxn>
                <a:cxn ang="0">
                  <a:pos x="32" y="1"/>
                </a:cxn>
                <a:cxn ang="0">
                  <a:pos x="32" y="0"/>
                </a:cxn>
                <a:cxn ang="0">
                  <a:pos x="24" y="0"/>
                </a:cxn>
                <a:cxn ang="0">
                  <a:pos x="11" y="0"/>
                </a:cxn>
                <a:cxn ang="0">
                  <a:pos x="0" y="11"/>
                </a:cxn>
                <a:cxn ang="0">
                  <a:pos x="0" y="18"/>
                </a:cxn>
                <a:cxn ang="0">
                  <a:pos x="11" y="32"/>
                </a:cxn>
                <a:cxn ang="0">
                  <a:pos x="104" y="32"/>
                </a:cxn>
                <a:cxn ang="0">
                  <a:pos x="249" y="32"/>
                </a:cxn>
                <a:cxn ang="0">
                  <a:pos x="260" y="18"/>
                </a:cxn>
                <a:cxn ang="0">
                  <a:pos x="260" y="11"/>
                </a:cxn>
                <a:cxn ang="0">
                  <a:pos x="249" y="0"/>
                </a:cxn>
                <a:cxn ang="0">
                  <a:pos x="113" y="20"/>
                </a:cxn>
                <a:cxn ang="0">
                  <a:pos x="107" y="15"/>
                </a:cxn>
                <a:cxn ang="0">
                  <a:pos x="113" y="9"/>
                </a:cxn>
                <a:cxn ang="0">
                  <a:pos x="118" y="15"/>
                </a:cxn>
                <a:cxn ang="0">
                  <a:pos x="113" y="20"/>
                </a:cxn>
                <a:cxn ang="0">
                  <a:pos x="130" y="20"/>
                </a:cxn>
                <a:cxn ang="0">
                  <a:pos x="124" y="15"/>
                </a:cxn>
                <a:cxn ang="0">
                  <a:pos x="130" y="9"/>
                </a:cxn>
                <a:cxn ang="0">
                  <a:pos x="135" y="15"/>
                </a:cxn>
                <a:cxn ang="0">
                  <a:pos x="130" y="20"/>
                </a:cxn>
                <a:cxn ang="0">
                  <a:pos x="147" y="20"/>
                </a:cxn>
                <a:cxn ang="0">
                  <a:pos x="141" y="15"/>
                </a:cxn>
                <a:cxn ang="0">
                  <a:pos x="147" y="9"/>
                </a:cxn>
                <a:cxn ang="0">
                  <a:pos x="152" y="15"/>
                </a:cxn>
                <a:cxn ang="0">
                  <a:pos x="147" y="20"/>
                </a:cxn>
                <a:cxn ang="0">
                  <a:pos x="236" y="20"/>
                </a:cxn>
                <a:cxn ang="0">
                  <a:pos x="188" y="20"/>
                </a:cxn>
                <a:cxn ang="0">
                  <a:pos x="188" y="8"/>
                </a:cxn>
                <a:cxn ang="0">
                  <a:pos x="227" y="8"/>
                </a:cxn>
                <a:cxn ang="0">
                  <a:pos x="236" y="8"/>
                </a:cxn>
                <a:cxn ang="0">
                  <a:pos x="236" y="20"/>
                </a:cxn>
              </a:cxnLst>
              <a:rect l="0" t="0" r="r" b="b"/>
              <a:pathLst>
                <a:path w="260" h="32">
                  <a:moveTo>
                    <a:pt x="249" y="0"/>
                  </a:moveTo>
                  <a:cubicBezTo>
                    <a:pt x="236" y="0"/>
                    <a:pt x="236" y="0"/>
                    <a:pt x="236" y="0"/>
                  </a:cubicBezTo>
                  <a:cubicBezTo>
                    <a:pt x="228" y="0"/>
                    <a:pt x="228" y="0"/>
                    <a:pt x="228" y="0"/>
                  </a:cubicBezTo>
                  <a:cubicBezTo>
                    <a:pt x="228" y="1"/>
                    <a:pt x="228" y="1"/>
                    <a:pt x="228" y="1"/>
                  </a:cubicBezTo>
                  <a:cubicBezTo>
                    <a:pt x="228" y="1"/>
                    <a:pt x="228" y="0"/>
                    <a:pt x="227" y="0"/>
                  </a:cubicBezTo>
                  <a:cubicBezTo>
                    <a:pt x="104" y="0"/>
                    <a:pt x="104" y="0"/>
                    <a:pt x="104" y="0"/>
                  </a:cubicBezTo>
                  <a:cubicBezTo>
                    <a:pt x="33" y="0"/>
                    <a:pt x="33" y="0"/>
                    <a:pt x="33" y="0"/>
                  </a:cubicBezTo>
                  <a:cubicBezTo>
                    <a:pt x="32" y="0"/>
                    <a:pt x="32" y="1"/>
                    <a:pt x="32" y="1"/>
                  </a:cubicBezTo>
                  <a:cubicBezTo>
                    <a:pt x="32" y="0"/>
                    <a:pt x="32" y="0"/>
                    <a:pt x="32" y="0"/>
                  </a:cubicBezTo>
                  <a:cubicBezTo>
                    <a:pt x="24" y="0"/>
                    <a:pt x="24" y="0"/>
                    <a:pt x="24" y="0"/>
                  </a:cubicBezTo>
                  <a:cubicBezTo>
                    <a:pt x="11" y="0"/>
                    <a:pt x="11" y="0"/>
                    <a:pt x="11" y="0"/>
                  </a:cubicBezTo>
                  <a:cubicBezTo>
                    <a:pt x="4" y="0"/>
                    <a:pt x="0" y="4"/>
                    <a:pt x="0" y="11"/>
                  </a:cubicBezTo>
                  <a:cubicBezTo>
                    <a:pt x="0" y="18"/>
                    <a:pt x="0" y="18"/>
                    <a:pt x="0" y="18"/>
                  </a:cubicBezTo>
                  <a:cubicBezTo>
                    <a:pt x="0" y="25"/>
                    <a:pt x="4" y="32"/>
                    <a:pt x="11" y="32"/>
                  </a:cubicBezTo>
                  <a:cubicBezTo>
                    <a:pt x="104" y="32"/>
                    <a:pt x="104" y="32"/>
                    <a:pt x="104" y="32"/>
                  </a:cubicBezTo>
                  <a:cubicBezTo>
                    <a:pt x="249" y="32"/>
                    <a:pt x="249" y="32"/>
                    <a:pt x="249" y="32"/>
                  </a:cubicBezTo>
                  <a:cubicBezTo>
                    <a:pt x="256" y="32"/>
                    <a:pt x="260" y="25"/>
                    <a:pt x="260" y="18"/>
                  </a:cubicBezTo>
                  <a:cubicBezTo>
                    <a:pt x="260" y="11"/>
                    <a:pt x="260" y="11"/>
                    <a:pt x="260" y="11"/>
                  </a:cubicBezTo>
                  <a:cubicBezTo>
                    <a:pt x="260" y="4"/>
                    <a:pt x="256" y="0"/>
                    <a:pt x="249" y="0"/>
                  </a:cubicBezTo>
                  <a:close/>
                  <a:moveTo>
                    <a:pt x="113" y="20"/>
                  </a:moveTo>
                  <a:cubicBezTo>
                    <a:pt x="110" y="20"/>
                    <a:pt x="107" y="18"/>
                    <a:pt x="107" y="15"/>
                  </a:cubicBezTo>
                  <a:cubicBezTo>
                    <a:pt x="107" y="12"/>
                    <a:pt x="110" y="9"/>
                    <a:pt x="113" y="9"/>
                  </a:cubicBezTo>
                  <a:cubicBezTo>
                    <a:pt x="116" y="9"/>
                    <a:pt x="118" y="12"/>
                    <a:pt x="118" y="15"/>
                  </a:cubicBezTo>
                  <a:cubicBezTo>
                    <a:pt x="118" y="18"/>
                    <a:pt x="116" y="20"/>
                    <a:pt x="113" y="20"/>
                  </a:cubicBezTo>
                  <a:close/>
                  <a:moveTo>
                    <a:pt x="130" y="20"/>
                  </a:moveTo>
                  <a:cubicBezTo>
                    <a:pt x="127" y="20"/>
                    <a:pt x="124" y="18"/>
                    <a:pt x="124" y="15"/>
                  </a:cubicBezTo>
                  <a:cubicBezTo>
                    <a:pt x="124" y="12"/>
                    <a:pt x="127" y="9"/>
                    <a:pt x="130" y="9"/>
                  </a:cubicBezTo>
                  <a:cubicBezTo>
                    <a:pt x="133" y="9"/>
                    <a:pt x="135" y="12"/>
                    <a:pt x="135" y="15"/>
                  </a:cubicBezTo>
                  <a:cubicBezTo>
                    <a:pt x="135" y="18"/>
                    <a:pt x="133" y="20"/>
                    <a:pt x="130" y="20"/>
                  </a:cubicBezTo>
                  <a:close/>
                  <a:moveTo>
                    <a:pt x="147" y="20"/>
                  </a:moveTo>
                  <a:cubicBezTo>
                    <a:pt x="144" y="20"/>
                    <a:pt x="141" y="18"/>
                    <a:pt x="141" y="15"/>
                  </a:cubicBezTo>
                  <a:cubicBezTo>
                    <a:pt x="141" y="12"/>
                    <a:pt x="144" y="9"/>
                    <a:pt x="147" y="9"/>
                  </a:cubicBezTo>
                  <a:cubicBezTo>
                    <a:pt x="150" y="9"/>
                    <a:pt x="152" y="12"/>
                    <a:pt x="152" y="15"/>
                  </a:cubicBezTo>
                  <a:cubicBezTo>
                    <a:pt x="152" y="18"/>
                    <a:pt x="150" y="20"/>
                    <a:pt x="147" y="20"/>
                  </a:cubicBezTo>
                  <a:close/>
                  <a:moveTo>
                    <a:pt x="236" y="20"/>
                  </a:moveTo>
                  <a:cubicBezTo>
                    <a:pt x="188" y="20"/>
                    <a:pt x="188" y="20"/>
                    <a:pt x="188" y="20"/>
                  </a:cubicBezTo>
                  <a:cubicBezTo>
                    <a:pt x="188" y="8"/>
                    <a:pt x="188" y="8"/>
                    <a:pt x="188" y="8"/>
                  </a:cubicBezTo>
                  <a:cubicBezTo>
                    <a:pt x="227" y="8"/>
                    <a:pt x="227" y="8"/>
                    <a:pt x="227" y="8"/>
                  </a:cubicBezTo>
                  <a:cubicBezTo>
                    <a:pt x="236" y="8"/>
                    <a:pt x="236" y="8"/>
                    <a:pt x="236" y="8"/>
                  </a:cubicBezTo>
                  <a:lnTo>
                    <a:pt x="236" y="20"/>
                  </a:lnTo>
                  <a:close/>
                </a:path>
              </a:pathLst>
            </a:custGeom>
            <a:solidFill>
              <a:schemeClr val="bg1"/>
            </a:solidFill>
            <a:ln>
              <a:noFill/>
            </a:ln>
            <a:effectLst>
              <a:outerShdw blurRad="177800" sx="102000" sy="102000" algn="ctr" rotWithShape="0">
                <a:prstClr val="black">
                  <a:alpha val="78000"/>
                </a:prstClr>
              </a:outerShdw>
            </a:effectLst>
          </p:spPr>
          <p:txBody>
            <a:bodyPr/>
            <a:lstStyle/>
            <a:p>
              <a:pPr>
                <a:buClr>
                  <a:srgbClr val="FD0000"/>
                </a:buClr>
                <a:defRPr/>
              </a:pPr>
              <a:endParaRPr lang="en-US" sz="400">
                <a:solidFill>
                  <a:srgbClr val="000000"/>
                </a:solidFill>
                <a:latin typeface="Arial"/>
              </a:endParaRPr>
            </a:p>
          </p:txBody>
        </p:sp>
        <p:sp>
          <p:nvSpPr>
            <p:cNvPr id="17" name="Freeform 128"/>
            <p:cNvSpPr>
              <a:spLocks/>
            </p:cNvSpPr>
            <p:nvPr/>
          </p:nvSpPr>
          <p:spPr bwMode="auto">
            <a:xfrm>
              <a:off x="3689575" y="3472008"/>
              <a:ext cx="120303" cy="2123"/>
            </a:xfrm>
            <a:custGeom>
              <a:avLst/>
              <a:gdLst/>
              <a:ahLst/>
              <a:cxnLst>
                <a:cxn ang="0">
                  <a:pos x="0" y="0"/>
                </a:cxn>
                <a:cxn ang="0">
                  <a:pos x="0" y="1"/>
                </a:cxn>
                <a:cxn ang="0">
                  <a:pos x="1" y="0"/>
                </a:cxn>
                <a:cxn ang="0">
                  <a:pos x="72" y="0"/>
                </a:cxn>
                <a:cxn ang="0">
                  <a:pos x="72" y="0"/>
                </a:cxn>
                <a:cxn ang="0">
                  <a:pos x="0" y="0"/>
                </a:cxn>
              </a:cxnLst>
              <a:rect l="0" t="0" r="r" b="b"/>
              <a:pathLst>
                <a:path w="72" h="1">
                  <a:moveTo>
                    <a:pt x="0" y="0"/>
                  </a:moveTo>
                  <a:cubicBezTo>
                    <a:pt x="0" y="1"/>
                    <a:pt x="0" y="1"/>
                    <a:pt x="0" y="1"/>
                  </a:cubicBezTo>
                  <a:cubicBezTo>
                    <a:pt x="0" y="1"/>
                    <a:pt x="0" y="0"/>
                    <a:pt x="1" y="0"/>
                  </a:cubicBezTo>
                  <a:cubicBezTo>
                    <a:pt x="72" y="0"/>
                    <a:pt x="72" y="0"/>
                    <a:pt x="72" y="0"/>
                  </a:cubicBezTo>
                  <a:cubicBezTo>
                    <a:pt x="72" y="0"/>
                    <a:pt x="72" y="0"/>
                    <a:pt x="72" y="0"/>
                  </a:cubicBezTo>
                  <a:lnTo>
                    <a:pt x="0" y="0"/>
                  </a:lnTo>
                  <a:close/>
                </a:path>
              </a:pathLst>
            </a:custGeom>
            <a:solidFill>
              <a:schemeClr val="bg1"/>
            </a:solidFill>
            <a:ln>
              <a:noFill/>
            </a:ln>
            <a:effectLst>
              <a:outerShdw blurRad="177800" sx="102000" sy="102000" algn="ctr" rotWithShape="0">
                <a:prstClr val="black">
                  <a:alpha val="78000"/>
                </a:prstClr>
              </a:outerShdw>
            </a:effectLst>
          </p:spPr>
          <p:txBody>
            <a:bodyPr/>
            <a:lstStyle/>
            <a:p>
              <a:pPr>
                <a:buClr>
                  <a:srgbClr val="FD0000"/>
                </a:buClr>
                <a:defRPr/>
              </a:pPr>
              <a:endParaRPr lang="en-US" sz="400">
                <a:solidFill>
                  <a:srgbClr val="000000"/>
                </a:solidFill>
                <a:latin typeface="Arial"/>
              </a:endParaRPr>
            </a:p>
          </p:txBody>
        </p:sp>
        <p:sp>
          <p:nvSpPr>
            <p:cNvPr id="18" name="Freeform 129"/>
            <p:cNvSpPr>
              <a:spLocks/>
            </p:cNvSpPr>
            <p:nvPr/>
          </p:nvSpPr>
          <p:spPr bwMode="auto">
            <a:xfrm>
              <a:off x="3809878" y="3472008"/>
              <a:ext cx="207347" cy="2123"/>
            </a:xfrm>
            <a:custGeom>
              <a:avLst/>
              <a:gdLst/>
              <a:ahLst/>
              <a:cxnLst>
                <a:cxn ang="0">
                  <a:pos x="124" y="1"/>
                </a:cxn>
                <a:cxn ang="0">
                  <a:pos x="124" y="0"/>
                </a:cxn>
                <a:cxn ang="0">
                  <a:pos x="0" y="0"/>
                </a:cxn>
                <a:cxn ang="0">
                  <a:pos x="0" y="0"/>
                </a:cxn>
                <a:cxn ang="0">
                  <a:pos x="123" y="0"/>
                </a:cxn>
                <a:cxn ang="0">
                  <a:pos x="124" y="1"/>
                </a:cxn>
              </a:cxnLst>
              <a:rect l="0" t="0" r="r" b="b"/>
              <a:pathLst>
                <a:path w="124" h="1">
                  <a:moveTo>
                    <a:pt x="124" y="1"/>
                  </a:moveTo>
                  <a:cubicBezTo>
                    <a:pt x="124" y="0"/>
                    <a:pt x="124" y="0"/>
                    <a:pt x="124" y="0"/>
                  </a:cubicBezTo>
                  <a:cubicBezTo>
                    <a:pt x="0" y="0"/>
                    <a:pt x="0" y="0"/>
                    <a:pt x="0" y="0"/>
                  </a:cubicBezTo>
                  <a:cubicBezTo>
                    <a:pt x="0" y="0"/>
                    <a:pt x="0" y="0"/>
                    <a:pt x="0" y="0"/>
                  </a:cubicBezTo>
                  <a:cubicBezTo>
                    <a:pt x="123" y="0"/>
                    <a:pt x="123" y="0"/>
                    <a:pt x="123" y="0"/>
                  </a:cubicBezTo>
                  <a:cubicBezTo>
                    <a:pt x="124" y="0"/>
                    <a:pt x="124" y="1"/>
                    <a:pt x="124" y="1"/>
                  </a:cubicBezTo>
                  <a:close/>
                </a:path>
              </a:pathLst>
            </a:custGeom>
            <a:solidFill>
              <a:schemeClr val="bg1"/>
            </a:solidFill>
            <a:ln>
              <a:noFill/>
            </a:ln>
            <a:effectLst>
              <a:outerShdw blurRad="177800" sx="102000" sy="102000" algn="ctr" rotWithShape="0">
                <a:prstClr val="black">
                  <a:alpha val="78000"/>
                </a:prstClr>
              </a:outerShdw>
            </a:effectLst>
          </p:spPr>
          <p:txBody>
            <a:bodyPr/>
            <a:lstStyle/>
            <a:p>
              <a:pPr>
                <a:buClr>
                  <a:srgbClr val="FD0000"/>
                </a:buClr>
                <a:defRPr/>
              </a:pPr>
              <a:endParaRPr lang="en-US" sz="400">
                <a:solidFill>
                  <a:srgbClr val="000000"/>
                </a:solidFill>
                <a:latin typeface="Arial"/>
              </a:endParaRPr>
            </a:p>
          </p:txBody>
        </p:sp>
      </p:grpSp>
      <p:sp>
        <p:nvSpPr>
          <p:cNvPr id="14" name="Freeform 132"/>
          <p:cNvSpPr>
            <a:spLocks noChangeAspect="1" noEditPoints="1"/>
          </p:cNvSpPr>
          <p:nvPr/>
        </p:nvSpPr>
        <p:spPr bwMode="auto">
          <a:xfrm>
            <a:off x="569682" y="1753786"/>
            <a:ext cx="755822" cy="380468"/>
          </a:xfrm>
          <a:custGeom>
            <a:avLst/>
            <a:gdLst>
              <a:gd name="T0" fmla="*/ 260 w 264"/>
              <a:gd name="T1" fmla="*/ 39 h 149"/>
              <a:gd name="T2" fmla="*/ 253 w 264"/>
              <a:gd name="T3" fmla="*/ 34 h 149"/>
              <a:gd name="T4" fmla="*/ 160 w 264"/>
              <a:gd name="T5" fmla="*/ 32 h 149"/>
              <a:gd name="T6" fmla="*/ 158 w 264"/>
              <a:gd name="T7" fmla="*/ 10 h 149"/>
              <a:gd name="T8" fmla="*/ 150 w 264"/>
              <a:gd name="T9" fmla="*/ 2 h 149"/>
              <a:gd name="T10" fmla="*/ 143 w 264"/>
              <a:gd name="T11" fmla="*/ 0 h 149"/>
              <a:gd name="T12" fmla="*/ 12 w 264"/>
              <a:gd name="T13" fmla="*/ 2 h 149"/>
              <a:gd name="T14" fmla="*/ 5 w 264"/>
              <a:gd name="T15" fmla="*/ 6 h 149"/>
              <a:gd name="T16" fmla="*/ 1 w 264"/>
              <a:gd name="T17" fmla="*/ 17 h 149"/>
              <a:gd name="T18" fmla="*/ 1 w 264"/>
              <a:gd name="T19" fmla="*/ 80 h 149"/>
              <a:gd name="T20" fmla="*/ 5 w 264"/>
              <a:gd name="T21" fmla="*/ 90 h 149"/>
              <a:gd name="T22" fmla="*/ 12 w 264"/>
              <a:gd name="T23" fmla="*/ 95 h 149"/>
              <a:gd name="T24" fmla="*/ 14 w 264"/>
              <a:gd name="T25" fmla="*/ 100 h 149"/>
              <a:gd name="T26" fmla="*/ 12 w 264"/>
              <a:gd name="T27" fmla="*/ 110 h 149"/>
              <a:gd name="T28" fmla="*/ 48 w 264"/>
              <a:gd name="T29" fmla="*/ 103 h 149"/>
              <a:gd name="T30" fmla="*/ 67 w 264"/>
              <a:gd name="T31" fmla="*/ 96 h 149"/>
              <a:gd name="T32" fmla="*/ 104 w 264"/>
              <a:gd name="T33" fmla="*/ 96 h 149"/>
              <a:gd name="T34" fmla="*/ 105 w 264"/>
              <a:gd name="T35" fmla="*/ 119 h 149"/>
              <a:gd name="T36" fmla="*/ 110 w 264"/>
              <a:gd name="T37" fmla="*/ 127 h 149"/>
              <a:gd name="T38" fmla="*/ 121 w 264"/>
              <a:gd name="T39" fmla="*/ 131 h 149"/>
              <a:gd name="T40" fmla="*/ 202 w 264"/>
              <a:gd name="T41" fmla="*/ 133 h 149"/>
              <a:gd name="T42" fmla="*/ 229 w 264"/>
              <a:gd name="T43" fmla="*/ 142 h 149"/>
              <a:gd name="T44" fmla="*/ 252 w 264"/>
              <a:gd name="T45" fmla="*/ 138 h 149"/>
              <a:gd name="T46" fmla="*/ 251 w 264"/>
              <a:gd name="T47" fmla="*/ 136 h 149"/>
              <a:gd name="T48" fmla="*/ 248 w 264"/>
              <a:gd name="T49" fmla="*/ 131 h 149"/>
              <a:gd name="T50" fmla="*/ 258 w 264"/>
              <a:gd name="T51" fmla="*/ 127 h 149"/>
              <a:gd name="T52" fmla="*/ 263 w 264"/>
              <a:gd name="T53" fmla="*/ 119 h 149"/>
              <a:gd name="T54" fmla="*/ 263 w 264"/>
              <a:gd name="T55" fmla="*/ 45 h 149"/>
              <a:gd name="T56" fmla="*/ 65 w 264"/>
              <a:gd name="T57" fmla="*/ 84 h 149"/>
              <a:gd name="T58" fmla="*/ 53 w 264"/>
              <a:gd name="T59" fmla="*/ 88 h 149"/>
              <a:gd name="T60" fmla="*/ 36 w 264"/>
              <a:gd name="T61" fmla="*/ 94 h 149"/>
              <a:gd name="T62" fmla="*/ 18 w 264"/>
              <a:gd name="T63" fmla="*/ 84 h 149"/>
              <a:gd name="T64" fmla="*/ 13 w 264"/>
              <a:gd name="T65" fmla="*/ 81 h 149"/>
              <a:gd name="T66" fmla="*/ 13 w 264"/>
              <a:gd name="T67" fmla="*/ 16 h 149"/>
              <a:gd name="T68" fmla="*/ 20 w 264"/>
              <a:gd name="T69" fmla="*/ 12 h 149"/>
              <a:gd name="T70" fmla="*/ 147 w 264"/>
              <a:gd name="T71" fmla="*/ 14 h 149"/>
              <a:gd name="T72" fmla="*/ 148 w 264"/>
              <a:gd name="T73" fmla="*/ 32 h 149"/>
              <a:gd name="T74" fmla="*/ 116 w 264"/>
              <a:gd name="T75" fmla="*/ 34 h 149"/>
              <a:gd name="T76" fmla="*/ 109 w 264"/>
              <a:gd name="T77" fmla="*/ 39 h 149"/>
              <a:gd name="T78" fmla="*/ 104 w 264"/>
              <a:gd name="T79" fmla="*/ 49 h 149"/>
              <a:gd name="T80" fmla="*/ 67 w 264"/>
              <a:gd name="T81" fmla="*/ 84 h 149"/>
              <a:gd name="T82" fmla="*/ 147 w 264"/>
              <a:gd name="T83" fmla="*/ 82 h 149"/>
              <a:gd name="T84" fmla="*/ 116 w 264"/>
              <a:gd name="T85" fmla="*/ 84 h 149"/>
              <a:gd name="T86" fmla="*/ 118 w 264"/>
              <a:gd name="T87" fmla="*/ 46 h 149"/>
              <a:gd name="T88" fmla="*/ 148 w 264"/>
              <a:gd name="T89" fmla="*/ 44 h 149"/>
              <a:gd name="T90" fmla="*/ 212 w 264"/>
              <a:gd name="T91" fmla="*/ 124 h 149"/>
              <a:gd name="T92" fmla="*/ 200 w 264"/>
              <a:gd name="T93" fmla="*/ 120 h 149"/>
              <a:gd name="T94" fmla="*/ 122 w 264"/>
              <a:gd name="T95" fmla="*/ 119 h 149"/>
              <a:gd name="T96" fmla="*/ 117 w 264"/>
              <a:gd name="T97" fmla="*/ 116 h 149"/>
              <a:gd name="T98" fmla="*/ 144 w 264"/>
              <a:gd name="T99" fmla="*/ 96 h 149"/>
              <a:gd name="T100" fmla="*/ 154 w 264"/>
              <a:gd name="T101" fmla="*/ 92 h 149"/>
              <a:gd name="T102" fmla="*/ 159 w 264"/>
              <a:gd name="T103" fmla="*/ 85 h 149"/>
              <a:gd name="T104" fmla="*/ 245 w 264"/>
              <a:gd name="T105" fmla="*/ 44 h 149"/>
              <a:gd name="T106" fmla="*/ 252 w 264"/>
              <a:gd name="T107" fmla="*/ 48 h 149"/>
              <a:gd name="T108" fmla="*/ 252 w 264"/>
              <a:gd name="T109" fmla="*/ 116 h 149"/>
              <a:gd name="T110" fmla="*/ 247 w 264"/>
              <a:gd name="T111" fmla="*/ 119 h 149"/>
              <a:gd name="T112" fmla="*/ 229 w 264"/>
              <a:gd name="T113" fmla="*/ 129 h 1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4"/>
              <a:gd name="T172" fmla="*/ 0 h 149"/>
              <a:gd name="T173" fmla="*/ 264 w 264"/>
              <a:gd name="T174" fmla="*/ 149 h 14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4" h="149">
                <a:moveTo>
                  <a:pt x="263" y="45"/>
                </a:moveTo>
                <a:cubicBezTo>
                  <a:pt x="263" y="44"/>
                  <a:pt x="263" y="43"/>
                  <a:pt x="262" y="43"/>
                </a:cubicBezTo>
                <a:cubicBezTo>
                  <a:pt x="260" y="39"/>
                  <a:pt x="260" y="39"/>
                  <a:pt x="260" y="39"/>
                </a:cubicBezTo>
                <a:cubicBezTo>
                  <a:pt x="260" y="38"/>
                  <a:pt x="259" y="37"/>
                  <a:pt x="258" y="37"/>
                </a:cubicBezTo>
                <a:cubicBezTo>
                  <a:pt x="255" y="34"/>
                  <a:pt x="255" y="34"/>
                  <a:pt x="255" y="34"/>
                </a:cubicBezTo>
                <a:cubicBezTo>
                  <a:pt x="254" y="34"/>
                  <a:pt x="253" y="34"/>
                  <a:pt x="253" y="34"/>
                </a:cubicBezTo>
                <a:cubicBezTo>
                  <a:pt x="248" y="33"/>
                  <a:pt x="248" y="33"/>
                  <a:pt x="248" y="33"/>
                </a:cubicBezTo>
                <a:cubicBezTo>
                  <a:pt x="248" y="33"/>
                  <a:pt x="247" y="32"/>
                  <a:pt x="247" y="32"/>
                </a:cubicBezTo>
                <a:cubicBezTo>
                  <a:pt x="160" y="32"/>
                  <a:pt x="160" y="32"/>
                  <a:pt x="160" y="32"/>
                </a:cubicBezTo>
                <a:cubicBezTo>
                  <a:pt x="160" y="17"/>
                  <a:pt x="160" y="17"/>
                  <a:pt x="160" y="17"/>
                </a:cubicBezTo>
                <a:cubicBezTo>
                  <a:pt x="159" y="12"/>
                  <a:pt x="159" y="12"/>
                  <a:pt x="159" y="12"/>
                </a:cubicBezTo>
                <a:cubicBezTo>
                  <a:pt x="159" y="12"/>
                  <a:pt x="159" y="11"/>
                  <a:pt x="158" y="10"/>
                </a:cubicBezTo>
                <a:cubicBezTo>
                  <a:pt x="156" y="7"/>
                  <a:pt x="156" y="7"/>
                  <a:pt x="156" y="7"/>
                </a:cubicBezTo>
                <a:cubicBezTo>
                  <a:pt x="156" y="6"/>
                  <a:pt x="155" y="5"/>
                  <a:pt x="154" y="5"/>
                </a:cubicBezTo>
                <a:cubicBezTo>
                  <a:pt x="150" y="2"/>
                  <a:pt x="150" y="2"/>
                  <a:pt x="150" y="2"/>
                </a:cubicBezTo>
                <a:cubicBezTo>
                  <a:pt x="150" y="2"/>
                  <a:pt x="149" y="2"/>
                  <a:pt x="149" y="2"/>
                </a:cubicBezTo>
                <a:cubicBezTo>
                  <a:pt x="144" y="1"/>
                  <a:pt x="144" y="1"/>
                  <a:pt x="144" y="1"/>
                </a:cubicBezTo>
                <a:cubicBezTo>
                  <a:pt x="144" y="1"/>
                  <a:pt x="143" y="0"/>
                  <a:pt x="143" y="0"/>
                </a:cubicBezTo>
                <a:cubicBezTo>
                  <a:pt x="18" y="0"/>
                  <a:pt x="18" y="0"/>
                  <a:pt x="18" y="0"/>
                </a:cubicBezTo>
                <a:cubicBezTo>
                  <a:pt x="18" y="0"/>
                  <a:pt x="17" y="1"/>
                  <a:pt x="17" y="1"/>
                </a:cubicBezTo>
                <a:cubicBezTo>
                  <a:pt x="12" y="2"/>
                  <a:pt x="12" y="2"/>
                  <a:pt x="12" y="2"/>
                </a:cubicBezTo>
                <a:cubicBezTo>
                  <a:pt x="12" y="2"/>
                  <a:pt x="11" y="2"/>
                  <a:pt x="11" y="2"/>
                </a:cubicBezTo>
                <a:cubicBezTo>
                  <a:pt x="7" y="5"/>
                  <a:pt x="7" y="5"/>
                  <a:pt x="7" y="5"/>
                </a:cubicBezTo>
                <a:cubicBezTo>
                  <a:pt x="6" y="5"/>
                  <a:pt x="5" y="6"/>
                  <a:pt x="5" y="6"/>
                </a:cubicBezTo>
                <a:cubicBezTo>
                  <a:pt x="2" y="10"/>
                  <a:pt x="2" y="10"/>
                  <a:pt x="2" y="10"/>
                </a:cubicBezTo>
                <a:cubicBezTo>
                  <a:pt x="2" y="11"/>
                  <a:pt x="2" y="11"/>
                  <a:pt x="2" y="12"/>
                </a:cubicBezTo>
                <a:cubicBezTo>
                  <a:pt x="1" y="17"/>
                  <a:pt x="1" y="17"/>
                  <a:pt x="1" y="17"/>
                </a:cubicBezTo>
                <a:cubicBezTo>
                  <a:pt x="1" y="17"/>
                  <a:pt x="0" y="18"/>
                  <a:pt x="0" y="18"/>
                </a:cubicBezTo>
                <a:cubicBezTo>
                  <a:pt x="0" y="79"/>
                  <a:pt x="0" y="79"/>
                  <a:pt x="0" y="79"/>
                </a:cubicBezTo>
                <a:cubicBezTo>
                  <a:pt x="0" y="79"/>
                  <a:pt x="1" y="80"/>
                  <a:pt x="1" y="80"/>
                </a:cubicBezTo>
                <a:cubicBezTo>
                  <a:pt x="2" y="85"/>
                  <a:pt x="2" y="85"/>
                  <a:pt x="2" y="85"/>
                </a:cubicBezTo>
                <a:cubicBezTo>
                  <a:pt x="2" y="85"/>
                  <a:pt x="2" y="86"/>
                  <a:pt x="3" y="87"/>
                </a:cubicBezTo>
                <a:cubicBezTo>
                  <a:pt x="5" y="90"/>
                  <a:pt x="5" y="90"/>
                  <a:pt x="5" y="90"/>
                </a:cubicBezTo>
                <a:cubicBezTo>
                  <a:pt x="6" y="91"/>
                  <a:pt x="6" y="91"/>
                  <a:pt x="7" y="92"/>
                </a:cubicBezTo>
                <a:cubicBezTo>
                  <a:pt x="11" y="94"/>
                  <a:pt x="11" y="94"/>
                  <a:pt x="11" y="94"/>
                </a:cubicBezTo>
                <a:cubicBezTo>
                  <a:pt x="11" y="94"/>
                  <a:pt x="12" y="95"/>
                  <a:pt x="12" y="95"/>
                </a:cubicBezTo>
                <a:cubicBezTo>
                  <a:pt x="17" y="96"/>
                  <a:pt x="17" y="96"/>
                  <a:pt x="17" y="96"/>
                </a:cubicBezTo>
                <a:cubicBezTo>
                  <a:pt x="18" y="96"/>
                  <a:pt x="18" y="96"/>
                  <a:pt x="18" y="96"/>
                </a:cubicBezTo>
                <a:cubicBezTo>
                  <a:pt x="14" y="100"/>
                  <a:pt x="14" y="100"/>
                  <a:pt x="14" y="100"/>
                </a:cubicBezTo>
                <a:cubicBezTo>
                  <a:pt x="12" y="102"/>
                  <a:pt x="12" y="102"/>
                  <a:pt x="12" y="102"/>
                </a:cubicBezTo>
                <a:cubicBezTo>
                  <a:pt x="13" y="102"/>
                  <a:pt x="13" y="102"/>
                  <a:pt x="13" y="102"/>
                </a:cubicBezTo>
                <a:cubicBezTo>
                  <a:pt x="11" y="104"/>
                  <a:pt x="10" y="107"/>
                  <a:pt x="12" y="110"/>
                </a:cubicBezTo>
                <a:cubicBezTo>
                  <a:pt x="13" y="112"/>
                  <a:pt x="16" y="113"/>
                  <a:pt x="19" y="112"/>
                </a:cubicBezTo>
                <a:cubicBezTo>
                  <a:pt x="35" y="107"/>
                  <a:pt x="35" y="107"/>
                  <a:pt x="35" y="107"/>
                </a:cubicBezTo>
                <a:cubicBezTo>
                  <a:pt x="48" y="103"/>
                  <a:pt x="48" y="103"/>
                  <a:pt x="48" y="103"/>
                </a:cubicBezTo>
                <a:cubicBezTo>
                  <a:pt x="57" y="100"/>
                  <a:pt x="57" y="100"/>
                  <a:pt x="57" y="100"/>
                </a:cubicBezTo>
                <a:cubicBezTo>
                  <a:pt x="63" y="98"/>
                  <a:pt x="63" y="98"/>
                  <a:pt x="63" y="98"/>
                </a:cubicBezTo>
                <a:cubicBezTo>
                  <a:pt x="67" y="96"/>
                  <a:pt x="67" y="96"/>
                  <a:pt x="67" y="96"/>
                </a:cubicBezTo>
                <a:cubicBezTo>
                  <a:pt x="68" y="96"/>
                  <a:pt x="68" y="96"/>
                  <a:pt x="68" y="96"/>
                </a:cubicBezTo>
                <a:cubicBezTo>
                  <a:pt x="69" y="96"/>
                  <a:pt x="69" y="96"/>
                  <a:pt x="69" y="96"/>
                </a:cubicBezTo>
                <a:cubicBezTo>
                  <a:pt x="104" y="96"/>
                  <a:pt x="104" y="96"/>
                  <a:pt x="104" y="96"/>
                </a:cubicBezTo>
                <a:cubicBezTo>
                  <a:pt x="104" y="113"/>
                  <a:pt x="104" y="113"/>
                  <a:pt x="104" y="113"/>
                </a:cubicBezTo>
                <a:cubicBezTo>
                  <a:pt x="104" y="114"/>
                  <a:pt x="104" y="114"/>
                  <a:pt x="104" y="115"/>
                </a:cubicBezTo>
                <a:cubicBezTo>
                  <a:pt x="105" y="119"/>
                  <a:pt x="105" y="119"/>
                  <a:pt x="105" y="119"/>
                </a:cubicBezTo>
                <a:cubicBezTo>
                  <a:pt x="106" y="120"/>
                  <a:pt x="106" y="121"/>
                  <a:pt x="106" y="121"/>
                </a:cubicBezTo>
                <a:cubicBezTo>
                  <a:pt x="109" y="125"/>
                  <a:pt x="109" y="125"/>
                  <a:pt x="109" y="125"/>
                </a:cubicBezTo>
                <a:cubicBezTo>
                  <a:pt x="109" y="126"/>
                  <a:pt x="110" y="126"/>
                  <a:pt x="110" y="127"/>
                </a:cubicBezTo>
                <a:cubicBezTo>
                  <a:pt x="114" y="129"/>
                  <a:pt x="114" y="129"/>
                  <a:pt x="114" y="129"/>
                </a:cubicBezTo>
                <a:cubicBezTo>
                  <a:pt x="115" y="130"/>
                  <a:pt x="115" y="130"/>
                  <a:pt x="116" y="130"/>
                </a:cubicBezTo>
                <a:cubicBezTo>
                  <a:pt x="121" y="131"/>
                  <a:pt x="121" y="131"/>
                  <a:pt x="121" y="131"/>
                </a:cubicBezTo>
                <a:cubicBezTo>
                  <a:pt x="196" y="131"/>
                  <a:pt x="196" y="131"/>
                  <a:pt x="196" y="131"/>
                </a:cubicBezTo>
                <a:cubicBezTo>
                  <a:pt x="198" y="132"/>
                  <a:pt x="198" y="132"/>
                  <a:pt x="198" y="132"/>
                </a:cubicBezTo>
                <a:cubicBezTo>
                  <a:pt x="202" y="133"/>
                  <a:pt x="202" y="133"/>
                  <a:pt x="202" y="133"/>
                </a:cubicBezTo>
                <a:cubicBezTo>
                  <a:pt x="208" y="135"/>
                  <a:pt x="208" y="135"/>
                  <a:pt x="208" y="135"/>
                </a:cubicBezTo>
                <a:cubicBezTo>
                  <a:pt x="217" y="138"/>
                  <a:pt x="217" y="138"/>
                  <a:pt x="217" y="138"/>
                </a:cubicBezTo>
                <a:cubicBezTo>
                  <a:pt x="229" y="142"/>
                  <a:pt x="229" y="142"/>
                  <a:pt x="229" y="142"/>
                </a:cubicBezTo>
                <a:cubicBezTo>
                  <a:pt x="246" y="148"/>
                  <a:pt x="246" y="148"/>
                  <a:pt x="246" y="148"/>
                </a:cubicBezTo>
                <a:cubicBezTo>
                  <a:pt x="249" y="149"/>
                  <a:pt x="252" y="148"/>
                  <a:pt x="253" y="146"/>
                </a:cubicBezTo>
                <a:cubicBezTo>
                  <a:pt x="255" y="143"/>
                  <a:pt x="254" y="140"/>
                  <a:pt x="252" y="138"/>
                </a:cubicBezTo>
                <a:cubicBezTo>
                  <a:pt x="252" y="138"/>
                  <a:pt x="252" y="138"/>
                  <a:pt x="252" y="138"/>
                </a:cubicBezTo>
                <a:cubicBezTo>
                  <a:pt x="253" y="139"/>
                  <a:pt x="253" y="139"/>
                  <a:pt x="253" y="139"/>
                </a:cubicBezTo>
                <a:cubicBezTo>
                  <a:pt x="251" y="136"/>
                  <a:pt x="251" y="136"/>
                  <a:pt x="251" y="136"/>
                </a:cubicBezTo>
                <a:cubicBezTo>
                  <a:pt x="246" y="131"/>
                  <a:pt x="246" y="131"/>
                  <a:pt x="246" y="131"/>
                </a:cubicBezTo>
                <a:cubicBezTo>
                  <a:pt x="246" y="131"/>
                  <a:pt x="246" y="131"/>
                  <a:pt x="246" y="131"/>
                </a:cubicBezTo>
                <a:cubicBezTo>
                  <a:pt x="248" y="131"/>
                  <a:pt x="248" y="131"/>
                  <a:pt x="248" y="131"/>
                </a:cubicBezTo>
                <a:cubicBezTo>
                  <a:pt x="253" y="130"/>
                  <a:pt x="253" y="130"/>
                  <a:pt x="253" y="130"/>
                </a:cubicBezTo>
                <a:cubicBezTo>
                  <a:pt x="253" y="130"/>
                  <a:pt x="254" y="130"/>
                  <a:pt x="255" y="129"/>
                </a:cubicBezTo>
                <a:cubicBezTo>
                  <a:pt x="258" y="127"/>
                  <a:pt x="258" y="127"/>
                  <a:pt x="258" y="127"/>
                </a:cubicBezTo>
                <a:cubicBezTo>
                  <a:pt x="259" y="126"/>
                  <a:pt x="260" y="126"/>
                  <a:pt x="260" y="125"/>
                </a:cubicBezTo>
                <a:cubicBezTo>
                  <a:pt x="262" y="121"/>
                  <a:pt x="262" y="121"/>
                  <a:pt x="262" y="121"/>
                </a:cubicBezTo>
                <a:cubicBezTo>
                  <a:pt x="263" y="121"/>
                  <a:pt x="263" y="120"/>
                  <a:pt x="263" y="119"/>
                </a:cubicBezTo>
                <a:cubicBezTo>
                  <a:pt x="264" y="115"/>
                  <a:pt x="264" y="115"/>
                  <a:pt x="264" y="115"/>
                </a:cubicBezTo>
                <a:cubicBezTo>
                  <a:pt x="264" y="49"/>
                  <a:pt x="264" y="49"/>
                  <a:pt x="264" y="49"/>
                </a:cubicBezTo>
                <a:lnTo>
                  <a:pt x="263" y="45"/>
                </a:lnTo>
                <a:close/>
                <a:moveTo>
                  <a:pt x="67" y="84"/>
                </a:moveTo>
                <a:cubicBezTo>
                  <a:pt x="67" y="84"/>
                  <a:pt x="66" y="84"/>
                  <a:pt x="65" y="84"/>
                </a:cubicBezTo>
                <a:cubicBezTo>
                  <a:pt x="65" y="84"/>
                  <a:pt x="65" y="84"/>
                  <a:pt x="65" y="84"/>
                </a:cubicBezTo>
                <a:cubicBezTo>
                  <a:pt x="62" y="85"/>
                  <a:pt x="62" y="85"/>
                  <a:pt x="62" y="85"/>
                </a:cubicBezTo>
                <a:cubicBezTo>
                  <a:pt x="59" y="86"/>
                  <a:pt x="59" y="86"/>
                  <a:pt x="59" y="86"/>
                </a:cubicBezTo>
                <a:cubicBezTo>
                  <a:pt x="53" y="88"/>
                  <a:pt x="53" y="88"/>
                  <a:pt x="53" y="88"/>
                </a:cubicBezTo>
                <a:cubicBezTo>
                  <a:pt x="44" y="91"/>
                  <a:pt x="44" y="91"/>
                  <a:pt x="44" y="91"/>
                </a:cubicBezTo>
                <a:cubicBezTo>
                  <a:pt x="36" y="94"/>
                  <a:pt x="36" y="94"/>
                  <a:pt x="36" y="94"/>
                </a:cubicBezTo>
                <a:cubicBezTo>
                  <a:pt x="36" y="94"/>
                  <a:pt x="36" y="94"/>
                  <a:pt x="36" y="94"/>
                </a:cubicBezTo>
                <a:cubicBezTo>
                  <a:pt x="38" y="92"/>
                  <a:pt x="38" y="90"/>
                  <a:pt x="37" y="87"/>
                </a:cubicBezTo>
                <a:cubicBezTo>
                  <a:pt x="36" y="85"/>
                  <a:pt x="34" y="84"/>
                  <a:pt x="31" y="84"/>
                </a:cubicBezTo>
                <a:cubicBezTo>
                  <a:pt x="18" y="84"/>
                  <a:pt x="18" y="84"/>
                  <a:pt x="18" y="84"/>
                </a:cubicBezTo>
                <a:cubicBezTo>
                  <a:pt x="16" y="83"/>
                  <a:pt x="16" y="83"/>
                  <a:pt x="16" y="83"/>
                </a:cubicBezTo>
                <a:cubicBezTo>
                  <a:pt x="14" y="82"/>
                  <a:pt x="14" y="82"/>
                  <a:pt x="14" y="82"/>
                </a:cubicBezTo>
                <a:cubicBezTo>
                  <a:pt x="13" y="81"/>
                  <a:pt x="13" y="81"/>
                  <a:pt x="13" y="81"/>
                </a:cubicBezTo>
                <a:cubicBezTo>
                  <a:pt x="12" y="77"/>
                  <a:pt x="12" y="77"/>
                  <a:pt x="12" y="77"/>
                </a:cubicBezTo>
                <a:cubicBezTo>
                  <a:pt x="12" y="19"/>
                  <a:pt x="12" y="19"/>
                  <a:pt x="12" y="19"/>
                </a:cubicBezTo>
                <a:cubicBezTo>
                  <a:pt x="13" y="16"/>
                  <a:pt x="13" y="16"/>
                  <a:pt x="13" y="16"/>
                </a:cubicBezTo>
                <a:cubicBezTo>
                  <a:pt x="14" y="14"/>
                  <a:pt x="14" y="14"/>
                  <a:pt x="14" y="14"/>
                </a:cubicBezTo>
                <a:cubicBezTo>
                  <a:pt x="16" y="13"/>
                  <a:pt x="16" y="13"/>
                  <a:pt x="16" y="13"/>
                </a:cubicBezTo>
                <a:cubicBezTo>
                  <a:pt x="20" y="12"/>
                  <a:pt x="20" y="12"/>
                  <a:pt x="20" y="12"/>
                </a:cubicBezTo>
                <a:cubicBezTo>
                  <a:pt x="141" y="12"/>
                  <a:pt x="141" y="12"/>
                  <a:pt x="141" y="12"/>
                </a:cubicBezTo>
                <a:cubicBezTo>
                  <a:pt x="145" y="13"/>
                  <a:pt x="145" y="13"/>
                  <a:pt x="145" y="13"/>
                </a:cubicBezTo>
                <a:cubicBezTo>
                  <a:pt x="147" y="14"/>
                  <a:pt x="147" y="14"/>
                  <a:pt x="147" y="14"/>
                </a:cubicBezTo>
                <a:cubicBezTo>
                  <a:pt x="148" y="16"/>
                  <a:pt x="148" y="16"/>
                  <a:pt x="148" y="16"/>
                </a:cubicBezTo>
                <a:cubicBezTo>
                  <a:pt x="148" y="18"/>
                  <a:pt x="148" y="18"/>
                  <a:pt x="148" y="18"/>
                </a:cubicBezTo>
                <a:cubicBezTo>
                  <a:pt x="148" y="32"/>
                  <a:pt x="148" y="32"/>
                  <a:pt x="148" y="32"/>
                </a:cubicBezTo>
                <a:cubicBezTo>
                  <a:pt x="122" y="32"/>
                  <a:pt x="122" y="32"/>
                  <a:pt x="122" y="32"/>
                </a:cubicBezTo>
                <a:cubicBezTo>
                  <a:pt x="122" y="32"/>
                  <a:pt x="121" y="33"/>
                  <a:pt x="121" y="33"/>
                </a:cubicBezTo>
                <a:cubicBezTo>
                  <a:pt x="116" y="34"/>
                  <a:pt x="116" y="34"/>
                  <a:pt x="116" y="34"/>
                </a:cubicBezTo>
                <a:cubicBezTo>
                  <a:pt x="115" y="34"/>
                  <a:pt x="115" y="34"/>
                  <a:pt x="114" y="34"/>
                </a:cubicBezTo>
                <a:cubicBezTo>
                  <a:pt x="110" y="37"/>
                  <a:pt x="110" y="37"/>
                  <a:pt x="110" y="37"/>
                </a:cubicBezTo>
                <a:cubicBezTo>
                  <a:pt x="110" y="37"/>
                  <a:pt x="109" y="38"/>
                  <a:pt x="109" y="39"/>
                </a:cubicBezTo>
                <a:cubicBezTo>
                  <a:pt x="106" y="42"/>
                  <a:pt x="106" y="42"/>
                  <a:pt x="106" y="42"/>
                </a:cubicBezTo>
                <a:cubicBezTo>
                  <a:pt x="106" y="43"/>
                  <a:pt x="106" y="44"/>
                  <a:pt x="105" y="45"/>
                </a:cubicBezTo>
                <a:cubicBezTo>
                  <a:pt x="104" y="49"/>
                  <a:pt x="104" y="49"/>
                  <a:pt x="104" y="49"/>
                </a:cubicBezTo>
                <a:cubicBezTo>
                  <a:pt x="104" y="50"/>
                  <a:pt x="104" y="50"/>
                  <a:pt x="104" y="50"/>
                </a:cubicBezTo>
                <a:cubicBezTo>
                  <a:pt x="104" y="84"/>
                  <a:pt x="104" y="84"/>
                  <a:pt x="104" y="84"/>
                </a:cubicBezTo>
                <a:lnTo>
                  <a:pt x="67" y="84"/>
                </a:lnTo>
                <a:close/>
                <a:moveTo>
                  <a:pt x="148" y="78"/>
                </a:moveTo>
                <a:cubicBezTo>
                  <a:pt x="148" y="81"/>
                  <a:pt x="148" y="81"/>
                  <a:pt x="148" y="81"/>
                </a:cubicBezTo>
                <a:cubicBezTo>
                  <a:pt x="147" y="82"/>
                  <a:pt x="147" y="82"/>
                  <a:pt x="147" y="82"/>
                </a:cubicBezTo>
                <a:cubicBezTo>
                  <a:pt x="145" y="83"/>
                  <a:pt x="145" y="83"/>
                  <a:pt x="145" y="83"/>
                </a:cubicBezTo>
                <a:cubicBezTo>
                  <a:pt x="143" y="84"/>
                  <a:pt x="143" y="84"/>
                  <a:pt x="143" y="84"/>
                </a:cubicBezTo>
                <a:cubicBezTo>
                  <a:pt x="116" y="84"/>
                  <a:pt x="116" y="84"/>
                  <a:pt x="116" y="84"/>
                </a:cubicBezTo>
                <a:cubicBezTo>
                  <a:pt x="116" y="52"/>
                  <a:pt x="116" y="52"/>
                  <a:pt x="116" y="52"/>
                </a:cubicBezTo>
                <a:cubicBezTo>
                  <a:pt x="117" y="48"/>
                  <a:pt x="117" y="48"/>
                  <a:pt x="117" y="48"/>
                </a:cubicBezTo>
                <a:cubicBezTo>
                  <a:pt x="118" y="46"/>
                  <a:pt x="118" y="46"/>
                  <a:pt x="118" y="46"/>
                </a:cubicBezTo>
                <a:cubicBezTo>
                  <a:pt x="120" y="45"/>
                  <a:pt x="120" y="45"/>
                  <a:pt x="120" y="45"/>
                </a:cubicBezTo>
                <a:cubicBezTo>
                  <a:pt x="123" y="44"/>
                  <a:pt x="123" y="44"/>
                  <a:pt x="123" y="44"/>
                </a:cubicBezTo>
                <a:cubicBezTo>
                  <a:pt x="148" y="44"/>
                  <a:pt x="148" y="44"/>
                  <a:pt x="148" y="44"/>
                </a:cubicBezTo>
                <a:lnTo>
                  <a:pt x="148" y="78"/>
                </a:lnTo>
                <a:close/>
                <a:moveTo>
                  <a:pt x="221" y="127"/>
                </a:moveTo>
                <a:cubicBezTo>
                  <a:pt x="212" y="124"/>
                  <a:pt x="212" y="124"/>
                  <a:pt x="212" y="124"/>
                </a:cubicBezTo>
                <a:cubicBezTo>
                  <a:pt x="206" y="122"/>
                  <a:pt x="206" y="122"/>
                  <a:pt x="206" y="122"/>
                </a:cubicBezTo>
                <a:cubicBezTo>
                  <a:pt x="202" y="121"/>
                  <a:pt x="202" y="121"/>
                  <a:pt x="202" y="121"/>
                </a:cubicBezTo>
                <a:cubicBezTo>
                  <a:pt x="200" y="120"/>
                  <a:pt x="200" y="120"/>
                  <a:pt x="200" y="120"/>
                </a:cubicBezTo>
                <a:cubicBezTo>
                  <a:pt x="199" y="120"/>
                  <a:pt x="199" y="120"/>
                  <a:pt x="199" y="120"/>
                </a:cubicBezTo>
                <a:cubicBezTo>
                  <a:pt x="199" y="119"/>
                  <a:pt x="198" y="119"/>
                  <a:pt x="197" y="119"/>
                </a:cubicBezTo>
                <a:cubicBezTo>
                  <a:pt x="122" y="119"/>
                  <a:pt x="122" y="119"/>
                  <a:pt x="122" y="119"/>
                </a:cubicBezTo>
                <a:cubicBezTo>
                  <a:pt x="120" y="119"/>
                  <a:pt x="120" y="119"/>
                  <a:pt x="120" y="119"/>
                </a:cubicBezTo>
                <a:cubicBezTo>
                  <a:pt x="118" y="117"/>
                  <a:pt x="118" y="117"/>
                  <a:pt x="118" y="117"/>
                </a:cubicBezTo>
                <a:cubicBezTo>
                  <a:pt x="117" y="116"/>
                  <a:pt x="117" y="116"/>
                  <a:pt x="117" y="116"/>
                </a:cubicBezTo>
                <a:cubicBezTo>
                  <a:pt x="116" y="112"/>
                  <a:pt x="116" y="112"/>
                  <a:pt x="116" y="112"/>
                </a:cubicBezTo>
                <a:cubicBezTo>
                  <a:pt x="116" y="96"/>
                  <a:pt x="116" y="96"/>
                  <a:pt x="116" y="96"/>
                </a:cubicBezTo>
                <a:cubicBezTo>
                  <a:pt x="144" y="96"/>
                  <a:pt x="144" y="96"/>
                  <a:pt x="144" y="96"/>
                </a:cubicBezTo>
                <a:cubicBezTo>
                  <a:pt x="149" y="95"/>
                  <a:pt x="149" y="95"/>
                  <a:pt x="149" y="95"/>
                </a:cubicBezTo>
                <a:cubicBezTo>
                  <a:pt x="149" y="95"/>
                  <a:pt x="150" y="94"/>
                  <a:pt x="150" y="94"/>
                </a:cubicBezTo>
                <a:cubicBezTo>
                  <a:pt x="154" y="92"/>
                  <a:pt x="154" y="92"/>
                  <a:pt x="154" y="92"/>
                </a:cubicBezTo>
                <a:cubicBezTo>
                  <a:pt x="155" y="91"/>
                  <a:pt x="156" y="91"/>
                  <a:pt x="156" y="90"/>
                </a:cubicBezTo>
                <a:cubicBezTo>
                  <a:pt x="158" y="86"/>
                  <a:pt x="158" y="86"/>
                  <a:pt x="158" y="86"/>
                </a:cubicBezTo>
                <a:cubicBezTo>
                  <a:pt x="159" y="86"/>
                  <a:pt x="159" y="85"/>
                  <a:pt x="159" y="85"/>
                </a:cubicBezTo>
                <a:cubicBezTo>
                  <a:pt x="160" y="80"/>
                  <a:pt x="160" y="80"/>
                  <a:pt x="160" y="80"/>
                </a:cubicBezTo>
                <a:cubicBezTo>
                  <a:pt x="160" y="44"/>
                  <a:pt x="160" y="44"/>
                  <a:pt x="160" y="44"/>
                </a:cubicBezTo>
                <a:cubicBezTo>
                  <a:pt x="245" y="44"/>
                  <a:pt x="245" y="44"/>
                  <a:pt x="245" y="44"/>
                </a:cubicBezTo>
                <a:cubicBezTo>
                  <a:pt x="249" y="45"/>
                  <a:pt x="249" y="45"/>
                  <a:pt x="249" y="45"/>
                </a:cubicBezTo>
                <a:cubicBezTo>
                  <a:pt x="250" y="46"/>
                  <a:pt x="250" y="46"/>
                  <a:pt x="250" y="46"/>
                </a:cubicBezTo>
                <a:cubicBezTo>
                  <a:pt x="252" y="48"/>
                  <a:pt x="252" y="48"/>
                  <a:pt x="252" y="48"/>
                </a:cubicBezTo>
                <a:cubicBezTo>
                  <a:pt x="252" y="50"/>
                  <a:pt x="252" y="50"/>
                  <a:pt x="252" y="50"/>
                </a:cubicBezTo>
                <a:cubicBezTo>
                  <a:pt x="252" y="113"/>
                  <a:pt x="252" y="113"/>
                  <a:pt x="252" y="113"/>
                </a:cubicBezTo>
                <a:cubicBezTo>
                  <a:pt x="252" y="116"/>
                  <a:pt x="252" y="116"/>
                  <a:pt x="252" y="116"/>
                </a:cubicBezTo>
                <a:cubicBezTo>
                  <a:pt x="251" y="117"/>
                  <a:pt x="251" y="117"/>
                  <a:pt x="251" y="117"/>
                </a:cubicBezTo>
                <a:cubicBezTo>
                  <a:pt x="249" y="119"/>
                  <a:pt x="249" y="119"/>
                  <a:pt x="249" y="119"/>
                </a:cubicBezTo>
                <a:cubicBezTo>
                  <a:pt x="247" y="119"/>
                  <a:pt x="247" y="119"/>
                  <a:pt x="247" y="119"/>
                </a:cubicBezTo>
                <a:cubicBezTo>
                  <a:pt x="233" y="119"/>
                  <a:pt x="233" y="119"/>
                  <a:pt x="233" y="119"/>
                </a:cubicBezTo>
                <a:cubicBezTo>
                  <a:pt x="231" y="119"/>
                  <a:pt x="229" y="121"/>
                  <a:pt x="228" y="123"/>
                </a:cubicBezTo>
                <a:cubicBezTo>
                  <a:pt x="227" y="125"/>
                  <a:pt x="227" y="127"/>
                  <a:pt x="229" y="129"/>
                </a:cubicBezTo>
                <a:cubicBezTo>
                  <a:pt x="230" y="130"/>
                  <a:pt x="230" y="130"/>
                  <a:pt x="230" y="130"/>
                </a:cubicBezTo>
                <a:lnTo>
                  <a:pt x="221" y="127"/>
                </a:lnTo>
                <a:close/>
              </a:path>
            </a:pathLst>
          </a:custGeom>
          <a:solidFill>
            <a:schemeClr val="bg1"/>
          </a:solidFill>
          <a:ln w="9525">
            <a:noFill/>
            <a:round/>
            <a:headEnd/>
            <a:tailEnd/>
          </a:ln>
          <a:effectLst>
            <a:outerShdw blurRad="63500" sx="102000" sy="102000" algn="ctr" rotWithShape="0">
              <a:srgbClr val="000000">
                <a:alpha val="78000"/>
              </a:srgbClr>
            </a:outerShdw>
          </a:effectLst>
        </p:spPr>
        <p:txBody>
          <a:bodyPr lIns="68589" tIns="34295" rIns="68589" bIns="34295"/>
          <a:lstStyle/>
          <a:p>
            <a:pPr>
              <a:buClr>
                <a:srgbClr val="FD0000"/>
              </a:buClr>
              <a:defRPr/>
            </a:pPr>
            <a:endParaRPr lang="en-US" sz="400">
              <a:solidFill>
                <a:srgbClr val="000000"/>
              </a:solidFill>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003640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Oracle’s Mobile Security Plan </a:t>
            </a:r>
            <a:br>
              <a:rPr lang="en-US" dirty="0" smtClean="0"/>
            </a:br>
            <a:endParaRPr lang="en-US" dirty="0"/>
          </a:p>
        </p:txBody>
      </p:sp>
      <p:sp>
        <p:nvSpPr>
          <p:cNvPr id="7" name="Text Placeholder 6"/>
          <p:cNvSpPr>
            <a:spLocks noGrp="1"/>
          </p:cNvSpPr>
          <p:nvPr>
            <p:ph type="body" sz="quarter" idx="13"/>
          </p:nvPr>
        </p:nvSpPr>
        <p:spPr/>
        <p:txBody>
          <a:bodyPr/>
          <a:lstStyle/>
          <a:p>
            <a:r>
              <a:rPr lang="en-US" dirty="0" smtClean="0"/>
              <a:t>Securely Separate And Manage Corporate Apps And Data On Devices</a:t>
            </a:r>
            <a:endParaRPr lang="en-US" dirty="0"/>
          </a:p>
        </p:txBody>
      </p:sp>
      <p:sp>
        <p:nvSpPr>
          <p:cNvPr id="20" name="Content Placeholder 2"/>
          <p:cNvSpPr txBox="1">
            <a:spLocks/>
          </p:cNvSpPr>
          <p:nvPr/>
        </p:nvSpPr>
        <p:spPr bwMode="auto">
          <a:xfrm>
            <a:off x="260394" y="1348791"/>
            <a:ext cx="2262814" cy="422362"/>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350"/>
              </a:spcAft>
              <a:buNone/>
            </a:pPr>
            <a:r>
              <a:rPr lang="en-US" sz="1500" dirty="0"/>
              <a:t>Secure Container for App Security and Control</a:t>
            </a:r>
          </a:p>
        </p:txBody>
      </p:sp>
      <p:sp>
        <p:nvSpPr>
          <p:cNvPr id="9" name="Freeform 7"/>
          <p:cNvSpPr>
            <a:spLocks noEditPoints="1"/>
          </p:cNvSpPr>
          <p:nvPr/>
        </p:nvSpPr>
        <p:spPr bwMode="auto">
          <a:xfrm>
            <a:off x="1475381" y="1985943"/>
            <a:ext cx="203545" cy="359399"/>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rgbClr val="FD0000"/>
          </a:solidFill>
          <a:ln w="9525">
            <a:noFill/>
            <a:round/>
            <a:headEnd/>
            <a:tailEnd/>
          </a:ln>
          <a:effectLst>
            <a:outerShdw blurRad="63500" sx="102000" sy="102000" algn="ctr" rotWithShape="0">
              <a:srgbClr val="000000">
                <a:alpha val="78000"/>
              </a:srgbClr>
            </a:outerShdw>
          </a:effectLst>
        </p:spPr>
        <p:txBody>
          <a:bodyPr lIns="68589" tIns="34295" rIns="68589" bIns="34295"/>
          <a:lstStyle/>
          <a:p>
            <a:pPr>
              <a:buClr>
                <a:srgbClr val="FD0000"/>
              </a:buClr>
              <a:defRPr/>
            </a:pPr>
            <a:endParaRPr lang="en-US" sz="400">
              <a:solidFill>
                <a:srgbClr val="000000"/>
              </a:solidFill>
              <a:latin typeface="Arial" pitchFamily="-84" charset="0"/>
              <a:ea typeface="Arial" pitchFamily="-84" charset="0"/>
              <a:cs typeface="Arial" pitchFamily="-84" charset="0"/>
            </a:endParaRPr>
          </a:p>
        </p:txBody>
      </p:sp>
      <p:sp>
        <p:nvSpPr>
          <p:cNvPr id="10" name="Freeform 7"/>
          <p:cNvSpPr>
            <a:spLocks noEditPoints="1"/>
          </p:cNvSpPr>
          <p:nvPr/>
        </p:nvSpPr>
        <p:spPr bwMode="auto">
          <a:xfrm>
            <a:off x="807456" y="2015075"/>
            <a:ext cx="722804" cy="921556"/>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rgbClr val="FD0000"/>
          </a:solidFill>
          <a:ln w="9525">
            <a:noFill/>
            <a:round/>
            <a:headEnd/>
            <a:tailEnd/>
          </a:ln>
          <a:effectLst>
            <a:outerShdw blurRad="63500" sx="102000" sy="102000" algn="ctr" rotWithShape="0">
              <a:srgbClr val="000000">
                <a:alpha val="78000"/>
              </a:srgbClr>
            </a:outerShdw>
          </a:effectLst>
        </p:spPr>
        <p:txBody>
          <a:bodyPr lIns="68589" tIns="34295" rIns="68589" bIns="34295"/>
          <a:lstStyle/>
          <a:p>
            <a:pPr>
              <a:buClr>
                <a:srgbClr val="FD0000"/>
              </a:buClr>
              <a:defRPr/>
            </a:pPr>
            <a:endParaRPr lang="en-US" sz="400">
              <a:solidFill>
                <a:srgbClr val="000000"/>
              </a:solidFill>
              <a:latin typeface="Arial" pitchFamily="-84" charset="0"/>
              <a:ea typeface="Arial" pitchFamily="-84" charset="0"/>
              <a:cs typeface="Arial" pitchFamily="-84" charset="0"/>
            </a:endParaRPr>
          </a:p>
        </p:txBody>
      </p:sp>
      <p:pic>
        <p:nvPicPr>
          <p:cNvPr id="21" name="Picture 20" descr="http://aux.iconpedia.net/uploads/172098319517878837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18" y="2011058"/>
            <a:ext cx="255546" cy="2221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http://militarycac.com/images/apple_transparent.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681" y="2330273"/>
            <a:ext cx="200199" cy="20495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1031744" y="2269157"/>
            <a:ext cx="299172" cy="346401"/>
            <a:chOff x="1453455" y="2955204"/>
            <a:chExt cx="398792" cy="461868"/>
          </a:xfrm>
        </p:grpSpPr>
        <p:pic>
          <p:nvPicPr>
            <p:cNvPr id="17" name="Picture 6" descr="http://files.softicons.com/download/application-icons/cerulean-applications-icons-by-iconleak/png/256x256/9.png"/>
            <p:cNvPicPr>
              <a:picLocks noChangeAspect="1" noChangeArrowheads="1"/>
            </p:cNvPicPr>
            <p:nvPr/>
          </p:nvPicPr>
          <p:blipFill>
            <a:blip r:embed="rId5" cstate="print"/>
            <a:srcRect/>
            <a:stretch>
              <a:fillRect/>
            </a:stretch>
          </p:blipFill>
          <p:spPr bwMode="auto">
            <a:xfrm>
              <a:off x="1453455" y="2955204"/>
              <a:ext cx="398792" cy="398792"/>
            </a:xfrm>
            <a:prstGeom prst="rect">
              <a:avLst/>
            </a:prstGeom>
            <a:noFill/>
          </p:spPr>
        </p:pic>
        <p:pic>
          <p:nvPicPr>
            <p:cNvPr id="26" name="Picture 25"/>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470597" y="3236948"/>
              <a:ext cx="180124" cy="180124"/>
            </a:xfrm>
            <a:prstGeom prst="rect">
              <a:avLst/>
            </a:prstGeom>
          </p:spPr>
        </p:pic>
      </p:grpSp>
      <p:sp>
        <p:nvSpPr>
          <p:cNvPr id="30" name="Content Placeholder 2"/>
          <p:cNvSpPr txBox="1">
            <a:spLocks/>
          </p:cNvSpPr>
          <p:nvPr/>
        </p:nvSpPr>
        <p:spPr bwMode="auto">
          <a:xfrm>
            <a:off x="2784444" y="1351722"/>
            <a:ext cx="2832372" cy="422362"/>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350"/>
              </a:spcAft>
              <a:buNone/>
            </a:pPr>
            <a:r>
              <a:rPr lang="en-US" sz="1500" dirty="0"/>
              <a:t>Secure controls and management for enterprise apps</a:t>
            </a:r>
          </a:p>
        </p:txBody>
      </p:sp>
      <p:sp>
        <p:nvSpPr>
          <p:cNvPr id="31" name="Oval 30"/>
          <p:cNvSpPr/>
          <p:nvPr/>
        </p:nvSpPr>
        <p:spPr bwMode="auto">
          <a:xfrm>
            <a:off x="1002584" y="2233246"/>
            <a:ext cx="340058" cy="404447"/>
          </a:xfrm>
          <a:prstGeom prst="ellipse">
            <a:avLst/>
          </a:prstGeom>
          <a:noFill/>
          <a:ln w="9525" cap="flat" cmpd="sng" algn="ctr">
            <a:solidFill>
              <a:schemeClr val="accent1"/>
            </a:solid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grpSp>
        <p:nvGrpSpPr>
          <p:cNvPr id="41" name="Group 30"/>
          <p:cNvGrpSpPr/>
          <p:nvPr/>
        </p:nvGrpSpPr>
        <p:grpSpPr>
          <a:xfrm>
            <a:off x="4496027" y="2178851"/>
            <a:ext cx="639956" cy="820435"/>
            <a:chOff x="6025110" y="3310140"/>
            <a:chExt cx="864415" cy="1108339"/>
          </a:xfrm>
        </p:grpSpPr>
        <p:pic>
          <p:nvPicPr>
            <p:cNvPr id="42" name="Picture 41" descr="Red.Gloss.Box.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25110" y="3310140"/>
              <a:ext cx="864415" cy="1108339"/>
            </a:xfrm>
            <a:prstGeom prst="rect">
              <a:avLst/>
            </a:prstGeom>
          </p:spPr>
        </p:pic>
        <p:pic>
          <p:nvPicPr>
            <p:cNvPr id="43" name="Picture 42" descr="DB+CloudHybrid.png"/>
            <p:cNvPicPr>
              <a:picLocks noChangeAspect="1"/>
            </p:cNvPicPr>
            <p:nvPr/>
          </p:nvPicPr>
          <p:blipFill rotWithShape="1">
            <a:blip r:embed="rId9" cstate="print">
              <a:extLst>
                <a:ext uri="{28A0092B-C50C-407E-A947-70E740481C1C}">
                  <a14:useLocalDpi xmlns:a14="http://schemas.microsoft.com/office/drawing/2010/main" val="0"/>
                </a:ext>
              </a:extLst>
            </a:blip>
            <a:srcRect l="10095"/>
            <a:stretch/>
          </p:blipFill>
          <p:spPr>
            <a:xfrm>
              <a:off x="6074833" y="3361552"/>
              <a:ext cx="783167" cy="744782"/>
            </a:xfrm>
            <a:prstGeom prst="rect">
              <a:avLst/>
            </a:prstGeom>
          </p:spPr>
        </p:pic>
      </p:grpSp>
      <p:sp>
        <p:nvSpPr>
          <p:cNvPr id="44" name="Left-Right Arrow 43"/>
          <p:cNvSpPr/>
          <p:nvPr/>
        </p:nvSpPr>
        <p:spPr bwMode="auto">
          <a:xfrm>
            <a:off x="3891524" y="2402133"/>
            <a:ext cx="605456" cy="196372"/>
          </a:xfrm>
          <a:prstGeom prst="leftRightArrow">
            <a:avLst/>
          </a:prstGeom>
          <a:solidFill>
            <a:schemeClr val="accent1"/>
          </a:solidFill>
          <a:ln w="9525" cap="flat" cmpd="sng" algn="ctr">
            <a:noFill/>
            <a:prstDash val="solid"/>
            <a:round/>
            <a:headEnd type="none" w="med" len="med"/>
            <a:tailEnd type="none" w="med" len="med"/>
          </a:ln>
          <a:effectLst/>
        </p:spPr>
        <p:txBody>
          <a:bodyPr vert="horz" wrap="square" lIns="25893" tIns="12947" rIns="25893" bIns="12947" numCol="1" rtlCol="0" anchor="t" anchorCtr="0" compatLnSpc="1">
            <a:prstTxWarp prst="textNoShape">
              <a:avLst/>
            </a:prstTxWarp>
            <a:spAutoFit/>
          </a:bodyPr>
          <a:lstStyle/>
          <a:p>
            <a:pPr marL="33482" indent="-33482" algn="ctr" defTabSz="257141" fontAlgn="base">
              <a:lnSpc>
                <a:spcPct val="90000"/>
              </a:lnSpc>
              <a:spcBef>
                <a:spcPct val="50000"/>
              </a:spcBef>
              <a:spcAft>
                <a:spcPct val="0"/>
              </a:spcAft>
              <a:buClr>
                <a:schemeClr val="accent1"/>
              </a:buClr>
            </a:pPr>
            <a:endParaRPr lang="en-US" sz="500" b="1" dirty="0">
              <a:latin typeface="Arial" pitchFamily="-106" charset="0"/>
            </a:endParaRPr>
          </a:p>
        </p:txBody>
      </p:sp>
      <p:pic>
        <p:nvPicPr>
          <p:cNvPr id="46" name="Picture 45"/>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125638" y="2295827"/>
            <a:ext cx="135128" cy="135093"/>
          </a:xfrm>
          <a:prstGeom prst="rect">
            <a:avLst/>
          </a:prstGeom>
        </p:spPr>
      </p:pic>
      <p:sp>
        <p:nvSpPr>
          <p:cNvPr id="47" name="Content Placeholder 2"/>
          <p:cNvSpPr txBox="1">
            <a:spLocks/>
          </p:cNvSpPr>
          <p:nvPr/>
        </p:nvSpPr>
        <p:spPr bwMode="auto">
          <a:xfrm>
            <a:off x="6041377" y="1372238"/>
            <a:ext cx="2832372" cy="422362"/>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350"/>
              </a:spcAft>
              <a:buNone/>
            </a:pPr>
            <a:r>
              <a:rPr lang="en-US" sz="1500" dirty="0"/>
              <a:t>Extend IDM services to avoid redundancy and overlaps</a:t>
            </a:r>
          </a:p>
        </p:txBody>
      </p:sp>
      <p:pic>
        <p:nvPicPr>
          <p:cNvPr id="49" name="Picture 48" descr="images.jpg"/>
          <p:cNvPicPr>
            <a:picLocks noChangeAspect="1"/>
          </p:cNvPicPr>
          <p:nvPr/>
        </p:nvPicPr>
        <p:blipFill>
          <a:blip r:embed="rId10"/>
          <a:stretch>
            <a:fillRect/>
          </a:stretch>
        </p:blipFill>
        <p:spPr>
          <a:xfrm>
            <a:off x="6763503" y="1917365"/>
            <a:ext cx="1386249" cy="1250156"/>
          </a:xfrm>
          <a:prstGeom prst="rect">
            <a:avLst/>
          </a:prstGeom>
        </p:spPr>
      </p:pic>
      <p:sp>
        <p:nvSpPr>
          <p:cNvPr id="51" name="Content Placeholder 5"/>
          <p:cNvSpPr>
            <a:spLocks noGrp="1"/>
          </p:cNvSpPr>
          <p:nvPr>
            <p:ph sz="quarter" idx="12"/>
          </p:nvPr>
        </p:nvSpPr>
        <p:spPr>
          <a:xfrm>
            <a:off x="293155" y="3207986"/>
            <a:ext cx="2474213" cy="1276788"/>
          </a:xfrm>
        </p:spPr>
        <p:txBody>
          <a:bodyPr/>
          <a:lstStyle/>
          <a:p>
            <a:r>
              <a:rPr lang="en-US" sz="1100" dirty="0"/>
              <a:t>Separate, protect and wipe </a:t>
            </a:r>
          </a:p>
          <a:p>
            <a:pPr>
              <a:buNone/>
            </a:pPr>
            <a:r>
              <a:rPr lang="en-US" sz="1100" dirty="0"/>
              <a:t>	corporate applications and data</a:t>
            </a:r>
          </a:p>
          <a:p>
            <a:r>
              <a:rPr lang="en-US" sz="1100" dirty="0"/>
              <a:t>Strict policies to restrict users from </a:t>
            </a:r>
          </a:p>
          <a:p>
            <a:pPr>
              <a:buNone/>
            </a:pPr>
            <a:r>
              <a:rPr lang="en-US" sz="1100" dirty="0"/>
              <a:t>	viewing/moving data out of container</a:t>
            </a:r>
          </a:p>
          <a:p>
            <a:r>
              <a:rPr lang="en-US" sz="1100" dirty="0"/>
              <a:t>Consistent support across multiple </a:t>
            </a:r>
          </a:p>
          <a:p>
            <a:pPr>
              <a:buNone/>
            </a:pPr>
            <a:r>
              <a:rPr lang="en-US" sz="1100" dirty="0"/>
              <a:t>	mobile platforms</a:t>
            </a:r>
          </a:p>
          <a:p>
            <a:pPr lvl="2"/>
            <a:endParaRPr lang="en-US" sz="1500" dirty="0"/>
          </a:p>
        </p:txBody>
      </p:sp>
      <p:sp>
        <p:nvSpPr>
          <p:cNvPr id="52" name="Content Placeholder 5"/>
          <p:cNvSpPr txBox="1">
            <a:spLocks/>
          </p:cNvSpPr>
          <p:nvPr/>
        </p:nvSpPr>
        <p:spPr bwMode="auto">
          <a:xfrm>
            <a:off x="3145530" y="3207986"/>
            <a:ext cx="2474213" cy="12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26195" indent="-226195" eaLnBrk="0" hangingPunct="0">
              <a:spcBef>
                <a:spcPct val="20000"/>
              </a:spcBef>
              <a:buSzPts val="2000"/>
              <a:buFont typeface="Arial"/>
              <a:buChar char="•"/>
            </a:pPr>
            <a:r>
              <a:rPr lang="en-US" sz="1100" dirty="0">
                <a:ea typeface="ＭＳ Ｐゴシック" pitchFamily="-106" charset="-128"/>
                <a:cs typeface="ＭＳ Ｐゴシック" charset="-128"/>
              </a:rPr>
              <a:t>Secure communication with enterprise application servers</a:t>
            </a:r>
          </a:p>
          <a:p>
            <a:pPr marL="226195" indent="-226195" eaLnBrk="0" hangingPunct="0">
              <a:spcBef>
                <a:spcPct val="20000"/>
              </a:spcBef>
              <a:buSzPts val="2000"/>
              <a:buFont typeface="Arial"/>
              <a:buChar char="•"/>
            </a:pPr>
            <a:r>
              <a:rPr lang="en-US" sz="1100" dirty="0">
                <a:ea typeface="ＭＳ Ｐゴシック" pitchFamily="-106" charset="-128"/>
                <a:cs typeface="ＭＳ Ｐゴシック" charset="-128"/>
              </a:rPr>
              <a:t>Corporate app store</a:t>
            </a:r>
          </a:p>
          <a:p>
            <a:pPr marL="226195" indent="-226195" eaLnBrk="0" hangingPunct="0">
              <a:spcBef>
                <a:spcPct val="20000"/>
              </a:spcBef>
              <a:buSzPts val="2000"/>
              <a:buFont typeface="Arial"/>
              <a:buChar char="•"/>
            </a:pPr>
            <a:endParaRPr lang="en-US" sz="1100" dirty="0">
              <a:ea typeface="ＭＳ Ｐゴシック" pitchFamily="-106" charset="-128"/>
              <a:cs typeface="ＭＳ Ｐゴシック" charset="-128"/>
            </a:endParaRPr>
          </a:p>
          <a:p>
            <a:pPr marL="913104" lvl="2" indent="-229768" defTabSz="685891" eaLnBrk="0" fontAlgn="base" hangingPunct="0">
              <a:spcBef>
                <a:spcPct val="20000"/>
              </a:spcBef>
              <a:spcAft>
                <a:spcPct val="0"/>
              </a:spcAft>
              <a:buClr>
                <a:schemeClr val="accent1"/>
              </a:buClr>
              <a:buFontTx/>
              <a:buChar char="•"/>
              <a:defRPr/>
            </a:pPr>
            <a:endParaRPr lang="en-US" sz="1500" kern="0" dirty="0">
              <a:ea typeface="ＭＳ Ｐゴシック" pitchFamily="-106" charset="-128"/>
            </a:endParaRPr>
          </a:p>
        </p:txBody>
      </p:sp>
      <p:sp>
        <p:nvSpPr>
          <p:cNvPr id="53" name="Content Placeholder 5"/>
          <p:cNvSpPr txBox="1">
            <a:spLocks/>
          </p:cNvSpPr>
          <p:nvPr/>
        </p:nvSpPr>
        <p:spPr bwMode="auto">
          <a:xfrm>
            <a:off x="6405400" y="3207986"/>
            <a:ext cx="2474213" cy="12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26195" indent="-226195" eaLnBrk="0" hangingPunct="0">
              <a:spcBef>
                <a:spcPct val="20000"/>
              </a:spcBef>
              <a:buFontTx/>
              <a:buChar char="•"/>
            </a:pPr>
            <a:r>
              <a:rPr lang="en-US" sz="1100" kern="0" dirty="0">
                <a:ea typeface="ＭＳ Ｐゴシック" pitchFamily="-106" charset="-128"/>
                <a:cs typeface="ＭＳ Ｐゴシック" charset="-128"/>
              </a:rPr>
              <a:t>Common users, roles, policies, access request, cert etc.</a:t>
            </a:r>
          </a:p>
          <a:p>
            <a:pPr marL="226195" indent="-226195" eaLnBrk="0" hangingPunct="0">
              <a:spcBef>
                <a:spcPct val="20000"/>
              </a:spcBef>
              <a:buFontTx/>
              <a:buChar char="•"/>
            </a:pPr>
            <a:r>
              <a:rPr lang="en-US" sz="1100" kern="0" dirty="0">
                <a:ea typeface="ＭＳ Ｐゴシック" pitchFamily="-106" charset="-128"/>
                <a:cs typeface="ＭＳ Ｐゴシック" charset="-128"/>
              </a:rPr>
              <a:t>SSO for native and browser apps </a:t>
            </a:r>
          </a:p>
          <a:p>
            <a:pPr marL="226195" indent="-226195" eaLnBrk="0" hangingPunct="0">
              <a:spcBef>
                <a:spcPct val="20000"/>
              </a:spcBef>
              <a:buFontTx/>
              <a:buChar char="•"/>
            </a:pPr>
            <a:r>
              <a:rPr lang="en-US" sz="1100" kern="0" dirty="0">
                <a:ea typeface="ＭＳ Ｐゴシック" pitchFamily="-106" charset="-128"/>
                <a:cs typeface="ＭＳ Ｐゴシック" charset="-128"/>
              </a:rPr>
              <a:t>Risk/policy based step up and strong authentication </a:t>
            </a:r>
          </a:p>
          <a:p>
            <a:pPr marL="913104" lvl="2" indent="-229768" defTabSz="685891" eaLnBrk="0" fontAlgn="base" hangingPunct="0">
              <a:spcBef>
                <a:spcPct val="20000"/>
              </a:spcBef>
              <a:spcAft>
                <a:spcPct val="0"/>
              </a:spcAft>
              <a:buClr>
                <a:schemeClr val="accent1"/>
              </a:buClr>
              <a:buFontTx/>
              <a:buChar char="•"/>
              <a:defRPr/>
            </a:pPr>
            <a:endParaRPr lang="en-US" sz="1500" kern="0" dirty="0">
              <a:ea typeface="ＭＳ Ｐゴシック" pitchFamily="-106" charset="-128"/>
            </a:endParaRPr>
          </a:p>
        </p:txBody>
      </p:sp>
      <p:sp>
        <p:nvSpPr>
          <p:cNvPr id="54" name="Freeform 7"/>
          <p:cNvSpPr>
            <a:spLocks noEditPoints="1"/>
          </p:cNvSpPr>
          <p:nvPr/>
        </p:nvSpPr>
        <p:spPr bwMode="auto">
          <a:xfrm>
            <a:off x="3155608" y="2059036"/>
            <a:ext cx="722804" cy="921556"/>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rgbClr val="FD0000"/>
          </a:solidFill>
          <a:ln w="9525">
            <a:noFill/>
            <a:round/>
            <a:headEnd/>
            <a:tailEnd/>
          </a:ln>
          <a:effectLst>
            <a:outerShdw blurRad="63500" sx="102000" sy="102000" algn="ctr" rotWithShape="0">
              <a:srgbClr val="000000">
                <a:alpha val="78000"/>
              </a:srgbClr>
            </a:outerShdw>
          </a:effectLst>
        </p:spPr>
        <p:txBody>
          <a:bodyPr lIns="68589" tIns="34295" rIns="68589" bIns="34295"/>
          <a:lstStyle/>
          <a:p>
            <a:pPr>
              <a:buClr>
                <a:srgbClr val="FD0000"/>
              </a:buClr>
              <a:defRPr/>
            </a:pPr>
            <a:endParaRPr lang="en-US" sz="400">
              <a:solidFill>
                <a:srgbClr val="000000"/>
              </a:solidFill>
              <a:latin typeface="Arial" pitchFamily="-84" charset="0"/>
              <a:ea typeface="Arial" pitchFamily="-84" charset="0"/>
              <a:cs typeface="Arial" pitchFamily="-84" charset="0"/>
            </a:endParaRPr>
          </a:p>
        </p:txBody>
      </p:sp>
      <p:grpSp>
        <p:nvGrpSpPr>
          <p:cNvPr id="55" name="Group 54"/>
          <p:cNvGrpSpPr/>
          <p:nvPr/>
        </p:nvGrpSpPr>
        <p:grpSpPr>
          <a:xfrm>
            <a:off x="3379896" y="2313118"/>
            <a:ext cx="299172" cy="346401"/>
            <a:chOff x="1453455" y="2955204"/>
            <a:chExt cx="398792" cy="461868"/>
          </a:xfrm>
        </p:grpSpPr>
        <p:pic>
          <p:nvPicPr>
            <p:cNvPr id="56" name="Picture 6" descr="http://files.softicons.com/download/application-icons/cerulean-applications-icons-by-iconleak/png/256x256/9.png"/>
            <p:cNvPicPr>
              <a:picLocks noChangeAspect="1" noChangeArrowheads="1"/>
            </p:cNvPicPr>
            <p:nvPr/>
          </p:nvPicPr>
          <p:blipFill>
            <a:blip r:embed="rId5" cstate="print"/>
            <a:srcRect/>
            <a:stretch>
              <a:fillRect/>
            </a:stretch>
          </p:blipFill>
          <p:spPr bwMode="auto">
            <a:xfrm>
              <a:off x="1453455" y="2955204"/>
              <a:ext cx="398792" cy="398792"/>
            </a:xfrm>
            <a:prstGeom prst="rect">
              <a:avLst/>
            </a:prstGeom>
            <a:noFill/>
          </p:spPr>
        </p:pic>
        <p:pic>
          <p:nvPicPr>
            <p:cNvPr id="57" name="Picture 56"/>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470597" y="3236948"/>
              <a:ext cx="180124" cy="180124"/>
            </a:xfrm>
            <a:prstGeom prst="rect">
              <a:avLst/>
            </a:prstGeom>
          </p:spPr>
        </p:pic>
      </p:grpSp>
      <p:sp>
        <p:nvSpPr>
          <p:cNvPr id="58" name="Oval 57"/>
          <p:cNvSpPr/>
          <p:nvPr/>
        </p:nvSpPr>
        <p:spPr bwMode="auto">
          <a:xfrm>
            <a:off x="3339011" y="2283069"/>
            <a:ext cx="340058" cy="404447"/>
          </a:xfrm>
          <a:prstGeom prst="ellipse">
            <a:avLst/>
          </a:prstGeom>
          <a:noFill/>
          <a:ln w="9525" cap="flat" cmpd="sng" algn="ctr">
            <a:solidFill>
              <a:schemeClr val="accent1"/>
            </a:solidFill>
            <a:prstDash val="solid"/>
            <a:round/>
            <a:headEnd type="none" w="med" len="med"/>
            <a:tailEnd type="none" w="med" len="med"/>
          </a:ln>
          <a:effectLst/>
        </p:spPr>
        <p:txBody>
          <a:bodyPr vert="horz" wrap="square" lIns="69065" tIns="34533" rIns="69065" bIns="34533" numCol="1" rtlCol="0" anchor="t" anchorCtr="0" compatLnSpc="1">
            <a:prstTxWarp prst="textNoShape">
              <a:avLst/>
            </a:prstTxWarp>
            <a:spAutoFit/>
          </a:bodyPr>
          <a:lstStyle/>
          <a:p>
            <a:pPr marL="89309" indent="-89309" algn="ctr" defTabSz="685891" fontAlgn="base">
              <a:lnSpc>
                <a:spcPct val="90000"/>
              </a:lnSpc>
              <a:spcBef>
                <a:spcPct val="50000"/>
              </a:spcBef>
              <a:spcAft>
                <a:spcPct val="0"/>
              </a:spcAft>
              <a:buClr>
                <a:schemeClr val="accent1"/>
              </a:buClr>
            </a:pPr>
            <a:endParaRPr lang="en-US" sz="1500" b="1">
              <a:latin typeface="Arial" pitchFamily="-106" charset="0"/>
            </a:endParaRPr>
          </a:p>
        </p:txBody>
      </p:sp>
    </p:spTree>
    <p:extLst>
      <p:ext uri="{BB962C8B-B14F-4D97-AF65-F5344CB8AC3E}">
        <p14:creationId xmlns:p14="http://schemas.microsoft.com/office/powerpoint/2010/main" val="3942565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Oracle Acquires </a:t>
            </a:r>
            <a:r>
              <a:rPr lang="en-US" dirty="0" err="1" smtClean="0"/>
              <a:t>Bitzer</a:t>
            </a:r>
            <a:r>
              <a:rPr lang="en-US" dirty="0" smtClean="0"/>
              <a:t> Mobile!</a:t>
            </a:r>
            <a:endParaRPr lang="en-US" dirty="0"/>
          </a:p>
        </p:txBody>
      </p:sp>
      <p:pic>
        <p:nvPicPr>
          <p:cNvPr id="6" name="Picture 5"/>
          <p:cNvPicPr>
            <a:picLocks noChangeAspect="1"/>
          </p:cNvPicPr>
          <p:nvPr/>
        </p:nvPicPr>
        <p:blipFill>
          <a:blip r:embed="rId3"/>
          <a:stretch>
            <a:fillRect/>
          </a:stretch>
        </p:blipFill>
        <p:spPr>
          <a:xfrm>
            <a:off x="5755344" y="1152307"/>
            <a:ext cx="3096431" cy="3095625"/>
          </a:xfrm>
          <a:prstGeom prst="rect">
            <a:avLst/>
          </a:prstGeom>
          <a:effectLst>
            <a:outerShdw blurRad="111125" dist="38100" dir="2700000" sx="105000" sy="105000" algn="tl" rotWithShape="0">
              <a:srgbClr val="000000">
                <a:alpha val="43000"/>
              </a:srgbClr>
            </a:outerShdw>
          </a:effectLst>
        </p:spPr>
      </p:pic>
      <p:sp>
        <p:nvSpPr>
          <p:cNvPr id="7" name="TextBox 6"/>
          <p:cNvSpPr txBox="1"/>
          <p:nvPr/>
        </p:nvSpPr>
        <p:spPr>
          <a:xfrm>
            <a:off x="829760" y="1136742"/>
            <a:ext cx="4384408" cy="1731253"/>
          </a:xfrm>
          <a:prstGeom prst="rect">
            <a:avLst/>
          </a:prstGeom>
          <a:noFill/>
        </p:spPr>
        <p:txBody>
          <a:bodyPr wrap="square" lIns="68589" tIns="34295" rIns="68589" bIns="34295" rtlCol="0">
            <a:spAutoFit/>
          </a:bodyPr>
          <a:lstStyle/>
          <a:p>
            <a:pPr marL="169091" indent="-169091">
              <a:buFont typeface="Arial"/>
              <a:buChar char="•"/>
            </a:pPr>
            <a:r>
              <a:rPr lang="en-US" b="0" dirty="0" smtClean="0"/>
              <a:t>Sunnyvale, CA-based company, founded in 2010</a:t>
            </a:r>
          </a:p>
          <a:p>
            <a:pPr marL="169091" indent="-169091">
              <a:buFont typeface="Arial"/>
              <a:buChar char="•"/>
            </a:pPr>
            <a:r>
              <a:rPr lang="en-US" b="0" dirty="0" smtClean="0"/>
              <a:t>Focused on simplifying and securing enterprise mobility by offering a MAM solution</a:t>
            </a:r>
          </a:p>
          <a:p>
            <a:pPr marL="169091" indent="-169091">
              <a:buFont typeface="Arial"/>
              <a:buChar char="•"/>
            </a:pPr>
            <a:r>
              <a:rPr lang="en-US" b="0" dirty="0" smtClean="0"/>
              <a:t>Several name-brand customers</a:t>
            </a:r>
          </a:p>
        </p:txBody>
      </p:sp>
      <p:sp>
        <p:nvSpPr>
          <p:cNvPr id="2" name="Rounded Rectangle 1"/>
          <p:cNvSpPr/>
          <p:nvPr/>
        </p:nvSpPr>
        <p:spPr bwMode="auto">
          <a:xfrm>
            <a:off x="1073982" y="3342409"/>
            <a:ext cx="675175" cy="67499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t" anchorCtr="0" compatLnSpc="1">
            <a:prstTxWarp prst="textNoShape">
              <a:avLst/>
            </a:prstTxWarp>
            <a:noAutofit/>
          </a:bodyPr>
          <a:lstStyle/>
          <a:p>
            <a:pPr marL="89309" indent="-89309"/>
            <a:endParaRPr lang="en-US" sz="900" dirty="0">
              <a:solidFill>
                <a:schemeClr val="tx1"/>
              </a:solidFill>
              <a:latin typeface="Arial" pitchFamily="-106" charset="0"/>
            </a:endParaRPr>
          </a:p>
          <a:p>
            <a:pPr marL="89309" indent="-89309"/>
            <a:r>
              <a:rPr lang="en-US" sz="900" dirty="0">
                <a:solidFill>
                  <a:schemeClr val="tx1"/>
                </a:solidFill>
                <a:latin typeface="Arial" pitchFamily="-106" charset="0"/>
              </a:rPr>
              <a:t>[Oil &amp; Gas]</a:t>
            </a:r>
          </a:p>
        </p:txBody>
      </p:sp>
      <p:sp>
        <p:nvSpPr>
          <p:cNvPr id="13" name="Rounded Rectangle 12"/>
          <p:cNvSpPr/>
          <p:nvPr/>
        </p:nvSpPr>
        <p:spPr bwMode="auto">
          <a:xfrm>
            <a:off x="2017203" y="3342409"/>
            <a:ext cx="675175" cy="67499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t" anchorCtr="0" compatLnSpc="1">
            <a:prstTxWarp prst="textNoShape">
              <a:avLst/>
            </a:prstTxWarp>
            <a:noAutofit/>
          </a:bodyPr>
          <a:lstStyle/>
          <a:p>
            <a:pPr marL="89309" indent="-89309"/>
            <a:endParaRPr lang="en-US" sz="900" dirty="0">
              <a:solidFill>
                <a:schemeClr val="tx1"/>
              </a:solidFill>
              <a:latin typeface="Arial" pitchFamily="-106" charset="0"/>
            </a:endParaRPr>
          </a:p>
          <a:p>
            <a:pPr marL="89309" indent="-89309"/>
            <a:r>
              <a:rPr lang="en-US" sz="900" dirty="0">
                <a:solidFill>
                  <a:schemeClr val="tx1"/>
                </a:solidFill>
                <a:latin typeface="Arial" pitchFamily="-106" charset="0"/>
              </a:rPr>
              <a:t>[Large SI]</a:t>
            </a:r>
          </a:p>
        </p:txBody>
      </p:sp>
      <p:sp>
        <p:nvSpPr>
          <p:cNvPr id="14" name="Rounded Rectangle 13"/>
          <p:cNvSpPr/>
          <p:nvPr/>
        </p:nvSpPr>
        <p:spPr bwMode="auto">
          <a:xfrm>
            <a:off x="3970337" y="3351934"/>
            <a:ext cx="675175" cy="67499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t" anchorCtr="0" compatLnSpc="1">
            <a:prstTxWarp prst="textNoShape">
              <a:avLst/>
            </a:prstTxWarp>
            <a:noAutofit/>
          </a:bodyPr>
          <a:lstStyle/>
          <a:p>
            <a:pPr marL="89309" indent="-89309"/>
            <a:endParaRPr lang="en-US" sz="900" dirty="0">
              <a:solidFill>
                <a:schemeClr val="tx1"/>
              </a:solidFill>
              <a:latin typeface="Arial" pitchFamily="-106" charset="0"/>
            </a:endParaRPr>
          </a:p>
          <a:p>
            <a:pPr marL="89309" indent="-89309"/>
            <a:r>
              <a:rPr lang="en-US" sz="900" dirty="0">
                <a:solidFill>
                  <a:schemeClr val="tx1"/>
                </a:solidFill>
                <a:latin typeface="Arial" pitchFamily="-106" charset="0"/>
              </a:rPr>
              <a:t>[Oil &amp; Gas]</a:t>
            </a:r>
          </a:p>
        </p:txBody>
      </p:sp>
      <p:sp>
        <p:nvSpPr>
          <p:cNvPr id="15" name="Rounded Rectangle 14"/>
          <p:cNvSpPr/>
          <p:nvPr/>
        </p:nvSpPr>
        <p:spPr bwMode="auto">
          <a:xfrm>
            <a:off x="2998534" y="3351934"/>
            <a:ext cx="675175" cy="67499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t" anchorCtr="0" compatLnSpc="1">
            <a:prstTxWarp prst="textNoShape">
              <a:avLst/>
            </a:prstTxWarp>
            <a:noAutofit/>
          </a:bodyPr>
          <a:lstStyle/>
          <a:p>
            <a:pPr marL="89309" indent="-89309"/>
            <a:endParaRPr lang="en-US" sz="900" dirty="0">
              <a:solidFill>
                <a:schemeClr val="tx1"/>
              </a:solidFill>
              <a:latin typeface="Arial" pitchFamily="-106" charset="0"/>
            </a:endParaRPr>
          </a:p>
          <a:p>
            <a:pPr marL="89309" indent="-89309"/>
            <a:r>
              <a:rPr lang="en-US" sz="900" dirty="0">
                <a:solidFill>
                  <a:schemeClr val="tx1"/>
                </a:solidFill>
                <a:latin typeface="Arial" pitchFamily="-106" charset="0"/>
              </a:rPr>
              <a:t>[Fin </a:t>
            </a:r>
            <a:r>
              <a:rPr lang="en-US" sz="900" dirty="0" err="1">
                <a:solidFill>
                  <a:schemeClr val="tx1"/>
                </a:solidFill>
                <a:latin typeface="Arial" pitchFamily="-106" charset="0"/>
              </a:rPr>
              <a:t>Svcs</a:t>
            </a:r>
            <a:r>
              <a:rPr lang="en-US" sz="900" dirty="0">
                <a:solidFill>
                  <a:schemeClr val="tx1"/>
                </a:solidFill>
                <a:latin typeface="Arial" pitchFamily="-106" charset="0"/>
              </a:rPr>
              <a:t>]</a:t>
            </a:r>
          </a:p>
        </p:txBody>
      </p:sp>
    </p:spTree>
    <p:extLst>
      <p:ext uri="{BB962C8B-B14F-4D97-AF65-F5344CB8AC3E}">
        <p14:creationId xmlns:p14="http://schemas.microsoft.com/office/powerpoint/2010/main" val="13275831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Analysts view of The Container Landscape</a:t>
            </a:r>
            <a:endParaRPr lang="en-US" dirty="0"/>
          </a:p>
        </p:txBody>
      </p:sp>
      <p:pic>
        <p:nvPicPr>
          <p:cNvPr id="9" name="Picture 8"/>
          <p:cNvPicPr>
            <a:picLocks noChangeAspect="1"/>
          </p:cNvPicPr>
          <p:nvPr/>
        </p:nvPicPr>
        <p:blipFill>
          <a:blip r:embed="rId3"/>
          <a:stretch>
            <a:fillRect/>
          </a:stretch>
        </p:blipFill>
        <p:spPr>
          <a:xfrm>
            <a:off x="689520" y="1164170"/>
            <a:ext cx="4184914" cy="2696890"/>
          </a:xfrm>
          <a:prstGeom prst="rect">
            <a:avLst/>
          </a:prstGeom>
        </p:spPr>
      </p:pic>
      <p:sp>
        <p:nvSpPr>
          <p:cNvPr id="10" name="TextBox 9"/>
          <p:cNvSpPr txBox="1"/>
          <p:nvPr/>
        </p:nvSpPr>
        <p:spPr>
          <a:xfrm>
            <a:off x="1160911" y="4002131"/>
            <a:ext cx="2932514" cy="238537"/>
          </a:xfrm>
          <a:prstGeom prst="rect">
            <a:avLst/>
          </a:prstGeom>
          <a:noFill/>
        </p:spPr>
        <p:txBody>
          <a:bodyPr wrap="square" lIns="68589" tIns="34295" rIns="68589" bIns="34295" rtlCol="0">
            <a:spAutoFit/>
          </a:bodyPr>
          <a:lstStyle/>
          <a:p>
            <a:r>
              <a:rPr lang="en-US" sz="1100" i="1" dirty="0"/>
              <a:t>Source: Ken </a:t>
            </a:r>
            <a:r>
              <a:rPr lang="en-US" sz="1100" i="1" dirty="0" err="1"/>
              <a:t>Parmelee</a:t>
            </a:r>
            <a:r>
              <a:rPr lang="en-US" sz="1100" i="1" dirty="0"/>
              <a:t>, Gartner, June 2013</a:t>
            </a:r>
          </a:p>
        </p:txBody>
      </p:sp>
      <p:sp>
        <p:nvSpPr>
          <p:cNvPr id="12" name="Text Placeholder 3"/>
          <p:cNvSpPr txBox="1">
            <a:spLocks/>
          </p:cNvSpPr>
          <p:nvPr/>
        </p:nvSpPr>
        <p:spPr>
          <a:xfrm>
            <a:off x="804347" y="648216"/>
            <a:ext cx="8229600" cy="304800"/>
          </a:xfrm>
          <a:prstGeom prst="rect">
            <a:avLst/>
          </a:prstGeom>
        </p:spPr>
        <p:txBody>
          <a:bodyPr lIns="68589" tIns="34295" rIns="68589" bIns="34295"/>
          <a:lstStyle/>
          <a:p>
            <a:pPr marL="226195" indent="-226195" defTabSz="685891" eaLnBrk="0" fontAlgn="base" hangingPunct="0">
              <a:spcBef>
                <a:spcPct val="20000"/>
              </a:spcBef>
              <a:spcAft>
                <a:spcPct val="0"/>
              </a:spcAft>
              <a:buClr>
                <a:schemeClr val="accent1"/>
              </a:buClr>
              <a:defRPr/>
            </a:pPr>
            <a:r>
              <a:rPr lang="en-US" sz="2100" kern="0" dirty="0">
                <a:solidFill>
                  <a:srgbClr val="FF0000"/>
                </a:solidFill>
                <a:latin typeface="Arial" pitchFamily="34" charset="0"/>
                <a:ea typeface="MS PGothic" pitchFamily="34" charset="-128"/>
                <a:cs typeface="ＭＳ Ｐゴシック" pitchFamily="127" charset="-128"/>
              </a:rPr>
              <a:t>Bitzer container brings Security and App mobility best practices</a:t>
            </a:r>
            <a:endParaRPr lang="en-US" sz="2400" kern="0" dirty="0">
              <a:ea typeface="ＭＳ Ｐゴシック" pitchFamily="-106" charset="-128"/>
              <a:cs typeface="ＭＳ Ｐゴシック" charset="-128"/>
            </a:endParaRPr>
          </a:p>
        </p:txBody>
      </p:sp>
      <p:sp>
        <p:nvSpPr>
          <p:cNvPr id="6" name="TextBox 5"/>
          <p:cNvSpPr txBox="1"/>
          <p:nvPr/>
        </p:nvSpPr>
        <p:spPr>
          <a:xfrm>
            <a:off x="5689244" y="1345441"/>
            <a:ext cx="3094819" cy="2608416"/>
          </a:xfrm>
          <a:prstGeom prst="rect">
            <a:avLst/>
          </a:prstGeom>
          <a:noFill/>
        </p:spPr>
        <p:txBody>
          <a:bodyPr wrap="square" lIns="68589" tIns="34295" rIns="68589" bIns="34295" rtlCol="0">
            <a:spAutoFit/>
          </a:bodyPr>
          <a:lstStyle/>
          <a:p>
            <a:r>
              <a:rPr lang="en-US" sz="3000" i="1" dirty="0"/>
              <a:t>“</a:t>
            </a:r>
            <a:r>
              <a:rPr lang="en-US" sz="1500" i="1" dirty="0"/>
              <a:t>As enterprises look for ways to manage the threats arising out of BYOC (Bring Your Own Computing), managed workspace products such as </a:t>
            </a:r>
            <a:r>
              <a:rPr lang="en-US" sz="1500" i="1" dirty="0" err="1"/>
              <a:t>Bitzer's</a:t>
            </a:r>
            <a:r>
              <a:rPr lang="en-US" sz="1500" i="1" dirty="0"/>
              <a:t> can address end-to-end security for content and connection for the authenticated users.”</a:t>
            </a:r>
          </a:p>
          <a:p>
            <a:r>
              <a:rPr lang="en-US" sz="1500" i="1" dirty="0"/>
              <a:t>- Vishal Jain, 451 Research, May 2013</a:t>
            </a:r>
          </a:p>
        </p:txBody>
      </p:sp>
      <p:pic>
        <p:nvPicPr>
          <p:cNvPr id="8" name="Picture 7"/>
          <p:cNvPicPr>
            <a:picLocks noChangeAspect="1"/>
          </p:cNvPicPr>
          <p:nvPr/>
        </p:nvPicPr>
        <p:blipFill>
          <a:blip r:embed="rId4"/>
          <a:stretch>
            <a:fillRect/>
          </a:stretch>
        </p:blipFill>
        <p:spPr>
          <a:xfrm>
            <a:off x="6540452" y="3857628"/>
            <a:ext cx="1628464" cy="650872"/>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47896" y="4214570"/>
            <a:ext cx="1460923" cy="420930"/>
          </a:xfrm>
          <a:prstGeom prst="rect">
            <a:avLst/>
          </a:prstGeom>
        </p:spPr>
      </p:pic>
    </p:spTree>
    <p:extLst>
      <p:ext uri="{BB962C8B-B14F-4D97-AF65-F5344CB8AC3E}">
        <p14:creationId xmlns:p14="http://schemas.microsoft.com/office/powerpoint/2010/main" val="4266553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rgbClr val="FF0000"/>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3543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4217856" y="250731"/>
            <a:ext cx="1387231" cy="3590440"/>
            <a:chOff x="4376615" y="391826"/>
            <a:chExt cx="1387231" cy="3590440"/>
          </a:xfrm>
        </p:grpSpPr>
        <p:sp>
          <p:nvSpPr>
            <p:cNvPr id="59" name="Rectangle 58"/>
            <p:cNvSpPr/>
            <p:nvPr/>
          </p:nvSpPr>
          <p:spPr>
            <a:xfrm rot="5400000">
              <a:off x="3298298" y="1547978"/>
              <a:ext cx="3571954" cy="1296621"/>
            </a:xfrm>
            <a:prstGeom prst="rect">
              <a:avLst/>
            </a:prstGeom>
            <a:gradFill flip="none" rotWithShape="1">
              <a:gsLst>
                <a:gs pos="62000">
                  <a:schemeClr val="bg1">
                    <a:lumMod val="65000"/>
                  </a:schemeClr>
                </a:gs>
                <a:gs pos="93000">
                  <a:srgbClr val="FFFFFF"/>
                </a:gs>
              </a:gsLst>
              <a:lin ang="0" scaled="1"/>
              <a:tileRect/>
            </a:gradFill>
            <a:ln>
              <a:solidFill>
                <a:srgbClr val="000000"/>
              </a:solid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marL="60322">
                <a:spcAft>
                  <a:spcPts val="600"/>
                </a:spcAft>
                <a:buClr>
                  <a:srgbClr val="FF0000"/>
                </a:buClr>
                <a:buSzPct val="85000"/>
              </a:pPr>
              <a:endParaRPr lang="en-US" sz="2200" dirty="0">
                <a:ln w="3175">
                  <a:noFill/>
                </a:ln>
                <a:solidFill>
                  <a:schemeClr val="bg1"/>
                </a:solidFill>
                <a:latin typeface="Arial" pitchFamily="34" charset="0"/>
                <a:cs typeface="Arial" pitchFamily="34" charset="0"/>
              </a:endParaRPr>
            </a:p>
          </p:txBody>
        </p:sp>
        <p:sp>
          <p:nvSpPr>
            <p:cNvPr id="63" name="Rectangle 62"/>
            <p:cNvSpPr/>
            <p:nvPr/>
          </p:nvSpPr>
          <p:spPr>
            <a:xfrm>
              <a:off x="4376615" y="391826"/>
              <a:ext cx="1387231" cy="557784"/>
            </a:xfrm>
            <a:prstGeom prst="rect">
              <a:avLst/>
            </a:prstGeom>
            <a:noFill/>
            <a:ln>
              <a:no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322">
                <a:spcAft>
                  <a:spcPts val="600"/>
                </a:spcAft>
                <a:buClr>
                  <a:srgbClr val="FF0000"/>
                </a:buClr>
                <a:buSzPct val="85000"/>
              </a:pPr>
              <a:r>
                <a:rPr lang="en-US" sz="1400" dirty="0">
                  <a:ln w="3175">
                    <a:noFill/>
                  </a:ln>
                  <a:solidFill>
                    <a:srgbClr val="FFFFFF"/>
                  </a:solidFill>
                  <a:latin typeface="Arial" pitchFamily="34" charset="0"/>
                  <a:cs typeface="Arial" pitchFamily="34" charset="0"/>
                </a:rPr>
                <a:t>ENTERPRISE</a:t>
              </a:r>
            </a:p>
          </p:txBody>
        </p:sp>
      </p:grpSp>
      <p:grpSp>
        <p:nvGrpSpPr>
          <p:cNvPr id="3" name="Group 72"/>
          <p:cNvGrpSpPr/>
          <p:nvPr/>
        </p:nvGrpSpPr>
        <p:grpSpPr>
          <a:xfrm>
            <a:off x="5718409" y="246822"/>
            <a:ext cx="1387231" cy="3590440"/>
            <a:chOff x="4376615" y="391826"/>
            <a:chExt cx="1387231" cy="3590440"/>
          </a:xfrm>
        </p:grpSpPr>
        <p:sp>
          <p:nvSpPr>
            <p:cNvPr id="74" name="Rectangle 73"/>
            <p:cNvSpPr/>
            <p:nvPr/>
          </p:nvSpPr>
          <p:spPr>
            <a:xfrm rot="5400000">
              <a:off x="3298298" y="1547978"/>
              <a:ext cx="3571954" cy="1296621"/>
            </a:xfrm>
            <a:prstGeom prst="rect">
              <a:avLst/>
            </a:prstGeom>
            <a:gradFill flip="none" rotWithShape="1">
              <a:gsLst>
                <a:gs pos="62000">
                  <a:schemeClr val="bg1">
                    <a:lumMod val="65000"/>
                  </a:schemeClr>
                </a:gs>
                <a:gs pos="93000">
                  <a:srgbClr val="FFFFFF"/>
                </a:gs>
              </a:gsLst>
              <a:lin ang="0" scaled="1"/>
              <a:tileRect/>
            </a:gradFill>
            <a:ln>
              <a:solidFill>
                <a:srgbClr val="000000"/>
              </a:solid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marL="60322">
                <a:spcAft>
                  <a:spcPts val="600"/>
                </a:spcAft>
                <a:buClr>
                  <a:srgbClr val="FF0000"/>
                </a:buClr>
                <a:buSzPct val="85000"/>
              </a:pPr>
              <a:endParaRPr lang="en-US" sz="2200" dirty="0">
                <a:ln w="3175">
                  <a:noFill/>
                </a:ln>
                <a:solidFill>
                  <a:schemeClr val="bg1"/>
                </a:solidFill>
                <a:latin typeface="Arial" pitchFamily="34" charset="0"/>
                <a:cs typeface="Arial" pitchFamily="34" charset="0"/>
              </a:endParaRPr>
            </a:p>
          </p:txBody>
        </p:sp>
        <p:sp>
          <p:nvSpPr>
            <p:cNvPr id="75" name="Rectangle 74"/>
            <p:cNvSpPr/>
            <p:nvPr/>
          </p:nvSpPr>
          <p:spPr>
            <a:xfrm>
              <a:off x="4376615" y="391826"/>
              <a:ext cx="1387231" cy="557784"/>
            </a:xfrm>
            <a:prstGeom prst="rect">
              <a:avLst/>
            </a:prstGeom>
            <a:noFill/>
            <a:ln>
              <a:no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322">
                <a:spcAft>
                  <a:spcPts val="600"/>
                </a:spcAft>
                <a:buClr>
                  <a:srgbClr val="FF0000"/>
                </a:buClr>
                <a:buSzPct val="85000"/>
              </a:pPr>
              <a:r>
                <a:rPr lang="en-US" sz="1400" dirty="0">
                  <a:ln w="3175">
                    <a:noFill/>
                  </a:ln>
                  <a:solidFill>
                    <a:srgbClr val="FFFFFF"/>
                  </a:solidFill>
                  <a:latin typeface="Arial" pitchFamily="34" charset="0"/>
                  <a:cs typeface="Arial" pitchFamily="34" charset="0"/>
                </a:rPr>
                <a:t>MOBILE</a:t>
              </a:r>
            </a:p>
          </p:txBody>
        </p:sp>
      </p:grpSp>
      <p:grpSp>
        <p:nvGrpSpPr>
          <p:cNvPr id="4" name="Group 78"/>
          <p:cNvGrpSpPr/>
          <p:nvPr/>
        </p:nvGrpSpPr>
        <p:grpSpPr>
          <a:xfrm>
            <a:off x="7228733" y="242915"/>
            <a:ext cx="1387231" cy="3590440"/>
            <a:chOff x="4376615" y="391826"/>
            <a:chExt cx="1387231" cy="3590440"/>
          </a:xfrm>
        </p:grpSpPr>
        <p:sp>
          <p:nvSpPr>
            <p:cNvPr id="80" name="Rectangle 79"/>
            <p:cNvSpPr/>
            <p:nvPr/>
          </p:nvSpPr>
          <p:spPr>
            <a:xfrm rot="5400000">
              <a:off x="3298298" y="1547978"/>
              <a:ext cx="3571954" cy="1296621"/>
            </a:xfrm>
            <a:prstGeom prst="rect">
              <a:avLst/>
            </a:prstGeom>
            <a:gradFill flip="none" rotWithShape="1">
              <a:gsLst>
                <a:gs pos="62000">
                  <a:schemeClr val="bg1">
                    <a:lumMod val="65000"/>
                  </a:schemeClr>
                </a:gs>
                <a:gs pos="93000">
                  <a:srgbClr val="FFFFFF"/>
                </a:gs>
              </a:gsLst>
              <a:lin ang="0" scaled="1"/>
              <a:tileRect/>
            </a:gradFill>
            <a:ln>
              <a:solidFill>
                <a:schemeClr val="tx1"/>
              </a:solid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marL="60322">
                <a:spcAft>
                  <a:spcPts val="600"/>
                </a:spcAft>
                <a:buClr>
                  <a:srgbClr val="FF0000"/>
                </a:buClr>
                <a:buSzPct val="85000"/>
              </a:pPr>
              <a:endParaRPr lang="en-US" sz="2200" dirty="0">
                <a:ln w="3175">
                  <a:noFill/>
                </a:ln>
                <a:solidFill>
                  <a:schemeClr val="bg1"/>
                </a:solidFill>
                <a:latin typeface="Arial" pitchFamily="34" charset="0"/>
                <a:cs typeface="Arial" pitchFamily="34" charset="0"/>
              </a:endParaRPr>
            </a:p>
          </p:txBody>
        </p:sp>
        <p:sp>
          <p:nvSpPr>
            <p:cNvPr id="81" name="Rectangle 80"/>
            <p:cNvSpPr/>
            <p:nvPr/>
          </p:nvSpPr>
          <p:spPr>
            <a:xfrm>
              <a:off x="4376615" y="391826"/>
              <a:ext cx="1387231" cy="557784"/>
            </a:xfrm>
            <a:prstGeom prst="rect">
              <a:avLst/>
            </a:prstGeom>
            <a:noFill/>
            <a:ln>
              <a:no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322">
                <a:spcAft>
                  <a:spcPts val="600"/>
                </a:spcAft>
                <a:buClr>
                  <a:srgbClr val="FF0000"/>
                </a:buClr>
                <a:buSzPct val="85000"/>
              </a:pPr>
              <a:r>
                <a:rPr lang="en-US" sz="1400" dirty="0">
                  <a:ln w="3175">
                    <a:noFill/>
                  </a:ln>
                  <a:solidFill>
                    <a:srgbClr val="FFFFFF"/>
                  </a:solidFill>
                  <a:latin typeface="Arial" pitchFamily="34" charset="0"/>
                  <a:cs typeface="Arial" pitchFamily="34" charset="0"/>
                </a:rPr>
                <a:t>CLOUD</a:t>
              </a:r>
            </a:p>
          </p:txBody>
        </p:sp>
      </p:grpSp>
      <p:grpSp>
        <p:nvGrpSpPr>
          <p:cNvPr id="5" name="Group 38"/>
          <p:cNvGrpSpPr/>
          <p:nvPr/>
        </p:nvGrpSpPr>
        <p:grpSpPr>
          <a:xfrm>
            <a:off x="-1295622" y="405348"/>
            <a:ext cx="4329663" cy="4356744"/>
            <a:chOff x="-3853386" y="-264872"/>
            <a:chExt cx="4329663" cy="4356744"/>
          </a:xfrm>
        </p:grpSpPr>
        <p:grpSp>
          <p:nvGrpSpPr>
            <p:cNvPr id="8" name="ouitside grey"/>
            <p:cNvGrpSpPr/>
            <p:nvPr/>
          </p:nvGrpSpPr>
          <p:grpSpPr>
            <a:xfrm>
              <a:off x="-3853386" y="-264872"/>
              <a:ext cx="4329663" cy="4356744"/>
              <a:chOff x="3626862" y="645382"/>
              <a:chExt cx="2873830" cy="2873830"/>
            </a:xfrm>
          </p:grpSpPr>
          <p:sp>
            <p:nvSpPr>
              <p:cNvPr id="6" name="grey arc"/>
              <p:cNvSpPr/>
              <p:nvPr/>
            </p:nvSpPr>
            <p:spPr>
              <a:xfrm>
                <a:off x="3765176" y="783696"/>
                <a:ext cx="2597202" cy="2597202"/>
              </a:xfrm>
              <a:prstGeom prst="arc">
                <a:avLst>
                  <a:gd name="adj1" fmla="val 7746386"/>
                  <a:gd name="adj2" fmla="val 18412192"/>
                </a:avLst>
              </a:prstGeom>
              <a:ln w="174625">
                <a:solidFill>
                  <a:schemeClr val="tx2">
                    <a:lumMod val="60000"/>
                    <a:lumOff val="40000"/>
                  </a:schemeClr>
                </a:solidFill>
              </a:ln>
              <a:effectLst>
                <a:outerShdw blurRad="63500" sx="102000" sy="102000" algn="ctr"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sp>
            <p:nvSpPr>
              <p:cNvPr id="7" name="hidden_circle"/>
              <p:cNvSpPr/>
              <p:nvPr/>
            </p:nvSpPr>
            <p:spPr>
              <a:xfrm>
                <a:off x="3626862" y="645382"/>
                <a:ext cx="2873830" cy="287383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grpSp>
        <p:grpSp>
          <p:nvGrpSpPr>
            <p:cNvPr id="9" name="red cobm"/>
            <p:cNvGrpSpPr/>
            <p:nvPr/>
          </p:nvGrpSpPr>
          <p:grpSpPr>
            <a:xfrm>
              <a:off x="-3274529" y="317606"/>
              <a:ext cx="3171948" cy="3191788"/>
              <a:chOff x="5670050" y="1690751"/>
              <a:chExt cx="2745990" cy="2745990"/>
            </a:xfrm>
          </p:grpSpPr>
          <p:grpSp>
            <p:nvGrpSpPr>
              <p:cNvPr id="10" name="comb"/>
              <p:cNvGrpSpPr/>
              <p:nvPr/>
            </p:nvGrpSpPr>
            <p:grpSpPr>
              <a:xfrm>
                <a:off x="5670050" y="1690751"/>
                <a:ext cx="2745990" cy="2745990"/>
                <a:chOff x="690282" y="-1951"/>
                <a:chExt cx="4850345" cy="4850345"/>
              </a:xfrm>
              <a:blipFill>
                <a:blip r:embed="rId3"/>
                <a:stretch>
                  <a:fillRect/>
                </a:stretch>
              </a:blipFill>
            </p:grpSpPr>
            <p:sp>
              <p:nvSpPr>
                <p:cNvPr id="19" name="hidden_circle"/>
                <p:cNvSpPr/>
                <p:nvPr/>
              </p:nvSpPr>
              <p:spPr>
                <a:xfrm>
                  <a:off x="690282" y="-1951"/>
                  <a:ext cx="4850345" cy="485034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Block Arc 17"/>
                <p:cNvSpPr/>
                <p:nvPr/>
              </p:nvSpPr>
              <p:spPr>
                <a:xfrm>
                  <a:off x="821681" y="129457"/>
                  <a:ext cx="4587546" cy="4587536"/>
                </a:xfrm>
                <a:prstGeom prst="blockArc">
                  <a:avLst>
                    <a:gd name="adj1" fmla="val 13872695"/>
                    <a:gd name="adj2" fmla="val 2182364"/>
                    <a:gd name="adj3" fmla="val 527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000000"/>
                    </a:solidFill>
                    <a:latin typeface="Arial"/>
                  </a:endParaRPr>
                </a:p>
              </p:txBody>
            </p:sp>
          </p:grpSp>
          <p:sp>
            <p:nvSpPr>
              <p:cNvPr id="13" name="grey arc"/>
              <p:cNvSpPr/>
              <p:nvPr/>
            </p:nvSpPr>
            <p:spPr>
              <a:xfrm>
                <a:off x="5747020" y="1765146"/>
                <a:ext cx="2597202" cy="2597202"/>
              </a:xfrm>
              <a:prstGeom prst="arc">
                <a:avLst>
                  <a:gd name="adj1" fmla="val 13874172"/>
                  <a:gd name="adj2" fmla="val 2188143"/>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nvGrpSpPr>
            <p:cNvPr id="11" name="ouitside white"/>
            <p:cNvGrpSpPr/>
            <p:nvPr/>
          </p:nvGrpSpPr>
          <p:grpSpPr>
            <a:xfrm>
              <a:off x="-3594575" y="-4442"/>
              <a:ext cx="3812040" cy="3835884"/>
              <a:chOff x="3626862" y="645382"/>
              <a:chExt cx="2873830" cy="2873830"/>
            </a:xfrm>
          </p:grpSpPr>
          <p:sp>
            <p:nvSpPr>
              <p:cNvPr id="23" name="grey arc"/>
              <p:cNvSpPr/>
              <p:nvPr/>
            </p:nvSpPr>
            <p:spPr>
              <a:xfrm>
                <a:off x="3765176" y="783696"/>
                <a:ext cx="2597202" cy="2597202"/>
              </a:xfrm>
              <a:prstGeom prst="arc">
                <a:avLst>
                  <a:gd name="adj1" fmla="val 18731020"/>
                  <a:gd name="adj2" fmla="val 7774743"/>
                </a:avLst>
              </a:prstGeom>
              <a:ln w="127000">
                <a:solidFill>
                  <a:schemeClr val="bg1"/>
                </a:solidFill>
              </a:ln>
              <a:effectLst>
                <a:outerShdw blurRad="88900" sx="102000" sy="102000" algn="ctr" rotWithShape="0">
                  <a:prstClr val="black">
                    <a:alpha val="31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sp>
            <p:nvSpPr>
              <p:cNvPr id="24" name="hidden_circle"/>
              <p:cNvSpPr/>
              <p:nvPr/>
            </p:nvSpPr>
            <p:spPr>
              <a:xfrm>
                <a:off x="3626862" y="645382"/>
                <a:ext cx="2873830" cy="287383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grpSp>
        <p:grpSp>
          <p:nvGrpSpPr>
            <p:cNvPr id="12" name="grey hash"/>
            <p:cNvGrpSpPr/>
            <p:nvPr/>
          </p:nvGrpSpPr>
          <p:grpSpPr>
            <a:xfrm>
              <a:off x="-3274529" y="317606"/>
              <a:ext cx="3171948" cy="3191788"/>
              <a:chOff x="690282" y="-1951"/>
              <a:chExt cx="4850345" cy="4850345"/>
            </a:xfrm>
            <a:blipFill>
              <a:blip r:embed="rId4"/>
              <a:stretch>
                <a:fillRect/>
              </a:stretch>
            </a:blipFill>
          </p:grpSpPr>
          <p:sp>
            <p:nvSpPr>
              <p:cNvPr id="28" name="hidden_circle"/>
              <p:cNvSpPr/>
              <p:nvPr/>
            </p:nvSpPr>
            <p:spPr>
              <a:xfrm>
                <a:off x="690282" y="-1951"/>
                <a:ext cx="4850345" cy="485034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29" name="Block Arc 28"/>
              <p:cNvSpPr/>
              <p:nvPr/>
            </p:nvSpPr>
            <p:spPr>
              <a:xfrm>
                <a:off x="821681" y="129456"/>
                <a:ext cx="4587546" cy="4587535"/>
              </a:xfrm>
              <a:prstGeom prst="blockArc">
                <a:avLst>
                  <a:gd name="adj1" fmla="val 6746402"/>
                  <a:gd name="adj2" fmla="val 13211688"/>
                  <a:gd name="adj3" fmla="val 36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000000"/>
                  </a:solidFill>
                  <a:latin typeface="Arial"/>
                </a:endParaRPr>
              </a:p>
            </p:txBody>
          </p:sp>
        </p:grpSp>
        <p:grpSp>
          <p:nvGrpSpPr>
            <p:cNvPr id="14" name="Group 30"/>
            <p:cNvGrpSpPr/>
            <p:nvPr/>
          </p:nvGrpSpPr>
          <p:grpSpPr>
            <a:xfrm rot="16200000">
              <a:off x="-2999594" y="610610"/>
              <a:ext cx="2622079" cy="2605780"/>
              <a:chOff x="5670050" y="1690751"/>
              <a:chExt cx="2745990" cy="2745990"/>
            </a:xfrm>
          </p:grpSpPr>
          <p:sp>
            <p:nvSpPr>
              <p:cNvPr id="34"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3" name="grey arc"/>
              <p:cNvSpPr/>
              <p:nvPr/>
            </p:nvSpPr>
            <p:spPr>
              <a:xfrm>
                <a:off x="5747020" y="1765146"/>
                <a:ext cx="2597201" cy="2597201"/>
              </a:xfrm>
              <a:prstGeom prst="arc">
                <a:avLst>
                  <a:gd name="adj1" fmla="val 2504582"/>
                  <a:gd name="adj2" fmla="val 13788930"/>
                </a:avLst>
              </a:prstGeom>
              <a:ln w="539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nvGrpSpPr>
            <p:cNvPr id="15" name="inner grey"/>
            <p:cNvGrpSpPr/>
            <p:nvPr/>
          </p:nvGrpSpPr>
          <p:grpSpPr>
            <a:xfrm>
              <a:off x="-2711598" y="884057"/>
              <a:ext cx="2046087" cy="2058885"/>
              <a:chOff x="5670050" y="1690751"/>
              <a:chExt cx="2745990" cy="2745990"/>
            </a:xfrm>
          </p:grpSpPr>
          <p:sp>
            <p:nvSpPr>
              <p:cNvPr id="37"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8" name="grey arc"/>
              <p:cNvSpPr/>
              <p:nvPr/>
            </p:nvSpPr>
            <p:spPr>
              <a:xfrm>
                <a:off x="5747020" y="1765146"/>
                <a:ext cx="2597201" cy="2597201"/>
              </a:xfrm>
              <a:prstGeom prst="arc">
                <a:avLst>
                  <a:gd name="adj1" fmla="val 7903589"/>
                  <a:gd name="adj2" fmla="val 18313906"/>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nvGrpSpPr>
            <p:cNvPr id="16" name="inner charcoal comb"/>
            <p:cNvGrpSpPr/>
            <p:nvPr/>
          </p:nvGrpSpPr>
          <p:grpSpPr>
            <a:xfrm>
              <a:off x="-2490869" y="1106167"/>
              <a:ext cx="1604629" cy="1614666"/>
              <a:chOff x="3456015" y="1737907"/>
              <a:chExt cx="1586248" cy="1586248"/>
            </a:xfrm>
          </p:grpSpPr>
          <p:grpSp>
            <p:nvGrpSpPr>
              <p:cNvPr id="17" name="comb"/>
              <p:cNvGrpSpPr/>
              <p:nvPr/>
            </p:nvGrpSpPr>
            <p:grpSpPr>
              <a:xfrm>
                <a:off x="3456015" y="1737907"/>
                <a:ext cx="1586248" cy="1586248"/>
                <a:chOff x="690282" y="-1951"/>
                <a:chExt cx="4850345" cy="4850345"/>
              </a:xfrm>
              <a:blipFill>
                <a:blip r:embed="rId5"/>
                <a:stretch>
                  <a:fillRect/>
                </a:stretch>
              </a:blipFill>
            </p:grpSpPr>
            <p:sp>
              <p:nvSpPr>
                <p:cNvPr id="42" name="hidden_circle"/>
                <p:cNvSpPr/>
                <p:nvPr/>
              </p:nvSpPr>
              <p:spPr>
                <a:xfrm>
                  <a:off x="690282" y="-1951"/>
                  <a:ext cx="4850345" cy="485034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Block Arc 42"/>
                <p:cNvSpPr/>
                <p:nvPr/>
              </p:nvSpPr>
              <p:spPr>
                <a:xfrm>
                  <a:off x="894432" y="202212"/>
                  <a:ext cx="4442044" cy="4442026"/>
                </a:xfrm>
                <a:prstGeom prst="blockArc">
                  <a:avLst>
                    <a:gd name="adj1" fmla="val 13872695"/>
                    <a:gd name="adj2" fmla="val 2165311"/>
                    <a:gd name="adj3" fmla="val 39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000000"/>
                    </a:solidFill>
                    <a:latin typeface="Arial"/>
                  </a:endParaRPr>
                </a:p>
              </p:txBody>
            </p:sp>
          </p:grpSp>
          <p:sp>
            <p:nvSpPr>
              <p:cNvPr id="41" name="grey arc"/>
              <p:cNvSpPr/>
              <p:nvPr/>
            </p:nvSpPr>
            <p:spPr>
              <a:xfrm>
                <a:off x="3500477" y="1780881"/>
                <a:ext cx="1500299" cy="1500299"/>
              </a:xfrm>
              <a:prstGeom prst="arc">
                <a:avLst>
                  <a:gd name="adj1" fmla="val 13874172"/>
                  <a:gd name="adj2" fmla="val 218814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nvGrpSpPr>
            <p:cNvPr id="20" name="inner charcaol"/>
            <p:cNvGrpSpPr/>
            <p:nvPr/>
          </p:nvGrpSpPr>
          <p:grpSpPr>
            <a:xfrm>
              <a:off x="-2607937" y="988367"/>
              <a:ext cx="1838764" cy="1850265"/>
              <a:chOff x="5670050" y="1690751"/>
              <a:chExt cx="2745990" cy="2745990"/>
            </a:xfrm>
          </p:grpSpPr>
          <p:sp>
            <p:nvSpPr>
              <p:cNvPr id="45"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grey arc"/>
              <p:cNvSpPr/>
              <p:nvPr/>
            </p:nvSpPr>
            <p:spPr>
              <a:xfrm>
                <a:off x="5747020" y="1765147"/>
                <a:ext cx="2597202" cy="2597202"/>
              </a:xfrm>
              <a:prstGeom prst="arc">
                <a:avLst>
                  <a:gd name="adj1" fmla="val 17841680"/>
                  <a:gd name="adj2" fmla="val 7849061"/>
                </a:avLst>
              </a:prstGeom>
              <a:ln w="412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sp>
        <p:nvSpPr>
          <p:cNvPr id="103" name="Rectangle 102"/>
          <p:cNvSpPr/>
          <p:nvPr/>
        </p:nvSpPr>
        <p:spPr>
          <a:xfrm>
            <a:off x="-98218" y="2268685"/>
            <a:ext cx="1623145" cy="611690"/>
          </a:xfrm>
          <a:prstGeom prst="rect">
            <a:avLst/>
          </a:prstGeom>
        </p:spPr>
        <p:txBody>
          <a:bodyPr wrap="square" lIns="91436" tIns="45718" rIns="0" bIns="45718">
            <a:spAutoFit/>
          </a:bodyPr>
          <a:lstStyle/>
          <a:p>
            <a:pPr>
              <a:lnSpc>
                <a:spcPts val="2000"/>
              </a:lnSpc>
              <a:spcAft>
                <a:spcPts val="400"/>
              </a:spcAft>
            </a:pPr>
            <a:r>
              <a:rPr lang="en-US" sz="1600" dirty="0">
                <a:solidFill>
                  <a:srgbClr val="FF1414"/>
                </a:solidFill>
                <a:latin typeface="Arial"/>
              </a:rPr>
              <a:t>IDENTITY</a:t>
            </a:r>
            <a:br>
              <a:rPr lang="en-US" sz="1600" dirty="0">
                <a:solidFill>
                  <a:srgbClr val="FF1414"/>
                </a:solidFill>
                <a:latin typeface="Arial"/>
              </a:rPr>
            </a:br>
            <a:r>
              <a:rPr lang="en-US" sz="1600" dirty="0">
                <a:solidFill>
                  <a:srgbClr val="000000"/>
                </a:solidFill>
                <a:latin typeface="Arial"/>
              </a:rPr>
              <a:t>MANAGEMENT</a:t>
            </a:r>
          </a:p>
        </p:txBody>
      </p:sp>
      <p:grpSp>
        <p:nvGrpSpPr>
          <p:cNvPr id="21" name="Group 1" hidden="1"/>
          <p:cNvGrpSpPr/>
          <p:nvPr/>
        </p:nvGrpSpPr>
        <p:grpSpPr>
          <a:xfrm>
            <a:off x="-1203442" y="-2582136"/>
            <a:ext cx="13695760" cy="9471059"/>
            <a:chOff x="-1203442" y="-2582136"/>
            <a:chExt cx="13695760" cy="9471059"/>
          </a:xfrm>
        </p:grpSpPr>
        <p:sp>
          <p:nvSpPr>
            <p:cNvPr id="55" name="Isosceles Triangle 54"/>
            <p:cNvSpPr/>
            <p:nvPr/>
          </p:nvSpPr>
          <p:spPr>
            <a:xfrm rot="20261871">
              <a:off x="4719718" y="2442902"/>
              <a:ext cx="2615133" cy="4446021"/>
            </a:xfrm>
            <a:prstGeom prst="triangle">
              <a:avLst>
                <a:gd name="adj" fmla="val 28647"/>
              </a:avLst>
            </a:prstGeom>
            <a:gradFill flip="none" rotWithShape="1">
              <a:gsLst>
                <a:gs pos="100000">
                  <a:schemeClr val="accent2">
                    <a:lumMod val="50000"/>
                  </a:schemeClr>
                </a:gs>
                <a:gs pos="36000">
                  <a:schemeClr val="bg1">
                    <a:alpha val="0"/>
                  </a:schemeClr>
                </a:gs>
              </a:gsLst>
              <a:lin ang="21000000" scaled="0"/>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4" name="Isosceles Triangle 53"/>
            <p:cNvSpPr/>
            <p:nvPr/>
          </p:nvSpPr>
          <p:spPr>
            <a:xfrm rot="3503187">
              <a:off x="1144439" y="1547198"/>
              <a:ext cx="2615133" cy="5852975"/>
            </a:xfrm>
            <a:prstGeom prst="triangle">
              <a:avLst>
                <a:gd name="adj" fmla="val 35641"/>
              </a:avLst>
            </a:prstGeom>
            <a:gradFill flip="none" rotWithShape="1">
              <a:gsLst>
                <a:gs pos="0">
                  <a:schemeClr val="accent2">
                    <a:lumMod val="50000"/>
                  </a:schemeClr>
                </a:gs>
                <a:gs pos="44000">
                  <a:schemeClr val="bg1">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0" name="Isosceles Triangle 49"/>
            <p:cNvSpPr/>
            <p:nvPr/>
          </p:nvSpPr>
          <p:spPr>
            <a:xfrm>
              <a:off x="2211105" y="3230648"/>
              <a:ext cx="2615133" cy="2254425"/>
            </a:xfrm>
            <a:prstGeom prst="triangle">
              <a:avLst>
                <a:gd name="adj" fmla="val 67328"/>
              </a:avLst>
            </a:prstGeom>
            <a:gradFill flip="none" rotWithShape="1">
              <a:gsLst>
                <a:gs pos="0">
                  <a:schemeClr val="accent2">
                    <a:lumMod val="50000"/>
                  </a:schemeClr>
                </a:gs>
                <a:gs pos="51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2" name="Isosceles Triangle 51"/>
            <p:cNvSpPr/>
            <p:nvPr/>
          </p:nvSpPr>
          <p:spPr>
            <a:xfrm rot="16200000">
              <a:off x="7256194" y="-2671318"/>
              <a:ext cx="3159902" cy="7312346"/>
            </a:xfrm>
            <a:prstGeom prst="triangle">
              <a:avLst>
                <a:gd name="adj" fmla="val 0"/>
              </a:avLst>
            </a:prstGeom>
            <a:gradFill flip="none" rotWithShape="1">
              <a:gsLst>
                <a:gs pos="0">
                  <a:schemeClr val="accent2">
                    <a:lumMod val="50000"/>
                  </a:schemeClr>
                </a:gs>
                <a:gs pos="44000">
                  <a:schemeClr val="bg1">
                    <a:alpha val="0"/>
                  </a:schemeClr>
                </a:gs>
              </a:gsLst>
              <a:lin ang="19800000" scaled="0"/>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3" name="Isosceles Triangle 52"/>
            <p:cNvSpPr/>
            <p:nvPr/>
          </p:nvSpPr>
          <p:spPr>
            <a:xfrm rot="6943441">
              <a:off x="90963" y="-110028"/>
              <a:ext cx="2615133" cy="4446021"/>
            </a:xfrm>
            <a:prstGeom prst="triangle">
              <a:avLst>
                <a:gd name="adj" fmla="val 28647"/>
              </a:avLst>
            </a:prstGeom>
            <a:gradFill flip="none" rotWithShape="1">
              <a:gsLst>
                <a:gs pos="100000">
                  <a:schemeClr val="accent2">
                    <a:lumMod val="50000"/>
                  </a:schemeClr>
                </a:gs>
                <a:gs pos="38000">
                  <a:schemeClr val="bg1">
                    <a:alpha val="0"/>
                  </a:schemeClr>
                </a:gs>
              </a:gsLst>
              <a:lin ang="21000000" scaled="0"/>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6" name="Isosceles Triangle 55"/>
            <p:cNvSpPr/>
            <p:nvPr/>
          </p:nvSpPr>
          <p:spPr>
            <a:xfrm rot="7881842">
              <a:off x="-151078" y="-762703"/>
              <a:ext cx="3159902" cy="5264629"/>
            </a:xfrm>
            <a:prstGeom prst="triangle">
              <a:avLst>
                <a:gd name="adj" fmla="val 0"/>
              </a:avLst>
            </a:prstGeom>
            <a:gradFill flip="none" rotWithShape="1">
              <a:gsLst>
                <a:gs pos="0">
                  <a:schemeClr val="accent2">
                    <a:lumMod val="50000"/>
                  </a:schemeClr>
                </a:gs>
                <a:gs pos="44000">
                  <a:schemeClr val="bg1">
                    <a:alpha val="0"/>
                  </a:schemeClr>
                </a:gs>
              </a:gsLst>
              <a:lin ang="19800000" scaled="0"/>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7" name="Isosceles Triangle 56"/>
            <p:cNvSpPr/>
            <p:nvPr/>
          </p:nvSpPr>
          <p:spPr>
            <a:xfrm rot="17115694">
              <a:off x="7560830" y="131152"/>
              <a:ext cx="2615133" cy="6495584"/>
            </a:xfrm>
            <a:prstGeom prst="triangle">
              <a:avLst>
                <a:gd name="adj" fmla="val 28647"/>
              </a:avLst>
            </a:prstGeom>
            <a:gradFill flip="none" rotWithShape="1">
              <a:gsLst>
                <a:gs pos="0">
                  <a:schemeClr val="accent2">
                    <a:lumMod val="50000"/>
                  </a:schemeClr>
                </a:gs>
                <a:gs pos="44000">
                  <a:schemeClr val="bg1">
                    <a:alpha val="0"/>
                  </a:schemeClr>
                </a:gs>
              </a:gsLst>
              <a:lin ang="21000000" scaled="0"/>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8" name="Isosceles Triangle 57"/>
            <p:cNvSpPr/>
            <p:nvPr/>
          </p:nvSpPr>
          <p:spPr>
            <a:xfrm rot="11054638">
              <a:off x="3760609" y="-662055"/>
              <a:ext cx="2003468" cy="2541964"/>
            </a:xfrm>
            <a:prstGeom prst="triangle">
              <a:avLst>
                <a:gd name="adj" fmla="val 60362"/>
              </a:avLst>
            </a:prstGeom>
            <a:gradFill flip="none" rotWithShape="1">
              <a:gsLst>
                <a:gs pos="88000">
                  <a:schemeClr val="accent2">
                    <a:lumMod val="50000"/>
                  </a:schemeClr>
                </a:gs>
                <a:gs pos="42000">
                  <a:schemeClr val="bg1">
                    <a:alpha val="0"/>
                  </a:schemeClr>
                </a:gs>
              </a:gsLst>
              <a:lin ang="1200000" scaled="0"/>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51" name="Isosceles Triangle 50"/>
            <p:cNvSpPr/>
            <p:nvPr/>
          </p:nvSpPr>
          <p:spPr>
            <a:xfrm rot="12543193">
              <a:off x="4322054" y="-2582136"/>
              <a:ext cx="2615133" cy="4446021"/>
            </a:xfrm>
            <a:prstGeom prst="triangle">
              <a:avLst>
                <a:gd name="adj" fmla="val 28647"/>
              </a:avLst>
            </a:prstGeom>
            <a:gradFill flip="none" rotWithShape="1">
              <a:gsLst>
                <a:gs pos="0">
                  <a:schemeClr val="accent2">
                    <a:lumMod val="50000"/>
                  </a:schemeClr>
                </a:gs>
                <a:gs pos="44000">
                  <a:schemeClr val="bg1">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grpSp>
      <p:grpSp>
        <p:nvGrpSpPr>
          <p:cNvPr id="22" name="Group 74"/>
          <p:cNvGrpSpPr/>
          <p:nvPr/>
        </p:nvGrpSpPr>
        <p:grpSpPr>
          <a:xfrm>
            <a:off x="-21535" y="4629151"/>
            <a:ext cx="9144000" cy="168275"/>
            <a:chOff x="0" y="4629150"/>
            <a:chExt cx="9144000" cy="168275"/>
          </a:xfrm>
        </p:grpSpPr>
        <p:pic>
          <p:nvPicPr>
            <p:cNvPr id="76" name="Picture 25" descr="Red Ba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77" name="Picture 20" descr="Oracle WHITE"/>
            <p:cNvPicPr>
              <a:picLocks noChangeArrowheads="1"/>
            </p:cNvPicPr>
            <p:nvPr/>
          </p:nvPicPr>
          <p:blipFill>
            <a:blip r:embed="rId7" cstate="print"/>
            <a:srcRect/>
            <a:stretch>
              <a:fillRect/>
            </a:stretch>
          </p:blipFill>
          <p:spPr bwMode="auto">
            <a:xfrm>
              <a:off x="8015479" y="4668926"/>
              <a:ext cx="704056" cy="88722"/>
            </a:xfrm>
            <a:prstGeom prst="rect">
              <a:avLst/>
            </a:prstGeom>
            <a:noFill/>
            <a:ln w="9525">
              <a:noFill/>
              <a:miter lim="800000"/>
              <a:headEnd/>
              <a:tailEnd/>
            </a:ln>
          </p:spPr>
        </p:pic>
      </p:grpSp>
      <p:sp>
        <p:nvSpPr>
          <p:cNvPr id="85" name="Rectangle 84"/>
          <p:cNvSpPr/>
          <p:nvPr/>
        </p:nvSpPr>
        <p:spPr>
          <a:xfrm flipH="1">
            <a:off x="2038931" y="2920539"/>
            <a:ext cx="6639821" cy="557784"/>
          </a:xfrm>
          <a:prstGeom prst="rect">
            <a:avLst/>
          </a:prstGeom>
          <a:gradFill>
            <a:gsLst>
              <a:gs pos="0">
                <a:schemeClr val="accent1"/>
              </a:gs>
              <a:gs pos="100000">
                <a:srgbClr val="C00000"/>
              </a:gs>
            </a:gsLst>
            <a:lin ang="5400000" scaled="0"/>
          </a:gra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60322">
              <a:spcAft>
                <a:spcPts val="600"/>
              </a:spcAft>
              <a:buClr>
                <a:srgbClr val="FF0000"/>
              </a:buClr>
              <a:buSzPct val="85000"/>
            </a:pPr>
            <a:r>
              <a:rPr lang="en-US" sz="2200" dirty="0">
                <a:ln w="3175">
                  <a:noFill/>
                </a:ln>
                <a:solidFill>
                  <a:prstClr val="white"/>
                </a:solidFill>
                <a:latin typeface="Arial" pitchFamily="34" charset="0"/>
                <a:cs typeface="Arial" pitchFamily="34" charset="0"/>
              </a:rPr>
              <a:t>DIRECTORY</a:t>
            </a:r>
          </a:p>
        </p:txBody>
      </p:sp>
      <p:sp>
        <p:nvSpPr>
          <p:cNvPr id="88" name="Rectangle 87"/>
          <p:cNvSpPr/>
          <p:nvPr/>
        </p:nvSpPr>
        <p:spPr>
          <a:xfrm>
            <a:off x="1998739" y="1900107"/>
            <a:ext cx="6686107" cy="557784"/>
          </a:xfrm>
          <a:prstGeom prst="rect">
            <a:avLst/>
          </a:prstGeom>
          <a:gradFill>
            <a:gsLst>
              <a:gs pos="0">
                <a:schemeClr val="accent1"/>
              </a:gs>
              <a:gs pos="100000">
                <a:srgbClr val="C00000"/>
              </a:gs>
            </a:gsLst>
            <a:lin ang="5400000" scaled="0"/>
          </a:gradFill>
          <a:ln>
            <a:no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60322">
              <a:spcAft>
                <a:spcPts val="600"/>
              </a:spcAft>
              <a:buClr>
                <a:srgbClr val="FF0000"/>
              </a:buClr>
              <a:buSzPct val="85000"/>
            </a:pPr>
            <a:r>
              <a:rPr lang="en-US" sz="2200" dirty="0">
                <a:ln w="3175">
                  <a:noFill/>
                </a:ln>
                <a:solidFill>
                  <a:prstClr val="white"/>
                </a:solidFill>
                <a:latin typeface="Arial" pitchFamily="34" charset="0"/>
                <a:cs typeface="Arial" pitchFamily="34" charset="0"/>
              </a:rPr>
              <a:t>GOVERNANCE</a:t>
            </a:r>
          </a:p>
        </p:txBody>
      </p:sp>
      <p:sp>
        <p:nvSpPr>
          <p:cNvPr id="82" name="Rectangle 81"/>
          <p:cNvSpPr/>
          <p:nvPr/>
        </p:nvSpPr>
        <p:spPr>
          <a:xfrm>
            <a:off x="1994994" y="811746"/>
            <a:ext cx="6666119" cy="557784"/>
          </a:xfrm>
          <a:prstGeom prst="rect">
            <a:avLst/>
          </a:prstGeom>
          <a:gradFill>
            <a:gsLst>
              <a:gs pos="0">
                <a:schemeClr val="accent1"/>
              </a:gs>
              <a:gs pos="100000">
                <a:srgbClr val="C00000"/>
              </a:gs>
            </a:gsLst>
            <a:lin ang="5400000" scaled="0"/>
          </a:gradFill>
          <a:ln>
            <a:noFill/>
          </a:ln>
          <a:effectLst>
            <a:outerShdw blurRad="1524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60322">
              <a:spcAft>
                <a:spcPts val="600"/>
              </a:spcAft>
              <a:buClr>
                <a:srgbClr val="FF0000"/>
              </a:buClr>
              <a:buSzPct val="85000"/>
            </a:pPr>
            <a:r>
              <a:rPr lang="en-US" sz="2200" dirty="0">
                <a:ln w="3175">
                  <a:noFill/>
                </a:ln>
                <a:solidFill>
                  <a:prstClr val="white"/>
                </a:solidFill>
                <a:latin typeface="Arial" pitchFamily="34" charset="0"/>
                <a:cs typeface="Arial" pitchFamily="34" charset="0"/>
              </a:rPr>
              <a:t>ACCESS</a:t>
            </a:r>
          </a:p>
        </p:txBody>
      </p:sp>
      <p:sp>
        <p:nvSpPr>
          <p:cNvPr id="84" name="Rectangle 83"/>
          <p:cNvSpPr/>
          <p:nvPr/>
        </p:nvSpPr>
        <p:spPr>
          <a:xfrm>
            <a:off x="150382" y="3602209"/>
            <a:ext cx="9123114" cy="1002795"/>
          </a:xfrm>
          <a:prstGeom prst="rect">
            <a:avLst/>
          </a:prstGeom>
          <a:blipFill dpi="0" rotWithShape="1">
            <a:blip r:embed="rId8" cstate="print">
              <a:duotone>
                <a:schemeClr val="bg2">
                  <a:shade val="45000"/>
                  <a:satMod val="135000"/>
                </a:schemeClr>
                <a:prstClr val="white"/>
              </a:duotone>
              <a:extLst>
                <a:ext uri="{BEBA8EAE-BF5A-486C-A8C5-ECC9F3942E4B}">
                  <a14:imgProps xmlns:a14="http://schemas.microsoft.com/office/drawing/2010/main">
                    <a14:imgLayer r:embed="rId9">
                      <a14:imgEffect>
                        <a14:artisticBlur radius="7"/>
                      </a14:imgEffect>
                    </a14:imgLayer>
                  </a14:imgProps>
                </a:ext>
              </a:extLst>
            </a:blip>
            <a:srcRect/>
            <a:tile tx="0" ty="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prstClr val="white"/>
              </a:solidFill>
              <a:latin typeface="Arial"/>
            </a:endParaRPr>
          </a:p>
        </p:txBody>
      </p:sp>
      <p:grpSp>
        <p:nvGrpSpPr>
          <p:cNvPr id="25" name="Group 165"/>
          <p:cNvGrpSpPr>
            <a:grpSpLocks noChangeAspect="1"/>
          </p:cNvGrpSpPr>
          <p:nvPr/>
        </p:nvGrpSpPr>
        <p:grpSpPr bwMode="auto">
          <a:xfrm>
            <a:off x="2588003" y="3726523"/>
            <a:ext cx="561639" cy="726494"/>
            <a:chOff x="825" y="-554"/>
            <a:chExt cx="4110" cy="4351"/>
          </a:xfrm>
          <a:effectLst>
            <a:outerShdw blurRad="50800" dist="38100" dir="10800000" algn="r" rotWithShape="0">
              <a:prstClr val="black">
                <a:alpha val="40000"/>
              </a:prstClr>
            </a:outerShdw>
          </a:effectLst>
        </p:grpSpPr>
        <p:sp>
          <p:nvSpPr>
            <p:cNvPr id="90"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92"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9"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26" name="Group 165"/>
          <p:cNvGrpSpPr>
            <a:grpSpLocks noChangeAspect="1"/>
          </p:cNvGrpSpPr>
          <p:nvPr/>
        </p:nvGrpSpPr>
        <p:grpSpPr bwMode="auto">
          <a:xfrm>
            <a:off x="389830" y="3726523"/>
            <a:ext cx="561639" cy="726494"/>
            <a:chOff x="825" y="-554"/>
            <a:chExt cx="4110" cy="4351"/>
          </a:xfrm>
          <a:effectLst>
            <a:outerShdw blurRad="50800" dist="38100" dir="10800000" algn="r" rotWithShape="0">
              <a:prstClr val="black">
                <a:alpha val="40000"/>
              </a:prstClr>
            </a:outerShdw>
          </a:effectLst>
        </p:grpSpPr>
        <p:sp>
          <p:nvSpPr>
            <p:cNvPr id="144"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2"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3"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4"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0"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1"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27" name="Group 112"/>
          <p:cNvGrpSpPr>
            <a:grpSpLocks noChangeAspect="1"/>
          </p:cNvGrpSpPr>
          <p:nvPr/>
        </p:nvGrpSpPr>
        <p:grpSpPr bwMode="auto">
          <a:xfrm>
            <a:off x="1533276" y="3813633"/>
            <a:ext cx="621927" cy="804790"/>
            <a:chOff x="2449" y="74"/>
            <a:chExt cx="2100" cy="2224"/>
          </a:xfrm>
        </p:grpSpPr>
        <p:sp>
          <p:nvSpPr>
            <p:cNvPr id="197" name="AutoShape 111"/>
            <p:cNvSpPr>
              <a:spLocks noChangeAspect="1" noChangeArrowheads="1" noTextEdit="1"/>
            </p:cNvSpPr>
            <p:nvPr/>
          </p:nvSpPr>
          <p:spPr bwMode="auto">
            <a:xfrm>
              <a:off x="2449" y="74"/>
              <a:ext cx="2100"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 name="Freeform 113"/>
            <p:cNvSpPr>
              <a:spLocks/>
            </p:cNvSpPr>
            <p:nvPr/>
          </p:nvSpPr>
          <p:spPr bwMode="auto">
            <a:xfrm>
              <a:off x="2449" y="74"/>
              <a:ext cx="2099" cy="2224"/>
            </a:xfrm>
            <a:custGeom>
              <a:avLst/>
              <a:gdLst>
                <a:gd name="T0" fmla="*/ 1072 w 2099"/>
                <a:gd name="T1" fmla="*/ 0 h 2224"/>
                <a:gd name="T2" fmla="*/ 1028 w 2099"/>
                <a:gd name="T3" fmla="*/ 0 h 2224"/>
                <a:gd name="T4" fmla="*/ 0 w 2099"/>
                <a:gd name="T5" fmla="*/ 0 h 2224"/>
                <a:gd name="T6" fmla="*/ 0 w 2099"/>
                <a:gd name="T7" fmla="*/ 2224 h 2224"/>
                <a:gd name="T8" fmla="*/ 1028 w 2099"/>
                <a:gd name="T9" fmla="*/ 2224 h 2224"/>
                <a:gd name="T10" fmla="*/ 1072 w 2099"/>
                <a:gd name="T11" fmla="*/ 2224 h 2224"/>
                <a:gd name="T12" fmla="*/ 2099 w 2099"/>
                <a:gd name="T13" fmla="*/ 2224 h 2224"/>
                <a:gd name="T14" fmla="*/ 2099 w 2099"/>
                <a:gd name="T15" fmla="*/ 0 h 2224"/>
                <a:gd name="T16" fmla="*/ 1072 w 2099"/>
                <a:gd name="T17" fmla="*/ 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9" h="2224">
                  <a:moveTo>
                    <a:pt x="1072" y="0"/>
                  </a:moveTo>
                  <a:lnTo>
                    <a:pt x="1028" y="0"/>
                  </a:lnTo>
                  <a:lnTo>
                    <a:pt x="0" y="0"/>
                  </a:lnTo>
                  <a:lnTo>
                    <a:pt x="0" y="2224"/>
                  </a:lnTo>
                  <a:lnTo>
                    <a:pt x="1028" y="2224"/>
                  </a:lnTo>
                  <a:lnTo>
                    <a:pt x="1072" y="2224"/>
                  </a:lnTo>
                  <a:lnTo>
                    <a:pt x="2099" y="2224"/>
                  </a:lnTo>
                  <a:lnTo>
                    <a:pt x="2099" y="0"/>
                  </a:lnTo>
                  <a:lnTo>
                    <a:pt x="1072"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9" name="Rectangle 114"/>
            <p:cNvSpPr>
              <a:spLocks noChangeArrowheads="1"/>
            </p:cNvSpPr>
            <p:nvPr/>
          </p:nvSpPr>
          <p:spPr bwMode="auto">
            <a:xfrm>
              <a:off x="3566"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 name="Rectangle 115"/>
            <p:cNvSpPr>
              <a:spLocks noChangeArrowheads="1"/>
            </p:cNvSpPr>
            <p:nvPr/>
          </p:nvSpPr>
          <p:spPr bwMode="auto">
            <a:xfrm>
              <a:off x="3809" y="214"/>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 name="Rectangle 116"/>
            <p:cNvSpPr>
              <a:spLocks noChangeArrowheads="1"/>
            </p:cNvSpPr>
            <p:nvPr/>
          </p:nvSpPr>
          <p:spPr bwMode="auto">
            <a:xfrm>
              <a:off x="4053"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 name="Rectangle 117"/>
            <p:cNvSpPr>
              <a:spLocks noChangeArrowheads="1"/>
            </p:cNvSpPr>
            <p:nvPr/>
          </p:nvSpPr>
          <p:spPr bwMode="auto">
            <a:xfrm>
              <a:off x="429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 name="Rectangle 118"/>
            <p:cNvSpPr>
              <a:spLocks noChangeArrowheads="1"/>
            </p:cNvSpPr>
            <p:nvPr/>
          </p:nvSpPr>
          <p:spPr bwMode="auto">
            <a:xfrm>
              <a:off x="3566"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 name="Rectangle 119"/>
            <p:cNvSpPr>
              <a:spLocks noChangeArrowheads="1"/>
            </p:cNvSpPr>
            <p:nvPr/>
          </p:nvSpPr>
          <p:spPr bwMode="auto">
            <a:xfrm>
              <a:off x="3809" y="489"/>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 name="Rectangle 120"/>
            <p:cNvSpPr>
              <a:spLocks noChangeArrowheads="1"/>
            </p:cNvSpPr>
            <p:nvPr/>
          </p:nvSpPr>
          <p:spPr bwMode="auto">
            <a:xfrm>
              <a:off x="4053"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 name="Rectangle 121"/>
            <p:cNvSpPr>
              <a:spLocks noChangeArrowheads="1"/>
            </p:cNvSpPr>
            <p:nvPr/>
          </p:nvSpPr>
          <p:spPr bwMode="auto">
            <a:xfrm>
              <a:off x="429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 name="Rectangle 122"/>
            <p:cNvSpPr>
              <a:spLocks noChangeArrowheads="1"/>
            </p:cNvSpPr>
            <p:nvPr/>
          </p:nvSpPr>
          <p:spPr bwMode="auto">
            <a:xfrm>
              <a:off x="3566"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 name="Rectangle 123"/>
            <p:cNvSpPr>
              <a:spLocks noChangeArrowheads="1"/>
            </p:cNvSpPr>
            <p:nvPr/>
          </p:nvSpPr>
          <p:spPr bwMode="auto">
            <a:xfrm>
              <a:off x="3809" y="76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 name="Rectangle 124"/>
            <p:cNvSpPr>
              <a:spLocks noChangeArrowheads="1"/>
            </p:cNvSpPr>
            <p:nvPr/>
          </p:nvSpPr>
          <p:spPr bwMode="auto">
            <a:xfrm>
              <a:off x="4053"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 name="Rectangle 125"/>
            <p:cNvSpPr>
              <a:spLocks noChangeArrowheads="1"/>
            </p:cNvSpPr>
            <p:nvPr/>
          </p:nvSpPr>
          <p:spPr bwMode="auto">
            <a:xfrm>
              <a:off x="429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 name="Rectangle 126"/>
            <p:cNvSpPr>
              <a:spLocks noChangeArrowheads="1"/>
            </p:cNvSpPr>
            <p:nvPr/>
          </p:nvSpPr>
          <p:spPr bwMode="auto">
            <a:xfrm>
              <a:off x="3566"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 name="Rectangle 127"/>
            <p:cNvSpPr>
              <a:spLocks noChangeArrowheads="1"/>
            </p:cNvSpPr>
            <p:nvPr/>
          </p:nvSpPr>
          <p:spPr bwMode="auto">
            <a:xfrm>
              <a:off x="3809" y="1040"/>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 name="Rectangle 128"/>
            <p:cNvSpPr>
              <a:spLocks noChangeArrowheads="1"/>
            </p:cNvSpPr>
            <p:nvPr/>
          </p:nvSpPr>
          <p:spPr bwMode="auto">
            <a:xfrm>
              <a:off x="4053"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 name="Rectangle 129"/>
            <p:cNvSpPr>
              <a:spLocks noChangeArrowheads="1"/>
            </p:cNvSpPr>
            <p:nvPr/>
          </p:nvSpPr>
          <p:spPr bwMode="auto">
            <a:xfrm>
              <a:off x="429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 name="Rectangle 130"/>
            <p:cNvSpPr>
              <a:spLocks noChangeArrowheads="1"/>
            </p:cNvSpPr>
            <p:nvPr/>
          </p:nvSpPr>
          <p:spPr bwMode="auto">
            <a:xfrm>
              <a:off x="3566"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 name="Rectangle 131"/>
            <p:cNvSpPr>
              <a:spLocks noChangeArrowheads="1"/>
            </p:cNvSpPr>
            <p:nvPr/>
          </p:nvSpPr>
          <p:spPr bwMode="auto">
            <a:xfrm>
              <a:off x="3809" y="131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 name="Rectangle 132"/>
            <p:cNvSpPr>
              <a:spLocks noChangeArrowheads="1"/>
            </p:cNvSpPr>
            <p:nvPr/>
          </p:nvSpPr>
          <p:spPr bwMode="auto">
            <a:xfrm>
              <a:off x="4053"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 name="Rectangle 133"/>
            <p:cNvSpPr>
              <a:spLocks noChangeArrowheads="1"/>
            </p:cNvSpPr>
            <p:nvPr/>
          </p:nvSpPr>
          <p:spPr bwMode="auto">
            <a:xfrm>
              <a:off x="429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 name="Rectangle 134"/>
            <p:cNvSpPr>
              <a:spLocks noChangeArrowheads="1"/>
            </p:cNvSpPr>
            <p:nvPr/>
          </p:nvSpPr>
          <p:spPr bwMode="auto">
            <a:xfrm>
              <a:off x="3566"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 name="Rectangle 135"/>
            <p:cNvSpPr>
              <a:spLocks noChangeArrowheads="1"/>
            </p:cNvSpPr>
            <p:nvPr/>
          </p:nvSpPr>
          <p:spPr bwMode="auto">
            <a:xfrm>
              <a:off x="3809" y="1590"/>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 name="Rectangle 136"/>
            <p:cNvSpPr>
              <a:spLocks noChangeArrowheads="1"/>
            </p:cNvSpPr>
            <p:nvPr/>
          </p:nvSpPr>
          <p:spPr bwMode="auto">
            <a:xfrm>
              <a:off x="4053"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 name="Rectangle 137"/>
            <p:cNvSpPr>
              <a:spLocks noChangeArrowheads="1"/>
            </p:cNvSpPr>
            <p:nvPr/>
          </p:nvSpPr>
          <p:spPr bwMode="auto">
            <a:xfrm>
              <a:off x="429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 name="Rectangle 138"/>
            <p:cNvSpPr>
              <a:spLocks noChangeArrowheads="1"/>
            </p:cNvSpPr>
            <p:nvPr/>
          </p:nvSpPr>
          <p:spPr bwMode="auto">
            <a:xfrm>
              <a:off x="253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4" name="Rectangle 139"/>
            <p:cNvSpPr>
              <a:spLocks noChangeArrowheads="1"/>
            </p:cNvSpPr>
            <p:nvPr/>
          </p:nvSpPr>
          <p:spPr bwMode="auto">
            <a:xfrm>
              <a:off x="2781"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5" name="Rectangle 140"/>
            <p:cNvSpPr>
              <a:spLocks noChangeArrowheads="1"/>
            </p:cNvSpPr>
            <p:nvPr/>
          </p:nvSpPr>
          <p:spPr bwMode="auto">
            <a:xfrm>
              <a:off x="3025"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6" name="Rectangle 141"/>
            <p:cNvSpPr>
              <a:spLocks noChangeArrowheads="1"/>
            </p:cNvSpPr>
            <p:nvPr/>
          </p:nvSpPr>
          <p:spPr bwMode="auto">
            <a:xfrm>
              <a:off x="3269"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7" name="Rectangle 142"/>
            <p:cNvSpPr>
              <a:spLocks noChangeArrowheads="1"/>
            </p:cNvSpPr>
            <p:nvPr/>
          </p:nvSpPr>
          <p:spPr bwMode="auto">
            <a:xfrm>
              <a:off x="253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8" name="Rectangle 143"/>
            <p:cNvSpPr>
              <a:spLocks noChangeArrowheads="1"/>
            </p:cNvSpPr>
            <p:nvPr/>
          </p:nvSpPr>
          <p:spPr bwMode="auto">
            <a:xfrm>
              <a:off x="2781"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9" name="Rectangle 144"/>
            <p:cNvSpPr>
              <a:spLocks noChangeArrowheads="1"/>
            </p:cNvSpPr>
            <p:nvPr/>
          </p:nvSpPr>
          <p:spPr bwMode="auto">
            <a:xfrm>
              <a:off x="3025"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0" name="Rectangle 145"/>
            <p:cNvSpPr>
              <a:spLocks noChangeArrowheads="1"/>
            </p:cNvSpPr>
            <p:nvPr/>
          </p:nvSpPr>
          <p:spPr bwMode="auto">
            <a:xfrm>
              <a:off x="3269"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1" name="Rectangle 146"/>
            <p:cNvSpPr>
              <a:spLocks noChangeArrowheads="1"/>
            </p:cNvSpPr>
            <p:nvPr/>
          </p:nvSpPr>
          <p:spPr bwMode="auto">
            <a:xfrm>
              <a:off x="253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2" name="Rectangle 147"/>
            <p:cNvSpPr>
              <a:spLocks noChangeArrowheads="1"/>
            </p:cNvSpPr>
            <p:nvPr/>
          </p:nvSpPr>
          <p:spPr bwMode="auto">
            <a:xfrm>
              <a:off x="2781"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3" name="Rectangle 148"/>
            <p:cNvSpPr>
              <a:spLocks noChangeArrowheads="1"/>
            </p:cNvSpPr>
            <p:nvPr/>
          </p:nvSpPr>
          <p:spPr bwMode="auto">
            <a:xfrm>
              <a:off x="3025"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4" name="Rectangle 149"/>
            <p:cNvSpPr>
              <a:spLocks noChangeArrowheads="1"/>
            </p:cNvSpPr>
            <p:nvPr/>
          </p:nvSpPr>
          <p:spPr bwMode="auto">
            <a:xfrm>
              <a:off x="3269"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5" name="Rectangle 150"/>
            <p:cNvSpPr>
              <a:spLocks noChangeArrowheads="1"/>
            </p:cNvSpPr>
            <p:nvPr/>
          </p:nvSpPr>
          <p:spPr bwMode="auto">
            <a:xfrm>
              <a:off x="253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6" name="Rectangle 151"/>
            <p:cNvSpPr>
              <a:spLocks noChangeArrowheads="1"/>
            </p:cNvSpPr>
            <p:nvPr/>
          </p:nvSpPr>
          <p:spPr bwMode="auto">
            <a:xfrm>
              <a:off x="2781"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7" name="Rectangle 152"/>
            <p:cNvSpPr>
              <a:spLocks noChangeArrowheads="1"/>
            </p:cNvSpPr>
            <p:nvPr/>
          </p:nvSpPr>
          <p:spPr bwMode="auto">
            <a:xfrm>
              <a:off x="3025"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8" name="Rectangle 153"/>
            <p:cNvSpPr>
              <a:spLocks noChangeArrowheads="1"/>
            </p:cNvSpPr>
            <p:nvPr/>
          </p:nvSpPr>
          <p:spPr bwMode="auto">
            <a:xfrm>
              <a:off x="3269"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39" name="Rectangle 154"/>
            <p:cNvSpPr>
              <a:spLocks noChangeArrowheads="1"/>
            </p:cNvSpPr>
            <p:nvPr/>
          </p:nvSpPr>
          <p:spPr bwMode="auto">
            <a:xfrm>
              <a:off x="253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0" name="Rectangle 155"/>
            <p:cNvSpPr>
              <a:spLocks noChangeArrowheads="1"/>
            </p:cNvSpPr>
            <p:nvPr/>
          </p:nvSpPr>
          <p:spPr bwMode="auto">
            <a:xfrm>
              <a:off x="2781"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1" name="Rectangle 156"/>
            <p:cNvSpPr>
              <a:spLocks noChangeArrowheads="1"/>
            </p:cNvSpPr>
            <p:nvPr/>
          </p:nvSpPr>
          <p:spPr bwMode="auto">
            <a:xfrm>
              <a:off x="3025"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2" name="Rectangle 157"/>
            <p:cNvSpPr>
              <a:spLocks noChangeArrowheads="1"/>
            </p:cNvSpPr>
            <p:nvPr/>
          </p:nvSpPr>
          <p:spPr bwMode="auto">
            <a:xfrm>
              <a:off x="3269"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3" name="Rectangle 158"/>
            <p:cNvSpPr>
              <a:spLocks noChangeArrowheads="1"/>
            </p:cNvSpPr>
            <p:nvPr/>
          </p:nvSpPr>
          <p:spPr bwMode="auto">
            <a:xfrm>
              <a:off x="253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4" name="Rectangle 159"/>
            <p:cNvSpPr>
              <a:spLocks noChangeArrowheads="1"/>
            </p:cNvSpPr>
            <p:nvPr/>
          </p:nvSpPr>
          <p:spPr bwMode="auto">
            <a:xfrm>
              <a:off x="2781"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5" name="Rectangle 160"/>
            <p:cNvSpPr>
              <a:spLocks noChangeArrowheads="1"/>
            </p:cNvSpPr>
            <p:nvPr/>
          </p:nvSpPr>
          <p:spPr bwMode="auto">
            <a:xfrm>
              <a:off x="3025"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6" name="Rectangle 161"/>
            <p:cNvSpPr>
              <a:spLocks noChangeArrowheads="1"/>
            </p:cNvSpPr>
            <p:nvPr/>
          </p:nvSpPr>
          <p:spPr bwMode="auto">
            <a:xfrm>
              <a:off x="3269"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0" name="Group 28"/>
          <p:cNvGrpSpPr>
            <a:grpSpLocks noChangeAspect="1"/>
          </p:cNvGrpSpPr>
          <p:nvPr/>
        </p:nvGrpSpPr>
        <p:grpSpPr bwMode="auto">
          <a:xfrm>
            <a:off x="1937961" y="3996551"/>
            <a:ext cx="376038" cy="622156"/>
            <a:chOff x="1705" y="1652"/>
            <a:chExt cx="418" cy="566"/>
          </a:xfrm>
          <a:effectLst>
            <a:outerShdw blurRad="50800" dist="38100" dir="10800000" algn="r" rotWithShape="0">
              <a:prstClr val="black">
                <a:alpha val="40000"/>
              </a:prstClr>
            </a:outerShdw>
          </a:effectLst>
        </p:grpSpPr>
        <p:sp>
          <p:nvSpPr>
            <p:cNvPr id="248"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49"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0"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1"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2"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3"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4"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5"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6"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7" name="Rectangle 37"/>
            <p:cNvSpPr>
              <a:spLocks noChangeArrowheads="1"/>
            </p:cNvSpPr>
            <p:nvPr/>
          </p:nvSpPr>
          <p:spPr bwMode="auto">
            <a:xfrm>
              <a:off x="1996" y="2093"/>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8"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9"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1" name="Group 52"/>
          <p:cNvGrpSpPr>
            <a:grpSpLocks noChangeAspect="1"/>
          </p:cNvGrpSpPr>
          <p:nvPr/>
        </p:nvGrpSpPr>
        <p:grpSpPr bwMode="auto">
          <a:xfrm>
            <a:off x="1607672" y="4188981"/>
            <a:ext cx="586895" cy="430426"/>
            <a:chOff x="3187" y="1661"/>
            <a:chExt cx="908" cy="545"/>
          </a:xfrm>
          <a:effectLst>
            <a:outerShdw blurRad="50800" dist="38100" algn="l" rotWithShape="0">
              <a:prstClr val="black">
                <a:alpha val="40000"/>
              </a:prstClr>
            </a:outerShdw>
          </a:effectLst>
        </p:grpSpPr>
        <p:sp>
          <p:nvSpPr>
            <p:cNvPr id="261" name="AutoShape 51"/>
            <p:cNvSpPr>
              <a:spLocks noChangeAspect="1" noChangeArrowheads="1" noTextEdit="1"/>
            </p:cNvSpPr>
            <p:nvPr/>
          </p:nvSpPr>
          <p:spPr bwMode="auto">
            <a:xfrm>
              <a:off x="3187" y="1661"/>
              <a:ext cx="90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 name="Freeform 53"/>
            <p:cNvSpPr>
              <a:spLocks/>
            </p:cNvSpPr>
            <p:nvPr/>
          </p:nvSpPr>
          <p:spPr bwMode="auto">
            <a:xfrm>
              <a:off x="3188" y="1718"/>
              <a:ext cx="908" cy="489"/>
            </a:xfrm>
            <a:custGeom>
              <a:avLst/>
              <a:gdLst>
                <a:gd name="T0" fmla="*/ 479 w 908"/>
                <a:gd name="T1" fmla="*/ 0 h 489"/>
                <a:gd name="T2" fmla="*/ 428 w 908"/>
                <a:gd name="T3" fmla="*/ 0 h 489"/>
                <a:gd name="T4" fmla="*/ 0 w 908"/>
                <a:gd name="T5" fmla="*/ 0 h 489"/>
                <a:gd name="T6" fmla="*/ 0 w 908"/>
                <a:gd name="T7" fmla="*/ 489 h 489"/>
                <a:gd name="T8" fmla="*/ 428 w 908"/>
                <a:gd name="T9" fmla="*/ 489 h 489"/>
                <a:gd name="T10" fmla="*/ 479 w 908"/>
                <a:gd name="T11" fmla="*/ 489 h 489"/>
                <a:gd name="T12" fmla="*/ 908 w 908"/>
                <a:gd name="T13" fmla="*/ 489 h 489"/>
                <a:gd name="T14" fmla="*/ 908 w 908"/>
                <a:gd name="T15" fmla="*/ 0 h 489"/>
                <a:gd name="T16" fmla="*/ 479 w 908"/>
                <a:gd name="T1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89">
                  <a:moveTo>
                    <a:pt x="479" y="0"/>
                  </a:moveTo>
                  <a:lnTo>
                    <a:pt x="428" y="0"/>
                  </a:lnTo>
                  <a:lnTo>
                    <a:pt x="0" y="0"/>
                  </a:lnTo>
                  <a:lnTo>
                    <a:pt x="0" y="489"/>
                  </a:lnTo>
                  <a:lnTo>
                    <a:pt x="428" y="489"/>
                  </a:lnTo>
                  <a:lnTo>
                    <a:pt x="479" y="489"/>
                  </a:lnTo>
                  <a:lnTo>
                    <a:pt x="908" y="489"/>
                  </a:lnTo>
                  <a:lnTo>
                    <a:pt x="908" y="0"/>
                  </a:lnTo>
                  <a:lnTo>
                    <a:pt x="479"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63" name="Rectangle 54"/>
            <p:cNvSpPr>
              <a:spLocks noChangeArrowheads="1"/>
            </p:cNvSpPr>
            <p:nvPr/>
          </p:nvSpPr>
          <p:spPr bwMode="auto">
            <a:xfrm>
              <a:off x="3230" y="1771"/>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 name="Rectangle 55"/>
            <p:cNvSpPr>
              <a:spLocks noChangeArrowheads="1"/>
            </p:cNvSpPr>
            <p:nvPr/>
          </p:nvSpPr>
          <p:spPr bwMode="auto">
            <a:xfrm>
              <a:off x="3338"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 name="Rectangle 56"/>
            <p:cNvSpPr>
              <a:spLocks noChangeArrowheads="1"/>
            </p:cNvSpPr>
            <p:nvPr/>
          </p:nvSpPr>
          <p:spPr bwMode="auto">
            <a:xfrm>
              <a:off x="3446"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 name="Rectangle 57"/>
            <p:cNvSpPr>
              <a:spLocks noChangeArrowheads="1"/>
            </p:cNvSpPr>
            <p:nvPr/>
          </p:nvSpPr>
          <p:spPr bwMode="auto">
            <a:xfrm>
              <a:off x="3230" y="1873"/>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 name="Rectangle 58"/>
            <p:cNvSpPr>
              <a:spLocks noChangeArrowheads="1"/>
            </p:cNvSpPr>
            <p:nvPr/>
          </p:nvSpPr>
          <p:spPr bwMode="auto">
            <a:xfrm>
              <a:off x="3338"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 name="Rectangle 59"/>
            <p:cNvSpPr>
              <a:spLocks noChangeArrowheads="1"/>
            </p:cNvSpPr>
            <p:nvPr/>
          </p:nvSpPr>
          <p:spPr bwMode="auto">
            <a:xfrm>
              <a:off x="3446"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 name="Rectangle 60"/>
            <p:cNvSpPr>
              <a:spLocks noChangeArrowheads="1"/>
            </p:cNvSpPr>
            <p:nvPr/>
          </p:nvSpPr>
          <p:spPr bwMode="auto">
            <a:xfrm>
              <a:off x="3230" y="1977"/>
              <a:ext cx="79"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 name="Rectangle 61"/>
            <p:cNvSpPr>
              <a:spLocks noChangeArrowheads="1"/>
            </p:cNvSpPr>
            <p:nvPr/>
          </p:nvSpPr>
          <p:spPr bwMode="auto">
            <a:xfrm>
              <a:off x="3338"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 name="Rectangle 62"/>
            <p:cNvSpPr>
              <a:spLocks noChangeArrowheads="1"/>
            </p:cNvSpPr>
            <p:nvPr/>
          </p:nvSpPr>
          <p:spPr bwMode="auto">
            <a:xfrm>
              <a:off x="3446"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 name="Rectangle 63"/>
            <p:cNvSpPr>
              <a:spLocks noChangeArrowheads="1"/>
            </p:cNvSpPr>
            <p:nvPr/>
          </p:nvSpPr>
          <p:spPr bwMode="auto">
            <a:xfrm>
              <a:off x="3659"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 name="Rectangle 64"/>
            <p:cNvSpPr>
              <a:spLocks noChangeArrowheads="1"/>
            </p:cNvSpPr>
            <p:nvPr/>
          </p:nvSpPr>
          <p:spPr bwMode="auto">
            <a:xfrm>
              <a:off x="3767"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 name="Rectangle 65"/>
            <p:cNvSpPr>
              <a:spLocks noChangeArrowheads="1"/>
            </p:cNvSpPr>
            <p:nvPr/>
          </p:nvSpPr>
          <p:spPr bwMode="auto">
            <a:xfrm>
              <a:off x="3874"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 name="Rectangle 66"/>
            <p:cNvSpPr>
              <a:spLocks noChangeArrowheads="1"/>
            </p:cNvSpPr>
            <p:nvPr/>
          </p:nvSpPr>
          <p:spPr bwMode="auto">
            <a:xfrm>
              <a:off x="3981"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 name="Rectangle 67"/>
            <p:cNvSpPr>
              <a:spLocks noChangeArrowheads="1"/>
            </p:cNvSpPr>
            <p:nvPr/>
          </p:nvSpPr>
          <p:spPr bwMode="auto">
            <a:xfrm>
              <a:off x="3659"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 name="Rectangle 68"/>
            <p:cNvSpPr>
              <a:spLocks noChangeArrowheads="1"/>
            </p:cNvSpPr>
            <p:nvPr/>
          </p:nvSpPr>
          <p:spPr bwMode="auto">
            <a:xfrm>
              <a:off x="3767"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 name="Rectangle 69"/>
            <p:cNvSpPr>
              <a:spLocks noChangeArrowheads="1"/>
            </p:cNvSpPr>
            <p:nvPr/>
          </p:nvSpPr>
          <p:spPr bwMode="auto">
            <a:xfrm>
              <a:off x="3874"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 name="Rectangle 70"/>
            <p:cNvSpPr>
              <a:spLocks noChangeArrowheads="1"/>
            </p:cNvSpPr>
            <p:nvPr/>
          </p:nvSpPr>
          <p:spPr bwMode="auto">
            <a:xfrm>
              <a:off x="3981"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 name="Rectangle 71"/>
            <p:cNvSpPr>
              <a:spLocks noChangeArrowheads="1"/>
            </p:cNvSpPr>
            <p:nvPr/>
          </p:nvSpPr>
          <p:spPr bwMode="auto">
            <a:xfrm>
              <a:off x="3659"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 name="Rectangle 72"/>
            <p:cNvSpPr>
              <a:spLocks noChangeArrowheads="1"/>
            </p:cNvSpPr>
            <p:nvPr/>
          </p:nvSpPr>
          <p:spPr bwMode="auto">
            <a:xfrm>
              <a:off x="3767"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 name="Rectangle 73"/>
            <p:cNvSpPr>
              <a:spLocks noChangeArrowheads="1"/>
            </p:cNvSpPr>
            <p:nvPr/>
          </p:nvSpPr>
          <p:spPr bwMode="auto">
            <a:xfrm>
              <a:off x="3874"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 name="Rectangle 74"/>
            <p:cNvSpPr>
              <a:spLocks noChangeArrowheads="1"/>
            </p:cNvSpPr>
            <p:nvPr/>
          </p:nvSpPr>
          <p:spPr bwMode="auto">
            <a:xfrm>
              <a:off x="3981"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 name="Rectangle 75"/>
            <p:cNvSpPr>
              <a:spLocks noChangeArrowheads="1"/>
            </p:cNvSpPr>
            <p:nvPr/>
          </p:nvSpPr>
          <p:spPr bwMode="auto">
            <a:xfrm>
              <a:off x="3553" y="1771"/>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 name="Rectangle 76"/>
            <p:cNvSpPr>
              <a:spLocks noChangeArrowheads="1"/>
            </p:cNvSpPr>
            <p:nvPr/>
          </p:nvSpPr>
          <p:spPr bwMode="auto">
            <a:xfrm>
              <a:off x="3553" y="1873"/>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 name="Rectangle 77"/>
            <p:cNvSpPr>
              <a:spLocks noChangeArrowheads="1"/>
            </p:cNvSpPr>
            <p:nvPr/>
          </p:nvSpPr>
          <p:spPr bwMode="auto">
            <a:xfrm>
              <a:off x="3553" y="1977"/>
              <a:ext cx="77"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 name="Freeform 78"/>
            <p:cNvSpPr>
              <a:spLocks/>
            </p:cNvSpPr>
            <p:nvPr/>
          </p:nvSpPr>
          <p:spPr bwMode="auto">
            <a:xfrm>
              <a:off x="3188" y="1662"/>
              <a:ext cx="908" cy="60"/>
            </a:xfrm>
            <a:custGeom>
              <a:avLst/>
              <a:gdLst>
                <a:gd name="T0" fmla="*/ 479 w 908"/>
                <a:gd name="T1" fmla="*/ 0 h 60"/>
                <a:gd name="T2" fmla="*/ 428 w 908"/>
                <a:gd name="T3" fmla="*/ 0 h 60"/>
                <a:gd name="T4" fmla="*/ 0 w 908"/>
                <a:gd name="T5" fmla="*/ 0 h 60"/>
                <a:gd name="T6" fmla="*/ 0 w 908"/>
                <a:gd name="T7" fmla="*/ 60 h 60"/>
                <a:gd name="T8" fmla="*/ 428 w 908"/>
                <a:gd name="T9" fmla="*/ 60 h 60"/>
                <a:gd name="T10" fmla="*/ 479 w 908"/>
                <a:gd name="T11" fmla="*/ 60 h 60"/>
                <a:gd name="T12" fmla="*/ 908 w 908"/>
                <a:gd name="T13" fmla="*/ 60 h 60"/>
                <a:gd name="T14" fmla="*/ 908 w 908"/>
                <a:gd name="T15" fmla="*/ 0 h 60"/>
                <a:gd name="T16" fmla="*/ 479 w 90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60">
                  <a:moveTo>
                    <a:pt x="479" y="0"/>
                  </a:moveTo>
                  <a:lnTo>
                    <a:pt x="428" y="0"/>
                  </a:lnTo>
                  <a:lnTo>
                    <a:pt x="0" y="0"/>
                  </a:lnTo>
                  <a:lnTo>
                    <a:pt x="0" y="60"/>
                  </a:lnTo>
                  <a:lnTo>
                    <a:pt x="428" y="60"/>
                  </a:lnTo>
                  <a:lnTo>
                    <a:pt x="479" y="60"/>
                  </a:lnTo>
                  <a:lnTo>
                    <a:pt x="908" y="60"/>
                  </a:lnTo>
                  <a:lnTo>
                    <a:pt x="908" y="0"/>
                  </a:lnTo>
                  <a:lnTo>
                    <a:pt x="479" y="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2" name="Group 287"/>
          <p:cNvGrpSpPr/>
          <p:nvPr/>
        </p:nvGrpSpPr>
        <p:grpSpPr>
          <a:xfrm>
            <a:off x="1106703" y="3603135"/>
            <a:ext cx="323827" cy="866381"/>
            <a:chOff x="2325689" y="1746250"/>
            <a:chExt cx="795338" cy="1741488"/>
          </a:xfrm>
        </p:grpSpPr>
        <p:sp>
          <p:nvSpPr>
            <p:cNvPr id="289"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6"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5" name="Group 305"/>
          <p:cNvGrpSpPr/>
          <p:nvPr/>
        </p:nvGrpSpPr>
        <p:grpSpPr>
          <a:xfrm>
            <a:off x="455535" y="3437431"/>
            <a:ext cx="323827" cy="1185449"/>
            <a:chOff x="2325689" y="1104900"/>
            <a:chExt cx="795338" cy="2382838"/>
          </a:xfrm>
          <a:effectLst>
            <a:outerShdw blurRad="50800" dist="38100" algn="l" rotWithShape="0">
              <a:prstClr val="black">
                <a:alpha val="40000"/>
              </a:prstClr>
            </a:outerShdw>
          </a:effectLst>
        </p:grpSpPr>
        <p:sp>
          <p:nvSpPr>
            <p:cNvPr id="307" name="Rectangle 21"/>
            <p:cNvSpPr>
              <a:spLocks noChangeArrowheads="1"/>
            </p:cNvSpPr>
            <p:nvPr/>
          </p:nvSpPr>
          <p:spPr bwMode="auto">
            <a:xfrm>
              <a:off x="2714627" y="1104900"/>
              <a:ext cx="17463" cy="628650"/>
            </a:xfrm>
            <a:prstGeom prst="rect">
              <a:avLst/>
            </a:prstGeom>
            <a:gradFill flip="none" rotWithShape="1">
              <a:gsLst>
                <a:gs pos="0">
                  <a:schemeClr val="tx2"/>
                </a:gs>
                <a:gs pos="100000">
                  <a:schemeClr val="tx2">
                    <a:lumMod val="5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6" name="Group 325"/>
          <p:cNvGrpSpPr/>
          <p:nvPr/>
        </p:nvGrpSpPr>
        <p:grpSpPr>
          <a:xfrm>
            <a:off x="43044" y="3781485"/>
            <a:ext cx="240641" cy="780686"/>
            <a:chOff x="1588" y="455613"/>
            <a:chExt cx="1325563" cy="3519487"/>
          </a:xfrm>
        </p:grpSpPr>
        <p:sp>
          <p:nvSpPr>
            <p:cNvPr id="327"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9"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0"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7"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9" name="Group 367"/>
          <p:cNvGrpSpPr/>
          <p:nvPr/>
        </p:nvGrpSpPr>
        <p:grpSpPr>
          <a:xfrm>
            <a:off x="1" y="3924087"/>
            <a:ext cx="686189" cy="698626"/>
            <a:chOff x="-3175" y="-1241425"/>
            <a:chExt cx="9148763" cy="7623175"/>
          </a:xfrm>
          <a:effectLst>
            <a:outerShdw blurRad="50800" dist="38100" dir="10800000" algn="r" rotWithShape="0">
              <a:prstClr val="black">
                <a:alpha val="40000"/>
              </a:prstClr>
            </a:outerShdw>
          </a:effectLst>
        </p:grpSpPr>
        <p:sp>
          <p:nvSpPr>
            <p:cNvPr id="369" name="Rectangle 32"/>
            <p:cNvSpPr>
              <a:spLocks noChangeArrowheads="1"/>
            </p:cNvSpPr>
            <p:nvPr/>
          </p:nvSpPr>
          <p:spPr bwMode="auto">
            <a:xfrm>
              <a:off x="2995613" y="-1241425"/>
              <a:ext cx="3038475" cy="850900"/>
            </a:xfrm>
            <a:prstGeom prst="rect">
              <a:avLst/>
            </a:prstGeom>
            <a:gradFill flip="none" rotWithShape="1">
              <a:gsLst>
                <a:gs pos="0">
                  <a:sysClr val="window" lastClr="FFFFFF">
                    <a:lumMod val="75000"/>
                  </a:sysClr>
                </a:gs>
                <a:gs pos="100000">
                  <a:sysClr val="window" lastClr="FFFFFF">
                    <a:lumMod val="95000"/>
                  </a:sys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70" name="Rectangle 6"/>
            <p:cNvSpPr>
              <a:spLocks noChangeArrowheads="1"/>
            </p:cNvSpPr>
            <p:nvPr/>
          </p:nvSpPr>
          <p:spPr bwMode="auto">
            <a:xfrm>
              <a:off x="2857500" y="-530225"/>
              <a:ext cx="3325813" cy="6908800"/>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71"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 name="Rectangle 40"/>
            <p:cNvSpPr>
              <a:spLocks noChangeArrowheads="1"/>
            </p:cNvSpPr>
            <p:nvPr/>
          </p:nvSpPr>
          <p:spPr bwMode="auto">
            <a:xfrm>
              <a:off x="5770563"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0"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1"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2"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 name="Rectangle 56"/>
            <p:cNvSpPr>
              <a:spLocks noChangeArrowheads="1"/>
            </p:cNvSpPr>
            <p:nvPr/>
          </p:nvSpPr>
          <p:spPr bwMode="auto">
            <a:xfrm>
              <a:off x="-3175"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40" name="Group 28"/>
          <p:cNvGrpSpPr>
            <a:grpSpLocks noChangeAspect="1"/>
          </p:cNvGrpSpPr>
          <p:nvPr/>
        </p:nvGrpSpPr>
        <p:grpSpPr bwMode="auto">
          <a:xfrm>
            <a:off x="677112" y="4176210"/>
            <a:ext cx="270178" cy="447011"/>
            <a:chOff x="1705" y="1652"/>
            <a:chExt cx="418" cy="566"/>
          </a:xfrm>
          <a:effectLst>
            <a:outerShdw blurRad="50800" dist="38100" dir="10800000" algn="r" rotWithShape="0">
              <a:prstClr val="black">
                <a:alpha val="40000"/>
              </a:prstClr>
            </a:outerShdw>
          </a:effectLst>
        </p:grpSpPr>
        <p:sp>
          <p:nvSpPr>
            <p:cNvPr id="424"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 name="Rectangle 29"/>
            <p:cNvSpPr>
              <a:spLocks noChangeArrowheads="1"/>
            </p:cNvSpPr>
            <p:nvPr/>
          </p:nvSpPr>
          <p:spPr bwMode="auto">
            <a:xfrm>
              <a:off x="1705" y="1691"/>
              <a:ext cx="418" cy="526"/>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26"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 name="Rectangle 38"/>
            <p:cNvSpPr>
              <a:spLocks noChangeArrowheads="1"/>
            </p:cNvSpPr>
            <p:nvPr/>
          </p:nvSpPr>
          <p:spPr bwMode="auto">
            <a:xfrm>
              <a:off x="1750"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5" name="Rectangle 39"/>
            <p:cNvSpPr>
              <a:spLocks noChangeArrowheads="1"/>
            </p:cNvSpPr>
            <p:nvPr/>
          </p:nvSpPr>
          <p:spPr bwMode="auto">
            <a:xfrm>
              <a:off x="1871"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6" name="Rectangle 40"/>
            <p:cNvSpPr>
              <a:spLocks noChangeArrowheads="1"/>
            </p:cNvSpPr>
            <p:nvPr/>
          </p:nvSpPr>
          <p:spPr bwMode="auto">
            <a:xfrm>
              <a:off x="1994"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7" name="Rectangle 41"/>
            <p:cNvSpPr>
              <a:spLocks noChangeArrowheads="1"/>
            </p:cNvSpPr>
            <p:nvPr/>
          </p:nvSpPr>
          <p:spPr bwMode="auto">
            <a:xfrm>
              <a:off x="1750"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8" name="Rectangle 42"/>
            <p:cNvSpPr>
              <a:spLocks noChangeArrowheads="1"/>
            </p:cNvSpPr>
            <p:nvPr/>
          </p:nvSpPr>
          <p:spPr bwMode="auto">
            <a:xfrm>
              <a:off x="1871"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9"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 name="Rectangle 45"/>
            <p:cNvSpPr>
              <a:spLocks noChangeArrowheads="1"/>
            </p:cNvSpPr>
            <p:nvPr/>
          </p:nvSpPr>
          <p:spPr bwMode="auto">
            <a:xfrm>
              <a:off x="1747"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42" name="Rectangle 46"/>
            <p:cNvSpPr>
              <a:spLocks noChangeArrowheads="1"/>
            </p:cNvSpPr>
            <p:nvPr/>
          </p:nvSpPr>
          <p:spPr bwMode="auto">
            <a:xfrm>
              <a:off x="1871"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43" name="Rectangle 47"/>
            <p:cNvSpPr>
              <a:spLocks noChangeArrowheads="1"/>
            </p:cNvSpPr>
            <p:nvPr/>
          </p:nvSpPr>
          <p:spPr bwMode="auto">
            <a:xfrm>
              <a:off x="1994"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44" name="Group 443"/>
          <p:cNvGrpSpPr/>
          <p:nvPr/>
        </p:nvGrpSpPr>
        <p:grpSpPr>
          <a:xfrm>
            <a:off x="934024" y="3844128"/>
            <a:ext cx="240641" cy="780686"/>
            <a:chOff x="1588" y="455613"/>
            <a:chExt cx="1325563" cy="3519487"/>
          </a:xfrm>
          <a:effectLst>
            <a:outerShdw blurRad="50800" dist="38100" algn="l" rotWithShape="0">
              <a:prstClr val="black">
                <a:alpha val="40000"/>
              </a:prstClr>
            </a:outerShdw>
          </a:effectLst>
        </p:grpSpPr>
        <p:sp>
          <p:nvSpPr>
            <p:cNvPr id="445"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3"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4"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5"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6"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7"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8"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9"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0"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1"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2"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3"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4"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5"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47" name="Group 485"/>
          <p:cNvGrpSpPr/>
          <p:nvPr/>
        </p:nvGrpSpPr>
        <p:grpSpPr>
          <a:xfrm>
            <a:off x="1168104" y="3925803"/>
            <a:ext cx="686189" cy="698626"/>
            <a:chOff x="-3175" y="-1241425"/>
            <a:chExt cx="9148763" cy="7623175"/>
          </a:xfrm>
          <a:effectLst>
            <a:outerShdw blurRad="63500" sx="102000" sy="102000" algn="ctr" rotWithShape="0">
              <a:prstClr val="black">
                <a:alpha val="40000"/>
              </a:prstClr>
            </a:outerShdw>
          </a:effectLst>
        </p:grpSpPr>
        <p:sp>
          <p:nvSpPr>
            <p:cNvPr id="487" name="Rectangle 32"/>
            <p:cNvSpPr>
              <a:spLocks noChangeArrowheads="1"/>
            </p:cNvSpPr>
            <p:nvPr/>
          </p:nvSpPr>
          <p:spPr bwMode="auto">
            <a:xfrm>
              <a:off x="2995613" y="-1241425"/>
              <a:ext cx="3038475" cy="8509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8"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89"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0"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1"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2"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3"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4"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5"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6"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7"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8"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99"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0"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1"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2"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3"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4"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5"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6"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7"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8"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09"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0"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1"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2"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3"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4"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5" name="Rectangle 40"/>
            <p:cNvSpPr>
              <a:spLocks noChangeArrowheads="1"/>
            </p:cNvSpPr>
            <p:nvPr/>
          </p:nvSpPr>
          <p:spPr bwMode="auto">
            <a:xfrm>
              <a:off x="5770563" y="2943225"/>
              <a:ext cx="3375025" cy="3438525"/>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6"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7"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8"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19"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0"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1"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2"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3"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4"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5"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6"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7"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28"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529"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0"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1"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2"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3"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4"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5"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6"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7"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8"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39"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0"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48" name="Group 82"/>
          <p:cNvGrpSpPr>
            <a:grpSpLocks noChangeAspect="1"/>
          </p:cNvGrpSpPr>
          <p:nvPr/>
        </p:nvGrpSpPr>
        <p:grpSpPr bwMode="auto">
          <a:xfrm>
            <a:off x="2266964" y="3750670"/>
            <a:ext cx="341278" cy="867171"/>
            <a:chOff x="3489" y="1293"/>
            <a:chExt cx="528" cy="1098"/>
          </a:xfrm>
          <a:effectLst>
            <a:outerShdw blurRad="50800" dist="38100" dir="10800000" algn="r" rotWithShape="0">
              <a:prstClr val="black">
                <a:alpha val="40000"/>
              </a:prstClr>
            </a:outerShdw>
          </a:effectLst>
        </p:grpSpPr>
        <p:sp>
          <p:nvSpPr>
            <p:cNvPr id="542" name="Rectangle 83"/>
            <p:cNvSpPr>
              <a:spLocks noChangeArrowheads="1"/>
            </p:cNvSpPr>
            <p:nvPr/>
          </p:nvSpPr>
          <p:spPr bwMode="auto">
            <a:xfrm>
              <a:off x="3489" y="1293"/>
              <a:ext cx="528" cy="109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3" name="Rectangle 84"/>
            <p:cNvSpPr>
              <a:spLocks noChangeArrowheads="1"/>
            </p:cNvSpPr>
            <p:nvPr/>
          </p:nvSpPr>
          <p:spPr bwMode="auto">
            <a:xfrm>
              <a:off x="353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4" name="Rectangle 85"/>
            <p:cNvSpPr>
              <a:spLocks noChangeArrowheads="1"/>
            </p:cNvSpPr>
            <p:nvPr/>
          </p:nvSpPr>
          <p:spPr bwMode="auto">
            <a:xfrm>
              <a:off x="365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5" name="Rectangle 86"/>
            <p:cNvSpPr>
              <a:spLocks noChangeArrowheads="1"/>
            </p:cNvSpPr>
            <p:nvPr/>
          </p:nvSpPr>
          <p:spPr bwMode="auto">
            <a:xfrm>
              <a:off x="377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6" name="Rectangle 87"/>
            <p:cNvSpPr>
              <a:spLocks noChangeArrowheads="1"/>
            </p:cNvSpPr>
            <p:nvPr/>
          </p:nvSpPr>
          <p:spPr bwMode="auto">
            <a:xfrm>
              <a:off x="3894"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7" name="Rectangle 88"/>
            <p:cNvSpPr>
              <a:spLocks noChangeArrowheads="1"/>
            </p:cNvSpPr>
            <p:nvPr/>
          </p:nvSpPr>
          <p:spPr bwMode="auto">
            <a:xfrm>
              <a:off x="353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8" name="Rectangle 89"/>
            <p:cNvSpPr>
              <a:spLocks noChangeArrowheads="1"/>
            </p:cNvSpPr>
            <p:nvPr/>
          </p:nvSpPr>
          <p:spPr bwMode="auto">
            <a:xfrm>
              <a:off x="365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49" name="Rectangle 90"/>
            <p:cNvSpPr>
              <a:spLocks noChangeArrowheads="1"/>
            </p:cNvSpPr>
            <p:nvPr/>
          </p:nvSpPr>
          <p:spPr bwMode="auto">
            <a:xfrm>
              <a:off x="377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0" name="Rectangle 91"/>
            <p:cNvSpPr>
              <a:spLocks noChangeArrowheads="1"/>
            </p:cNvSpPr>
            <p:nvPr/>
          </p:nvSpPr>
          <p:spPr bwMode="auto">
            <a:xfrm>
              <a:off x="3894"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1" name="Rectangle 92"/>
            <p:cNvSpPr>
              <a:spLocks noChangeArrowheads="1"/>
            </p:cNvSpPr>
            <p:nvPr/>
          </p:nvSpPr>
          <p:spPr bwMode="auto">
            <a:xfrm>
              <a:off x="353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2" name="Rectangle 93"/>
            <p:cNvSpPr>
              <a:spLocks noChangeArrowheads="1"/>
            </p:cNvSpPr>
            <p:nvPr/>
          </p:nvSpPr>
          <p:spPr bwMode="auto">
            <a:xfrm>
              <a:off x="365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3" name="Rectangle 94"/>
            <p:cNvSpPr>
              <a:spLocks noChangeArrowheads="1"/>
            </p:cNvSpPr>
            <p:nvPr/>
          </p:nvSpPr>
          <p:spPr bwMode="auto">
            <a:xfrm>
              <a:off x="377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4" name="Rectangle 95"/>
            <p:cNvSpPr>
              <a:spLocks noChangeArrowheads="1"/>
            </p:cNvSpPr>
            <p:nvPr/>
          </p:nvSpPr>
          <p:spPr bwMode="auto">
            <a:xfrm>
              <a:off x="3894"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5" name="Rectangle 96"/>
            <p:cNvSpPr>
              <a:spLocks noChangeArrowheads="1"/>
            </p:cNvSpPr>
            <p:nvPr/>
          </p:nvSpPr>
          <p:spPr bwMode="auto">
            <a:xfrm>
              <a:off x="353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6" name="Rectangle 97"/>
            <p:cNvSpPr>
              <a:spLocks noChangeArrowheads="1"/>
            </p:cNvSpPr>
            <p:nvPr/>
          </p:nvSpPr>
          <p:spPr bwMode="auto">
            <a:xfrm>
              <a:off x="365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7" name="Rectangle 98"/>
            <p:cNvSpPr>
              <a:spLocks noChangeArrowheads="1"/>
            </p:cNvSpPr>
            <p:nvPr/>
          </p:nvSpPr>
          <p:spPr bwMode="auto">
            <a:xfrm>
              <a:off x="377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8" name="Rectangle 99"/>
            <p:cNvSpPr>
              <a:spLocks noChangeArrowheads="1"/>
            </p:cNvSpPr>
            <p:nvPr/>
          </p:nvSpPr>
          <p:spPr bwMode="auto">
            <a:xfrm>
              <a:off x="3894"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59" name="Rectangle 100"/>
            <p:cNvSpPr>
              <a:spLocks noChangeArrowheads="1"/>
            </p:cNvSpPr>
            <p:nvPr/>
          </p:nvSpPr>
          <p:spPr bwMode="auto">
            <a:xfrm>
              <a:off x="353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0" name="Rectangle 101"/>
            <p:cNvSpPr>
              <a:spLocks noChangeArrowheads="1"/>
            </p:cNvSpPr>
            <p:nvPr/>
          </p:nvSpPr>
          <p:spPr bwMode="auto">
            <a:xfrm>
              <a:off x="365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1" name="Rectangle 102"/>
            <p:cNvSpPr>
              <a:spLocks noChangeArrowheads="1"/>
            </p:cNvSpPr>
            <p:nvPr/>
          </p:nvSpPr>
          <p:spPr bwMode="auto">
            <a:xfrm>
              <a:off x="377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2" name="Rectangle 103"/>
            <p:cNvSpPr>
              <a:spLocks noChangeArrowheads="1"/>
            </p:cNvSpPr>
            <p:nvPr/>
          </p:nvSpPr>
          <p:spPr bwMode="auto">
            <a:xfrm>
              <a:off x="3894"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3" name="Rectangle 104"/>
            <p:cNvSpPr>
              <a:spLocks noChangeArrowheads="1"/>
            </p:cNvSpPr>
            <p:nvPr/>
          </p:nvSpPr>
          <p:spPr bwMode="auto">
            <a:xfrm>
              <a:off x="353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4" name="Rectangle 105"/>
            <p:cNvSpPr>
              <a:spLocks noChangeArrowheads="1"/>
            </p:cNvSpPr>
            <p:nvPr/>
          </p:nvSpPr>
          <p:spPr bwMode="auto">
            <a:xfrm>
              <a:off x="365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5" name="Rectangle 106"/>
            <p:cNvSpPr>
              <a:spLocks noChangeArrowheads="1"/>
            </p:cNvSpPr>
            <p:nvPr/>
          </p:nvSpPr>
          <p:spPr bwMode="auto">
            <a:xfrm>
              <a:off x="377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6" name="Rectangle 107"/>
            <p:cNvSpPr>
              <a:spLocks noChangeArrowheads="1"/>
            </p:cNvSpPr>
            <p:nvPr/>
          </p:nvSpPr>
          <p:spPr bwMode="auto">
            <a:xfrm>
              <a:off x="3894"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67" name="Rectangle 108"/>
            <p:cNvSpPr>
              <a:spLocks noChangeArrowheads="1"/>
            </p:cNvSpPr>
            <p:nvPr/>
          </p:nvSpPr>
          <p:spPr bwMode="auto">
            <a:xfrm>
              <a:off x="3667" y="2234"/>
              <a:ext cx="178" cy="1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49" name="Group 165"/>
          <p:cNvGrpSpPr>
            <a:grpSpLocks noChangeAspect="1"/>
          </p:cNvGrpSpPr>
          <p:nvPr/>
        </p:nvGrpSpPr>
        <p:grpSpPr bwMode="auto">
          <a:xfrm>
            <a:off x="2551725" y="4151477"/>
            <a:ext cx="359974" cy="465636"/>
            <a:chOff x="825" y="-554"/>
            <a:chExt cx="4110" cy="4351"/>
          </a:xfrm>
          <a:effectLst>
            <a:outerShdw blurRad="50800" dist="38100" dir="10800000" algn="r" rotWithShape="0">
              <a:prstClr val="black">
                <a:alpha val="40000"/>
              </a:prstClr>
            </a:outerShdw>
          </a:effectLst>
        </p:grpSpPr>
        <p:sp>
          <p:nvSpPr>
            <p:cNvPr id="569"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0"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1"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2"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3"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4"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5"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6"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7"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8"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79"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0"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1"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2"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3"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4"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5"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6"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7"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8"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89"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0"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1"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2"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3"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4"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5"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6"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7"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8"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599"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0"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1"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2"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3"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4"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5"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6"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7"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8"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09"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0"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1"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2"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3"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4"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5"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6"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7"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8" name="Rectangle 214"/>
            <p:cNvSpPr>
              <a:spLocks noChangeArrowheads="1"/>
            </p:cNvSpPr>
            <p:nvPr/>
          </p:nvSpPr>
          <p:spPr bwMode="auto">
            <a:xfrm>
              <a:off x="2429" y="283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19"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0"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60" name="Group 620"/>
          <p:cNvGrpSpPr/>
          <p:nvPr/>
        </p:nvGrpSpPr>
        <p:grpSpPr>
          <a:xfrm>
            <a:off x="2852151" y="3781485"/>
            <a:ext cx="240641" cy="780686"/>
            <a:chOff x="1588" y="455613"/>
            <a:chExt cx="1325563" cy="3519487"/>
          </a:xfrm>
        </p:grpSpPr>
        <p:sp>
          <p:nvSpPr>
            <p:cNvPr id="622"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3"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4"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5"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6"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7"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8"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29"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0"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1"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2"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3"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4"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5"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6"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7"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8"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39"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0"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1"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2"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3"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4"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5"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6"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7"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8"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49"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0"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1"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2"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3"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4"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5"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6"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7"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8"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59"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0"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1"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2"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1" name="Group 165"/>
          <p:cNvGrpSpPr>
            <a:grpSpLocks noChangeAspect="1"/>
          </p:cNvGrpSpPr>
          <p:nvPr/>
        </p:nvGrpSpPr>
        <p:grpSpPr bwMode="auto">
          <a:xfrm>
            <a:off x="3163821" y="3785163"/>
            <a:ext cx="561639" cy="726494"/>
            <a:chOff x="825" y="-554"/>
            <a:chExt cx="4110" cy="4351"/>
          </a:xfrm>
          <a:effectLst>
            <a:outerShdw blurRad="50800" dist="38100" dir="10800000" algn="r" rotWithShape="0">
              <a:prstClr val="black">
                <a:alpha val="40000"/>
              </a:prstClr>
            </a:outerShdw>
          </a:effectLst>
        </p:grpSpPr>
        <p:sp>
          <p:nvSpPr>
            <p:cNvPr id="664"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5"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6"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7"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8"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69"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0"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1"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2"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3"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4"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5"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6"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7"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8"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79"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0"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1"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2"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3"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4"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5"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6"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7"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8"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89"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0"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1"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2"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3"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4"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5"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6"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7"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8"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699"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0"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1"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2"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3"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4"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5"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6"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7"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8"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09"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10"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11"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12"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13"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14"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15"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62" name="Group 715"/>
          <p:cNvGrpSpPr/>
          <p:nvPr/>
        </p:nvGrpSpPr>
        <p:grpSpPr>
          <a:xfrm>
            <a:off x="3264642" y="3737544"/>
            <a:ext cx="323827" cy="885336"/>
            <a:chOff x="2325689" y="1708150"/>
            <a:chExt cx="795338" cy="1779588"/>
          </a:xfrm>
          <a:effectLst>
            <a:outerShdw blurRad="50800" dist="38100" dir="10800000" algn="r" rotWithShape="0">
              <a:prstClr val="black">
                <a:alpha val="40000"/>
              </a:prstClr>
            </a:outerShdw>
          </a:effectLst>
        </p:grpSpPr>
        <p:sp>
          <p:nvSpPr>
            <p:cNvPr id="717"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718" name="Rectangle 7"/>
            <p:cNvSpPr>
              <a:spLocks noChangeArrowheads="1"/>
            </p:cNvSpPr>
            <p:nvPr/>
          </p:nvSpPr>
          <p:spPr bwMode="auto">
            <a:xfrm>
              <a:off x="2325689" y="2590800"/>
              <a:ext cx="795338" cy="89693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719"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0"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1"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2"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3"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4"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5"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6"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7"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8"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29"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0"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1"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2"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3"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4"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4" name="Group 734"/>
          <p:cNvGrpSpPr/>
          <p:nvPr/>
        </p:nvGrpSpPr>
        <p:grpSpPr>
          <a:xfrm>
            <a:off x="2809107" y="3924087"/>
            <a:ext cx="686189" cy="698626"/>
            <a:chOff x="-3175" y="-1241425"/>
            <a:chExt cx="9148763" cy="7623175"/>
          </a:xfrm>
          <a:effectLst>
            <a:outerShdw blurRad="50800" dist="38100" dir="10800000" algn="r" rotWithShape="0">
              <a:prstClr val="black">
                <a:alpha val="40000"/>
              </a:prstClr>
            </a:outerShdw>
          </a:effectLst>
        </p:grpSpPr>
        <p:sp>
          <p:nvSpPr>
            <p:cNvPr id="736" name="Rectangle 32"/>
            <p:cNvSpPr>
              <a:spLocks noChangeArrowheads="1"/>
            </p:cNvSpPr>
            <p:nvPr/>
          </p:nvSpPr>
          <p:spPr bwMode="auto">
            <a:xfrm>
              <a:off x="2995613" y="-1241425"/>
              <a:ext cx="3038475" cy="8509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7"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8"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39"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0"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1"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2"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3"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4"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5"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6"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7"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8"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49"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0"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1"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2"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3"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4"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5"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6"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7"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8"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59"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0"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1"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2"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3"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4" name="Rectangle 40"/>
            <p:cNvSpPr>
              <a:spLocks noChangeArrowheads="1"/>
            </p:cNvSpPr>
            <p:nvPr/>
          </p:nvSpPr>
          <p:spPr bwMode="auto">
            <a:xfrm>
              <a:off x="5770563"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765"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6"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7"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8"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69"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0"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1"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2"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3"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4"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5"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6"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7"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778"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79"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0"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1"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2"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3"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4"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5"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6"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7"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8"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89"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5" name="Group 28"/>
          <p:cNvGrpSpPr>
            <a:grpSpLocks noChangeAspect="1"/>
          </p:cNvGrpSpPr>
          <p:nvPr/>
        </p:nvGrpSpPr>
        <p:grpSpPr bwMode="auto">
          <a:xfrm>
            <a:off x="3486219" y="4176210"/>
            <a:ext cx="270178" cy="447011"/>
            <a:chOff x="1705" y="1652"/>
            <a:chExt cx="418" cy="566"/>
          </a:xfrm>
          <a:effectLst>
            <a:outerShdw blurRad="50800" dist="38100" dir="10800000" algn="r" rotWithShape="0">
              <a:prstClr val="black">
                <a:alpha val="40000"/>
              </a:prstClr>
            </a:outerShdw>
          </a:effectLst>
        </p:grpSpPr>
        <p:sp>
          <p:nvSpPr>
            <p:cNvPr id="791"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2"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3"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4"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5"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6"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7"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8"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799"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00"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01"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02"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sp>
        <p:nvSpPr>
          <p:cNvPr id="803" name="Oval 802"/>
          <p:cNvSpPr>
            <a:spLocks noChangeAspect="1"/>
          </p:cNvSpPr>
          <p:nvPr/>
        </p:nvSpPr>
        <p:spPr>
          <a:xfrm rot="10800000" flipV="1">
            <a:off x="9880623" y="4115186"/>
            <a:ext cx="32061" cy="32061"/>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04" name="Oval 803"/>
          <p:cNvSpPr/>
          <p:nvPr/>
        </p:nvSpPr>
        <p:spPr>
          <a:xfrm>
            <a:off x="10225643" y="3505844"/>
            <a:ext cx="43555" cy="35995"/>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05" name="Oval 804"/>
          <p:cNvSpPr/>
          <p:nvPr/>
        </p:nvSpPr>
        <p:spPr>
          <a:xfrm>
            <a:off x="10378043" y="3658244"/>
            <a:ext cx="43555" cy="35995"/>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06" name="Oval 805"/>
          <p:cNvSpPr/>
          <p:nvPr/>
        </p:nvSpPr>
        <p:spPr>
          <a:xfrm>
            <a:off x="10520336" y="4183290"/>
            <a:ext cx="63769" cy="52702"/>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07" name="Oval 806"/>
          <p:cNvSpPr>
            <a:spLocks/>
          </p:cNvSpPr>
          <p:nvPr/>
        </p:nvSpPr>
        <p:spPr>
          <a:xfrm>
            <a:off x="9464491" y="3622979"/>
            <a:ext cx="37785" cy="31227"/>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08" name="Oval 807"/>
          <p:cNvSpPr>
            <a:spLocks/>
          </p:cNvSpPr>
          <p:nvPr/>
        </p:nvSpPr>
        <p:spPr>
          <a:xfrm>
            <a:off x="9715023" y="3869076"/>
            <a:ext cx="41564" cy="34350"/>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09" name="Oval 808"/>
          <p:cNvSpPr>
            <a:spLocks/>
          </p:cNvSpPr>
          <p:nvPr/>
        </p:nvSpPr>
        <p:spPr>
          <a:xfrm>
            <a:off x="9996303" y="4378535"/>
            <a:ext cx="45720" cy="37785"/>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grpSp>
        <p:nvGrpSpPr>
          <p:cNvPr id="66" name="Group 809"/>
          <p:cNvGrpSpPr/>
          <p:nvPr/>
        </p:nvGrpSpPr>
        <p:grpSpPr>
          <a:xfrm>
            <a:off x="3170521" y="3387139"/>
            <a:ext cx="3756397" cy="1187383"/>
            <a:chOff x="-8175" y="1912805"/>
            <a:chExt cx="9225933" cy="2386725"/>
          </a:xfrm>
          <a:effectLst>
            <a:outerShdw blurRad="254000" sx="102000" sy="102000" algn="ctr" rotWithShape="0">
              <a:prstClr val="black">
                <a:alpha val="40000"/>
              </a:prstClr>
            </a:outerShdw>
          </a:effectLst>
        </p:grpSpPr>
        <p:grpSp>
          <p:nvGrpSpPr>
            <p:cNvPr id="67" name="Group 165"/>
            <p:cNvGrpSpPr>
              <a:grpSpLocks noChangeAspect="1"/>
            </p:cNvGrpSpPr>
            <p:nvPr/>
          </p:nvGrpSpPr>
          <p:grpSpPr bwMode="auto">
            <a:xfrm>
              <a:off x="6348111" y="2493903"/>
              <a:ext cx="1379419" cy="1460306"/>
              <a:chOff x="825" y="-554"/>
              <a:chExt cx="4110" cy="4351"/>
            </a:xfrm>
            <a:effectLst>
              <a:outerShdw blurRad="50800" dist="38100" dir="10800000" algn="r" rotWithShape="0">
                <a:prstClr val="black">
                  <a:alpha val="40000"/>
                </a:prstClr>
              </a:outerShdw>
            </a:effectLst>
          </p:grpSpPr>
          <p:sp>
            <p:nvSpPr>
              <p:cNvPr id="1472"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3"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474"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5"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6"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7"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8"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9"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0"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1"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2"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3"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4"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5"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6"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7"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8"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89"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0"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1"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2"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3"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4"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5"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6"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7"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8"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99"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0"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1"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2"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3"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4"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5"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6"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7"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8"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09"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0"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1"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2"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3"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4"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5"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6"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7"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8"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19"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20"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21"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22"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23"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68" name="Group 165"/>
            <p:cNvGrpSpPr>
              <a:grpSpLocks noChangeAspect="1"/>
            </p:cNvGrpSpPr>
            <p:nvPr/>
          </p:nvGrpSpPr>
          <p:grpSpPr bwMode="auto">
            <a:xfrm>
              <a:off x="949267" y="2493903"/>
              <a:ext cx="1379419" cy="1460306"/>
              <a:chOff x="825" y="-554"/>
              <a:chExt cx="4110" cy="4351"/>
            </a:xfrm>
            <a:effectLst>
              <a:outerShdw blurRad="50800" dist="38100" dir="10800000" algn="r" rotWithShape="0">
                <a:prstClr val="black">
                  <a:alpha val="40000"/>
                </a:prstClr>
              </a:outerShdw>
            </a:effectLst>
          </p:grpSpPr>
          <p:sp>
            <p:nvSpPr>
              <p:cNvPr id="1420"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1"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2"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3"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4"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5"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6"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7"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8"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29"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0"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1"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2"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3"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4"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5"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6"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7"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8"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39"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0"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1"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2"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3"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4"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5"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6"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7"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8"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49"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0"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1"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2"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3"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4"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5"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6"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7"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8"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59"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0"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1"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2"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3"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4"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5"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6"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7"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8"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69"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0"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71"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69" name="Group 112"/>
            <p:cNvGrpSpPr>
              <a:grpSpLocks noChangeAspect="1"/>
            </p:cNvGrpSpPr>
            <p:nvPr/>
          </p:nvGrpSpPr>
          <p:grpSpPr bwMode="auto">
            <a:xfrm>
              <a:off x="3757639" y="2669000"/>
              <a:ext cx="1527490" cy="1617685"/>
              <a:chOff x="2449" y="74"/>
              <a:chExt cx="2100" cy="2224"/>
            </a:xfrm>
          </p:grpSpPr>
          <p:sp>
            <p:nvSpPr>
              <p:cNvPr id="1370" name="AutoShape 111"/>
              <p:cNvSpPr>
                <a:spLocks noChangeAspect="1" noChangeArrowheads="1" noTextEdit="1"/>
              </p:cNvSpPr>
              <p:nvPr/>
            </p:nvSpPr>
            <p:spPr bwMode="auto">
              <a:xfrm>
                <a:off x="2449" y="74"/>
                <a:ext cx="2100"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1" name="Freeform 113"/>
              <p:cNvSpPr>
                <a:spLocks/>
              </p:cNvSpPr>
              <p:nvPr/>
            </p:nvSpPr>
            <p:spPr bwMode="auto">
              <a:xfrm>
                <a:off x="2449" y="74"/>
                <a:ext cx="2099" cy="2224"/>
              </a:xfrm>
              <a:custGeom>
                <a:avLst/>
                <a:gdLst>
                  <a:gd name="T0" fmla="*/ 1072 w 2099"/>
                  <a:gd name="T1" fmla="*/ 0 h 2224"/>
                  <a:gd name="T2" fmla="*/ 1028 w 2099"/>
                  <a:gd name="T3" fmla="*/ 0 h 2224"/>
                  <a:gd name="T4" fmla="*/ 0 w 2099"/>
                  <a:gd name="T5" fmla="*/ 0 h 2224"/>
                  <a:gd name="T6" fmla="*/ 0 w 2099"/>
                  <a:gd name="T7" fmla="*/ 2224 h 2224"/>
                  <a:gd name="T8" fmla="*/ 1028 w 2099"/>
                  <a:gd name="T9" fmla="*/ 2224 h 2224"/>
                  <a:gd name="T10" fmla="*/ 1072 w 2099"/>
                  <a:gd name="T11" fmla="*/ 2224 h 2224"/>
                  <a:gd name="T12" fmla="*/ 2099 w 2099"/>
                  <a:gd name="T13" fmla="*/ 2224 h 2224"/>
                  <a:gd name="T14" fmla="*/ 2099 w 2099"/>
                  <a:gd name="T15" fmla="*/ 0 h 2224"/>
                  <a:gd name="T16" fmla="*/ 1072 w 2099"/>
                  <a:gd name="T17" fmla="*/ 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9" h="2224">
                    <a:moveTo>
                      <a:pt x="1072" y="0"/>
                    </a:moveTo>
                    <a:lnTo>
                      <a:pt x="1028" y="0"/>
                    </a:lnTo>
                    <a:lnTo>
                      <a:pt x="0" y="0"/>
                    </a:lnTo>
                    <a:lnTo>
                      <a:pt x="0" y="2224"/>
                    </a:lnTo>
                    <a:lnTo>
                      <a:pt x="1028" y="2224"/>
                    </a:lnTo>
                    <a:lnTo>
                      <a:pt x="1072" y="2224"/>
                    </a:lnTo>
                    <a:lnTo>
                      <a:pt x="2099" y="2224"/>
                    </a:lnTo>
                    <a:lnTo>
                      <a:pt x="2099" y="0"/>
                    </a:lnTo>
                    <a:lnTo>
                      <a:pt x="1072"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372" name="Rectangle 114"/>
              <p:cNvSpPr>
                <a:spLocks noChangeArrowheads="1"/>
              </p:cNvSpPr>
              <p:nvPr/>
            </p:nvSpPr>
            <p:spPr bwMode="auto">
              <a:xfrm>
                <a:off x="3566"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3" name="Rectangle 115"/>
              <p:cNvSpPr>
                <a:spLocks noChangeArrowheads="1"/>
              </p:cNvSpPr>
              <p:nvPr/>
            </p:nvSpPr>
            <p:spPr bwMode="auto">
              <a:xfrm>
                <a:off x="3809" y="214"/>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4" name="Rectangle 116"/>
              <p:cNvSpPr>
                <a:spLocks noChangeArrowheads="1"/>
              </p:cNvSpPr>
              <p:nvPr/>
            </p:nvSpPr>
            <p:spPr bwMode="auto">
              <a:xfrm>
                <a:off x="4053"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5" name="Rectangle 117"/>
              <p:cNvSpPr>
                <a:spLocks noChangeArrowheads="1"/>
              </p:cNvSpPr>
              <p:nvPr/>
            </p:nvSpPr>
            <p:spPr bwMode="auto">
              <a:xfrm>
                <a:off x="429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6" name="Rectangle 118"/>
              <p:cNvSpPr>
                <a:spLocks noChangeArrowheads="1"/>
              </p:cNvSpPr>
              <p:nvPr/>
            </p:nvSpPr>
            <p:spPr bwMode="auto">
              <a:xfrm>
                <a:off x="3566"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7" name="Rectangle 119"/>
              <p:cNvSpPr>
                <a:spLocks noChangeArrowheads="1"/>
              </p:cNvSpPr>
              <p:nvPr/>
            </p:nvSpPr>
            <p:spPr bwMode="auto">
              <a:xfrm>
                <a:off x="3809" y="489"/>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8" name="Rectangle 120"/>
              <p:cNvSpPr>
                <a:spLocks noChangeArrowheads="1"/>
              </p:cNvSpPr>
              <p:nvPr/>
            </p:nvSpPr>
            <p:spPr bwMode="auto">
              <a:xfrm>
                <a:off x="4053"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79" name="Rectangle 121"/>
              <p:cNvSpPr>
                <a:spLocks noChangeArrowheads="1"/>
              </p:cNvSpPr>
              <p:nvPr/>
            </p:nvSpPr>
            <p:spPr bwMode="auto">
              <a:xfrm>
                <a:off x="429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0" name="Rectangle 122"/>
              <p:cNvSpPr>
                <a:spLocks noChangeArrowheads="1"/>
              </p:cNvSpPr>
              <p:nvPr/>
            </p:nvSpPr>
            <p:spPr bwMode="auto">
              <a:xfrm>
                <a:off x="3566"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1" name="Rectangle 123"/>
              <p:cNvSpPr>
                <a:spLocks noChangeArrowheads="1"/>
              </p:cNvSpPr>
              <p:nvPr/>
            </p:nvSpPr>
            <p:spPr bwMode="auto">
              <a:xfrm>
                <a:off x="3809" y="76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2" name="Rectangle 124"/>
              <p:cNvSpPr>
                <a:spLocks noChangeArrowheads="1"/>
              </p:cNvSpPr>
              <p:nvPr/>
            </p:nvSpPr>
            <p:spPr bwMode="auto">
              <a:xfrm>
                <a:off x="4053"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3" name="Rectangle 125"/>
              <p:cNvSpPr>
                <a:spLocks noChangeArrowheads="1"/>
              </p:cNvSpPr>
              <p:nvPr/>
            </p:nvSpPr>
            <p:spPr bwMode="auto">
              <a:xfrm>
                <a:off x="429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4" name="Rectangle 126"/>
              <p:cNvSpPr>
                <a:spLocks noChangeArrowheads="1"/>
              </p:cNvSpPr>
              <p:nvPr/>
            </p:nvSpPr>
            <p:spPr bwMode="auto">
              <a:xfrm>
                <a:off x="3566"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5" name="Rectangle 127"/>
              <p:cNvSpPr>
                <a:spLocks noChangeArrowheads="1"/>
              </p:cNvSpPr>
              <p:nvPr/>
            </p:nvSpPr>
            <p:spPr bwMode="auto">
              <a:xfrm>
                <a:off x="3809" y="1040"/>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6" name="Rectangle 128"/>
              <p:cNvSpPr>
                <a:spLocks noChangeArrowheads="1"/>
              </p:cNvSpPr>
              <p:nvPr/>
            </p:nvSpPr>
            <p:spPr bwMode="auto">
              <a:xfrm>
                <a:off x="4053"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7" name="Rectangle 129"/>
              <p:cNvSpPr>
                <a:spLocks noChangeArrowheads="1"/>
              </p:cNvSpPr>
              <p:nvPr/>
            </p:nvSpPr>
            <p:spPr bwMode="auto">
              <a:xfrm>
                <a:off x="429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8" name="Rectangle 130"/>
              <p:cNvSpPr>
                <a:spLocks noChangeArrowheads="1"/>
              </p:cNvSpPr>
              <p:nvPr/>
            </p:nvSpPr>
            <p:spPr bwMode="auto">
              <a:xfrm>
                <a:off x="3566"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89" name="Rectangle 131"/>
              <p:cNvSpPr>
                <a:spLocks noChangeArrowheads="1"/>
              </p:cNvSpPr>
              <p:nvPr/>
            </p:nvSpPr>
            <p:spPr bwMode="auto">
              <a:xfrm>
                <a:off x="3809" y="131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0" name="Rectangle 132"/>
              <p:cNvSpPr>
                <a:spLocks noChangeArrowheads="1"/>
              </p:cNvSpPr>
              <p:nvPr/>
            </p:nvSpPr>
            <p:spPr bwMode="auto">
              <a:xfrm>
                <a:off x="4053"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1" name="Rectangle 133"/>
              <p:cNvSpPr>
                <a:spLocks noChangeArrowheads="1"/>
              </p:cNvSpPr>
              <p:nvPr/>
            </p:nvSpPr>
            <p:spPr bwMode="auto">
              <a:xfrm>
                <a:off x="429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2" name="Rectangle 134"/>
              <p:cNvSpPr>
                <a:spLocks noChangeArrowheads="1"/>
              </p:cNvSpPr>
              <p:nvPr/>
            </p:nvSpPr>
            <p:spPr bwMode="auto">
              <a:xfrm>
                <a:off x="3566"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3" name="Rectangle 135"/>
              <p:cNvSpPr>
                <a:spLocks noChangeArrowheads="1"/>
              </p:cNvSpPr>
              <p:nvPr/>
            </p:nvSpPr>
            <p:spPr bwMode="auto">
              <a:xfrm>
                <a:off x="3809" y="1590"/>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4" name="Rectangle 136"/>
              <p:cNvSpPr>
                <a:spLocks noChangeArrowheads="1"/>
              </p:cNvSpPr>
              <p:nvPr/>
            </p:nvSpPr>
            <p:spPr bwMode="auto">
              <a:xfrm>
                <a:off x="4053"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5" name="Rectangle 137"/>
              <p:cNvSpPr>
                <a:spLocks noChangeArrowheads="1"/>
              </p:cNvSpPr>
              <p:nvPr/>
            </p:nvSpPr>
            <p:spPr bwMode="auto">
              <a:xfrm>
                <a:off x="429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6" name="Rectangle 138"/>
              <p:cNvSpPr>
                <a:spLocks noChangeArrowheads="1"/>
              </p:cNvSpPr>
              <p:nvPr/>
            </p:nvSpPr>
            <p:spPr bwMode="auto">
              <a:xfrm>
                <a:off x="253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7" name="Rectangle 139"/>
              <p:cNvSpPr>
                <a:spLocks noChangeArrowheads="1"/>
              </p:cNvSpPr>
              <p:nvPr/>
            </p:nvSpPr>
            <p:spPr bwMode="auto">
              <a:xfrm>
                <a:off x="2781"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8" name="Rectangle 140"/>
              <p:cNvSpPr>
                <a:spLocks noChangeArrowheads="1"/>
              </p:cNvSpPr>
              <p:nvPr/>
            </p:nvSpPr>
            <p:spPr bwMode="auto">
              <a:xfrm>
                <a:off x="3025"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99" name="Rectangle 141"/>
              <p:cNvSpPr>
                <a:spLocks noChangeArrowheads="1"/>
              </p:cNvSpPr>
              <p:nvPr/>
            </p:nvSpPr>
            <p:spPr bwMode="auto">
              <a:xfrm>
                <a:off x="3269"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0" name="Rectangle 142"/>
              <p:cNvSpPr>
                <a:spLocks noChangeArrowheads="1"/>
              </p:cNvSpPr>
              <p:nvPr/>
            </p:nvSpPr>
            <p:spPr bwMode="auto">
              <a:xfrm>
                <a:off x="253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1" name="Rectangle 143"/>
              <p:cNvSpPr>
                <a:spLocks noChangeArrowheads="1"/>
              </p:cNvSpPr>
              <p:nvPr/>
            </p:nvSpPr>
            <p:spPr bwMode="auto">
              <a:xfrm>
                <a:off x="2781"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2" name="Rectangle 144"/>
              <p:cNvSpPr>
                <a:spLocks noChangeArrowheads="1"/>
              </p:cNvSpPr>
              <p:nvPr/>
            </p:nvSpPr>
            <p:spPr bwMode="auto">
              <a:xfrm>
                <a:off x="3025"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3" name="Rectangle 145"/>
              <p:cNvSpPr>
                <a:spLocks noChangeArrowheads="1"/>
              </p:cNvSpPr>
              <p:nvPr/>
            </p:nvSpPr>
            <p:spPr bwMode="auto">
              <a:xfrm>
                <a:off x="3269"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4" name="Rectangle 146"/>
              <p:cNvSpPr>
                <a:spLocks noChangeArrowheads="1"/>
              </p:cNvSpPr>
              <p:nvPr/>
            </p:nvSpPr>
            <p:spPr bwMode="auto">
              <a:xfrm>
                <a:off x="253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5" name="Rectangle 147"/>
              <p:cNvSpPr>
                <a:spLocks noChangeArrowheads="1"/>
              </p:cNvSpPr>
              <p:nvPr/>
            </p:nvSpPr>
            <p:spPr bwMode="auto">
              <a:xfrm>
                <a:off x="2781"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6" name="Rectangle 148"/>
              <p:cNvSpPr>
                <a:spLocks noChangeArrowheads="1"/>
              </p:cNvSpPr>
              <p:nvPr/>
            </p:nvSpPr>
            <p:spPr bwMode="auto">
              <a:xfrm>
                <a:off x="3025"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7" name="Rectangle 149"/>
              <p:cNvSpPr>
                <a:spLocks noChangeArrowheads="1"/>
              </p:cNvSpPr>
              <p:nvPr/>
            </p:nvSpPr>
            <p:spPr bwMode="auto">
              <a:xfrm>
                <a:off x="3269"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8" name="Rectangle 150"/>
              <p:cNvSpPr>
                <a:spLocks noChangeArrowheads="1"/>
              </p:cNvSpPr>
              <p:nvPr/>
            </p:nvSpPr>
            <p:spPr bwMode="auto">
              <a:xfrm>
                <a:off x="253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09" name="Rectangle 151"/>
              <p:cNvSpPr>
                <a:spLocks noChangeArrowheads="1"/>
              </p:cNvSpPr>
              <p:nvPr/>
            </p:nvSpPr>
            <p:spPr bwMode="auto">
              <a:xfrm>
                <a:off x="2781"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0" name="Rectangle 152"/>
              <p:cNvSpPr>
                <a:spLocks noChangeArrowheads="1"/>
              </p:cNvSpPr>
              <p:nvPr/>
            </p:nvSpPr>
            <p:spPr bwMode="auto">
              <a:xfrm>
                <a:off x="3025"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1" name="Rectangle 153"/>
              <p:cNvSpPr>
                <a:spLocks noChangeArrowheads="1"/>
              </p:cNvSpPr>
              <p:nvPr/>
            </p:nvSpPr>
            <p:spPr bwMode="auto">
              <a:xfrm>
                <a:off x="3269"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2" name="Rectangle 154"/>
              <p:cNvSpPr>
                <a:spLocks noChangeArrowheads="1"/>
              </p:cNvSpPr>
              <p:nvPr/>
            </p:nvSpPr>
            <p:spPr bwMode="auto">
              <a:xfrm>
                <a:off x="253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3" name="Rectangle 155"/>
              <p:cNvSpPr>
                <a:spLocks noChangeArrowheads="1"/>
              </p:cNvSpPr>
              <p:nvPr/>
            </p:nvSpPr>
            <p:spPr bwMode="auto">
              <a:xfrm>
                <a:off x="2781"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4" name="Rectangle 156"/>
              <p:cNvSpPr>
                <a:spLocks noChangeArrowheads="1"/>
              </p:cNvSpPr>
              <p:nvPr/>
            </p:nvSpPr>
            <p:spPr bwMode="auto">
              <a:xfrm>
                <a:off x="3025"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5" name="Rectangle 157"/>
              <p:cNvSpPr>
                <a:spLocks noChangeArrowheads="1"/>
              </p:cNvSpPr>
              <p:nvPr/>
            </p:nvSpPr>
            <p:spPr bwMode="auto">
              <a:xfrm>
                <a:off x="3269"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6" name="Rectangle 158"/>
              <p:cNvSpPr>
                <a:spLocks noChangeArrowheads="1"/>
              </p:cNvSpPr>
              <p:nvPr/>
            </p:nvSpPr>
            <p:spPr bwMode="auto">
              <a:xfrm>
                <a:off x="253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7" name="Rectangle 159"/>
              <p:cNvSpPr>
                <a:spLocks noChangeArrowheads="1"/>
              </p:cNvSpPr>
              <p:nvPr/>
            </p:nvSpPr>
            <p:spPr bwMode="auto">
              <a:xfrm>
                <a:off x="2781"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8" name="Rectangle 160"/>
              <p:cNvSpPr>
                <a:spLocks noChangeArrowheads="1"/>
              </p:cNvSpPr>
              <p:nvPr/>
            </p:nvSpPr>
            <p:spPr bwMode="auto">
              <a:xfrm>
                <a:off x="3025"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419" name="Rectangle 161"/>
              <p:cNvSpPr>
                <a:spLocks noChangeArrowheads="1"/>
              </p:cNvSpPr>
              <p:nvPr/>
            </p:nvSpPr>
            <p:spPr bwMode="auto">
              <a:xfrm>
                <a:off x="3269"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0" name="Group 28"/>
            <p:cNvGrpSpPr>
              <a:grpSpLocks noChangeAspect="1"/>
            </p:cNvGrpSpPr>
            <p:nvPr/>
          </p:nvGrpSpPr>
          <p:grpSpPr bwMode="auto">
            <a:xfrm>
              <a:off x="4751571" y="3036676"/>
              <a:ext cx="923571" cy="1250579"/>
              <a:chOff x="1705" y="1652"/>
              <a:chExt cx="418" cy="566"/>
            </a:xfrm>
            <a:effectLst>
              <a:outerShdw blurRad="50800" dist="38100" dir="10800000" algn="r" rotWithShape="0">
                <a:prstClr val="black">
                  <a:alpha val="40000"/>
                </a:prstClr>
              </a:outerShdw>
            </a:effectLst>
          </p:grpSpPr>
          <p:sp>
            <p:nvSpPr>
              <p:cNvPr id="1358"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9"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0"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1"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2"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3"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4"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5"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6"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7" name="Rectangle 37"/>
              <p:cNvSpPr>
                <a:spLocks noChangeArrowheads="1"/>
              </p:cNvSpPr>
              <p:nvPr/>
            </p:nvSpPr>
            <p:spPr bwMode="auto">
              <a:xfrm>
                <a:off x="1996" y="2093"/>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8"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69"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1" name="Group 52"/>
            <p:cNvGrpSpPr>
              <a:grpSpLocks noChangeAspect="1"/>
            </p:cNvGrpSpPr>
            <p:nvPr/>
          </p:nvGrpSpPr>
          <p:grpSpPr bwMode="auto">
            <a:xfrm>
              <a:off x="3940359" y="3423477"/>
              <a:ext cx="1441450" cy="865187"/>
              <a:chOff x="3187" y="1661"/>
              <a:chExt cx="908" cy="545"/>
            </a:xfrm>
            <a:effectLst>
              <a:outerShdw blurRad="50800" dist="38100" algn="l" rotWithShape="0">
                <a:prstClr val="black">
                  <a:alpha val="40000"/>
                </a:prstClr>
              </a:outerShdw>
            </a:effectLst>
          </p:grpSpPr>
          <p:sp>
            <p:nvSpPr>
              <p:cNvPr id="1331" name="AutoShape 51"/>
              <p:cNvSpPr>
                <a:spLocks noChangeAspect="1" noChangeArrowheads="1" noTextEdit="1"/>
              </p:cNvSpPr>
              <p:nvPr/>
            </p:nvSpPr>
            <p:spPr bwMode="auto">
              <a:xfrm>
                <a:off x="3187" y="1661"/>
                <a:ext cx="90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2" name="Freeform 53"/>
              <p:cNvSpPr>
                <a:spLocks/>
              </p:cNvSpPr>
              <p:nvPr/>
            </p:nvSpPr>
            <p:spPr bwMode="auto">
              <a:xfrm>
                <a:off x="3188" y="1718"/>
                <a:ext cx="908" cy="489"/>
              </a:xfrm>
              <a:custGeom>
                <a:avLst/>
                <a:gdLst>
                  <a:gd name="T0" fmla="*/ 479 w 908"/>
                  <a:gd name="T1" fmla="*/ 0 h 489"/>
                  <a:gd name="T2" fmla="*/ 428 w 908"/>
                  <a:gd name="T3" fmla="*/ 0 h 489"/>
                  <a:gd name="T4" fmla="*/ 0 w 908"/>
                  <a:gd name="T5" fmla="*/ 0 h 489"/>
                  <a:gd name="T6" fmla="*/ 0 w 908"/>
                  <a:gd name="T7" fmla="*/ 489 h 489"/>
                  <a:gd name="T8" fmla="*/ 428 w 908"/>
                  <a:gd name="T9" fmla="*/ 489 h 489"/>
                  <a:gd name="T10" fmla="*/ 479 w 908"/>
                  <a:gd name="T11" fmla="*/ 489 h 489"/>
                  <a:gd name="T12" fmla="*/ 908 w 908"/>
                  <a:gd name="T13" fmla="*/ 489 h 489"/>
                  <a:gd name="T14" fmla="*/ 908 w 908"/>
                  <a:gd name="T15" fmla="*/ 0 h 489"/>
                  <a:gd name="T16" fmla="*/ 479 w 908"/>
                  <a:gd name="T1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89">
                    <a:moveTo>
                      <a:pt x="479" y="0"/>
                    </a:moveTo>
                    <a:lnTo>
                      <a:pt x="428" y="0"/>
                    </a:lnTo>
                    <a:lnTo>
                      <a:pt x="0" y="0"/>
                    </a:lnTo>
                    <a:lnTo>
                      <a:pt x="0" y="489"/>
                    </a:lnTo>
                    <a:lnTo>
                      <a:pt x="428" y="489"/>
                    </a:lnTo>
                    <a:lnTo>
                      <a:pt x="479" y="489"/>
                    </a:lnTo>
                    <a:lnTo>
                      <a:pt x="908" y="489"/>
                    </a:lnTo>
                    <a:lnTo>
                      <a:pt x="908" y="0"/>
                    </a:lnTo>
                    <a:lnTo>
                      <a:pt x="479"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333" name="Rectangle 54"/>
              <p:cNvSpPr>
                <a:spLocks noChangeArrowheads="1"/>
              </p:cNvSpPr>
              <p:nvPr/>
            </p:nvSpPr>
            <p:spPr bwMode="auto">
              <a:xfrm>
                <a:off x="3230" y="1771"/>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4" name="Rectangle 55"/>
              <p:cNvSpPr>
                <a:spLocks noChangeArrowheads="1"/>
              </p:cNvSpPr>
              <p:nvPr/>
            </p:nvSpPr>
            <p:spPr bwMode="auto">
              <a:xfrm>
                <a:off x="3338"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5" name="Rectangle 56"/>
              <p:cNvSpPr>
                <a:spLocks noChangeArrowheads="1"/>
              </p:cNvSpPr>
              <p:nvPr/>
            </p:nvSpPr>
            <p:spPr bwMode="auto">
              <a:xfrm>
                <a:off x="3446"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6" name="Rectangle 57"/>
              <p:cNvSpPr>
                <a:spLocks noChangeArrowheads="1"/>
              </p:cNvSpPr>
              <p:nvPr/>
            </p:nvSpPr>
            <p:spPr bwMode="auto">
              <a:xfrm>
                <a:off x="3230" y="1873"/>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7" name="Rectangle 58"/>
              <p:cNvSpPr>
                <a:spLocks noChangeArrowheads="1"/>
              </p:cNvSpPr>
              <p:nvPr/>
            </p:nvSpPr>
            <p:spPr bwMode="auto">
              <a:xfrm>
                <a:off x="3338"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8" name="Rectangle 59"/>
              <p:cNvSpPr>
                <a:spLocks noChangeArrowheads="1"/>
              </p:cNvSpPr>
              <p:nvPr/>
            </p:nvSpPr>
            <p:spPr bwMode="auto">
              <a:xfrm>
                <a:off x="3446"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9" name="Rectangle 60"/>
              <p:cNvSpPr>
                <a:spLocks noChangeArrowheads="1"/>
              </p:cNvSpPr>
              <p:nvPr/>
            </p:nvSpPr>
            <p:spPr bwMode="auto">
              <a:xfrm>
                <a:off x="3230" y="1977"/>
                <a:ext cx="79"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0" name="Rectangle 61"/>
              <p:cNvSpPr>
                <a:spLocks noChangeArrowheads="1"/>
              </p:cNvSpPr>
              <p:nvPr/>
            </p:nvSpPr>
            <p:spPr bwMode="auto">
              <a:xfrm>
                <a:off x="3338"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1" name="Rectangle 62"/>
              <p:cNvSpPr>
                <a:spLocks noChangeArrowheads="1"/>
              </p:cNvSpPr>
              <p:nvPr/>
            </p:nvSpPr>
            <p:spPr bwMode="auto">
              <a:xfrm>
                <a:off x="3446"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2" name="Rectangle 63"/>
              <p:cNvSpPr>
                <a:spLocks noChangeArrowheads="1"/>
              </p:cNvSpPr>
              <p:nvPr/>
            </p:nvSpPr>
            <p:spPr bwMode="auto">
              <a:xfrm>
                <a:off x="3659"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3" name="Rectangle 64"/>
              <p:cNvSpPr>
                <a:spLocks noChangeArrowheads="1"/>
              </p:cNvSpPr>
              <p:nvPr/>
            </p:nvSpPr>
            <p:spPr bwMode="auto">
              <a:xfrm>
                <a:off x="3767"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4" name="Rectangle 65"/>
              <p:cNvSpPr>
                <a:spLocks noChangeArrowheads="1"/>
              </p:cNvSpPr>
              <p:nvPr/>
            </p:nvSpPr>
            <p:spPr bwMode="auto">
              <a:xfrm>
                <a:off x="3874"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5" name="Rectangle 66"/>
              <p:cNvSpPr>
                <a:spLocks noChangeArrowheads="1"/>
              </p:cNvSpPr>
              <p:nvPr/>
            </p:nvSpPr>
            <p:spPr bwMode="auto">
              <a:xfrm>
                <a:off x="3981"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6" name="Rectangle 67"/>
              <p:cNvSpPr>
                <a:spLocks noChangeArrowheads="1"/>
              </p:cNvSpPr>
              <p:nvPr/>
            </p:nvSpPr>
            <p:spPr bwMode="auto">
              <a:xfrm>
                <a:off x="3659"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7" name="Rectangle 68"/>
              <p:cNvSpPr>
                <a:spLocks noChangeArrowheads="1"/>
              </p:cNvSpPr>
              <p:nvPr/>
            </p:nvSpPr>
            <p:spPr bwMode="auto">
              <a:xfrm>
                <a:off x="3767"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8" name="Rectangle 69"/>
              <p:cNvSpPr>
                <a:spLocks noChangeArrowheads="1"/>
              </p:cNvSpPr>
              <p:nvPr/>
            </p:nvSpPr>
            <p:spPr bwMode="auto">
              <a:xfrm>
                <a:off x="3874"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49" name="Rectangle 70"/>
              <p:cNvSpPr>
                <a:spLocks noChangeArrowheads="1"/>
              </p:cNvSpPr>
              <p:nvPr/>
            </p:nvSpPr>
            <p:spPr bwMode="auto">
              <a:xfrm>
                <a:off x="3981"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0" name="Rectangle 71"/>
              <p:cNvSpPr>
                <a:spLocks noChangeArrowheads="1"/>
              </p:cNvSpPr>
              <p:nvPr/>
            </p:nvSpPr>
            <p:spPr bwMode="auto">
              <a:xfrm>
                <a:off x="3659"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1" name="Rectangle 72"/>
              <p:cNvSpPr>
                <a:spLocks noChangeArrowheads="1"/>
              </p:cNvSpPr>
              <p:nvPr/>
            </p:nvSpPr>
            <p:spPr bwMode="auto">
              <a:xfrm>
                <a:off x="3767"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2" name="Rectangle 73"/>
              <p:cNvSpPr>
                <a:spLocks noChangeArrowheads="1"/>
              </p:cNvSpPr>
              <p:nvPr/>
            </p:nvSpPr>
            <p:spPr bwMode="auto">
              <a:xfrm>
                <a:off x="3874"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3" name="Rectangle 74"/>
              <p:cNvSpPr>
                <a:spLocks noChangeArrowheads="1"/>
              </p:cNvSpPr>
              <p:nvPr/>
            </p:nvSpPr>
            <p:spPr bwMode="auto">
              <a:xfrm>
                <a:off x="3981"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4" name="Rectangle 75"/>
              <p:cNvSpPr>
                <a:spLocks noChangeArrowheads="1"/>
              </p:cNvSpPr>
              <p:nvPr/>
            </p:nvSpPr>
            <p:spPr bwMode="auto">
              <a:xfrm>
                <a:off x="3553" y="1771"/>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5" name="Rectangle 76"/>
              <p:cNvSpPr>
                <a:spLocks noChangeArrowheads="1"/>
              </p:cNvSpPr>
              <p:nvPr/>
            </p:nvSpPr>
            <p:spPr bwMode="auto">
              <a:xfrm>
                <a:off x="3553" y="1873"/>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6" name="Rectangle 77"/>
              <p:cNvSpPr>
                <a:spLocks noChangeArrowheads="1"/>
              </p:cNvSpPr>
              <p:nvPr/>
            </p:nvSpPr>
            <p:spPr bwMode="auto">
              <a:xfrm>
                <a:off x="3553" y="1977"/>
                <a:ext cx="77"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57" name="Freeform 78"/>
              <p:cNvSpPr>
                <a:spLocks/>
              </p:cNvSpPr>
              <p:nvPr/>
            </p:nvSpPr>
            <p:spPr bwMode="auto">
              <a:xfrm>
                <a:off x="3188" y="1662"/>
                <a:ext cx="908" cy="60"/>
              </a:xfrm>
              <a:custGeom>
                <a:avLst/>
                <a:gdLst>
                  <a:gd name="T0" fmla="*/ 479 w 908"/>
                  <a:gd name="T1" fmla="*/ 0 h 60"/>
                  <a:gd name="T2" fmla="*/ 428 w 908"/>
                  <a:gd name="T3" fmla="*/ 0 h 60"/>
                  <a:gd name="T4" fmla="*/ 0 w 908"/>
                  <a:gd name="T5" fmla="*/ 0 h 60"/>
                  <a:gd name="T6" fmla="*/ 0 w 908"/>
                  <a:gd name="T7" fmla="*/ 60 h 60"/>
                  <a:gd name="T8" fmla="*/ 428 w 908"/>
                  <a:gd name="T9" fmla="*/ 60 h 60"/>
                  <a:gd name="T10" fmla="*/ 479 w 908"/>
                  <a:gd name="T11" fmla="*/ 60 h 60"/>
                  <a:gd name="T12" fmla="*/ 908 w 908"/>
                  <a:gd name="T13" fmla="*/ 60 h 60"/>
                  <a:gd name="T14" fmla="*/ 908 w 908"/>
                  <a:gd name="T15" fmla="*/ 0 h 60"/>
                  <a:gd name="T16" fmla="*/ 479 w 90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60">
                    <a:moveTo>
                      <a:pt x="479" y="0"/>
                    </a:moveTo>
                    <a:lnTo>
                      <a:pt x="428" y="0"/>
                    </a:lnTo>
                    <a:lnTo>
                      <a:pt x="0" y="0"/>
                    </a:lnTo>
                    <a:lnTo>
                      <a:pt x="0" y="60"/>
                    </a:lnTo>
                    <a:lnTo>
                      <a:pt x="428" y="60"/>
                    </a:lnTo>
                    <a:lnTo>
                      <a:pt x="479" y="60"/>
                    </a:lnTo>
                    <a:lnTo>
                      <a:pt x="908" y="60"/>
                    </a:lnTo>
                    <a:lnTo>
                      <a:pt x="908" y="0"/>
                    </a:lnTo>
                    <a:lnTo>
                      <a:pt x="479" y="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2" name="Group 815"/>
            <p:cNvGrpSpPr/>
            <p:nvPr/>
          </p:nvGrpSpPr>
          <p:grpSpPr>
            <a:xfrm>
              <a:off x="2709951" y="2245882"/>
              <a:ext cx="795338" cy="1741488"/>
              <a:chOff x="2325689" y="1746250"/>
              <a:chExt cx="795338" cy="1741488"/>
            </a:xfrm>
          </p:grpSpPr>
          <p:sp>
            <p:nvSpPr>
              <p:cNvPr id="1314"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5"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6"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7"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8"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9"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0"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1"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2"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3"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4"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5"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6"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7"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8"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29"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30"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3" name="Group 816"/>
            <p:cNvGrpSpPr/>
            <p:nvPr/>
          </p:nvGrpSpPr>
          <p:grpSpPr>
            <a:xfrm>
              <a:off x="1110644" y="1912805"/>
              <a:ext cx="795338" cy="2382838"/>
              <a:chOff x="2325689" y="1104900"/>
              <a:chExt cx="795338" cy="2382838"/>
            </a:xfrm>
            <a:effectLst>
              <a:outerShdw blurRad="50800" dist="38100" algn="l" rotWithShape="0">
                <a:prstClr val="black">
                  <a:alpha val="40000"/>
                </a:prstClr>
              </a:outerShdw>
            </a:effectLst>
          </p:grpSpPr>
          <p:sp>
            <p:nvSpPr>
              <p:cNvPr id="1295" name="Rectangle 21"/>
              <p:cNvSpPr>
                <a:spLocks noChangeArrowheads="1"/>
              </p:cNvSpPr>
              <p:nvPr/>
            </p:nvSpPr>
            <p:spPr bwMode="auto">
              <a:xfrm>
                <a:off x="2714627" y="1104900"/>
                <a:ext cx="17463" cy="628650"/>
              </a:xfrm>
              <a:prstGeom prst="rect">
                <a:avLst/>
              </a:prstGeom>
              <a:gradFill flip="none" rotWithShape="1">
                <a:gsLst>
                  <a:gs pos="0">
                    <a:schemeClr val="tx2"/>
                  </a:gs>
                  <a:gs pos="100000">
                    <a:schemeClr val="tx2">
                      <a:lumMod val="5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6"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7"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8"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9"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0"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1"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2"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3"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4"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5"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6"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7"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8"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09"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0"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1"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2"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313"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8" name="Group 817"/>
            <p:cNvGrpSpPr/>
            <p:nvPr/>
          </p:nvGrpSpPr>
          <p:grpSpPr>
            <a:xfrm>
              <a:off x="97541" y="2604378"/>
              <a:ext cx="591029" cy="1569234"/>
              <a:chOff x="1588" y="455613"/>
              <a:chExt cx="1325563" cy="3519487"/>
            </a:xfrm>
          </p:grpSpPr>
          <p:sp>
            <p:nvSpPr>
              <p:cNvPr id="1254"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5"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6"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7"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8"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9"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0"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1"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2"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3"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4"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5"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6"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7"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8"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69"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0"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1"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2"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3"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4"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5"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6"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7"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8"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79"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0"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1"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2"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3"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4"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5"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6"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7"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8"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89"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0"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1"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2"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3"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94"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9" name="Group 818"/>
            <p:cNvGrpSpPr/>
            <p:nvPr/>
          </p:nvGrpSpPr>
          <p:grpSpPr>
            <a:xfrm>
              <a:off x="-8175" y="2891019"/>
              <a:ext cx="1685320" cy="1404288"/>
              <a:chOff x="-3175" y="-1241425"/>
              <a:chExt cx="9148763" cy="7623175"/>
            </a:xfrm>
            <a:effectLst>
              <a:outerShdw blurRad="50800" dist="38100" dir="10800000" algn="r" rotWithShape="0">
                <a:prstClr val="black">
                  <a:alpha val="40000"/>
                </a:prstClr>
              </a:outerShdw>
            </a:effectLst>
          </p:grpSpPr>
          <p:sp>
            <p:nvSpPr>
              <p:cNvPr id="1200" name="Rectangle 32"/>
              <p:cNvSpPr>
                <a:spLocks noChangeArrowheads="1"/>
              </p:cNvSpPr>
              <p:nvPr/>
            </p:nvSpPr>
            <p:spPr bwMode="auto">
              <a:xfrm>
                <a:off x="2995613" y="-1241425"/>
                <a:ext cx="3038475" cy="850900"/>
              </a:xfrm>
              <a:prstGeom prst="rect">
                <a:avLst/>
              </a:prstGeom>
              <a:gradFill flip="none" rotWithShape="1">
                <a:gsLst>
                  <a:gs pos="0">
                    <a:sysClr val="window" lastClr="FFFFFF">
                      <a:lumMod val="75000"/>
                    </a:sysClr>
                  </a:gs>
                  <a:gs pos="100000">
                    <a:sysClr val="window" lastClr="FFFFFF">
                      <a:lumMod val="95000"/>
                    </a:sys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201" name="Rectangle 6"/>
              <p:cNvSpPr>
                <a:spLocks noChangeArrowheads="1"/>
              </p:cNvSpPr>
              <p:nvPr/>
            </p:nvSpPr>
            <p:spPr bwMode="auto">
              <a:xfrm>
                <a:off x="2857500" y="-530225"/>
                <a:ext cx="3325813" cy="6908800"/>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202"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3"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4"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5"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6"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7"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8"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09"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0"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1"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2"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3"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4"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5"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6"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7"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8"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19"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0"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1"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2"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3"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4"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5"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6"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7"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8" name="Rectangle 40"/>
              <p:cNvSpPr>
                <a:spLocks noChangeArrowheads="1"/>
              </p:cNvSpPr>
              <p:nvPr/>
            </p:nvSpPr>
            <p:spPr bwMode="auto">
              <a:xfrm>
                <a:off x="5770563"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29"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0"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1"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2"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3"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4"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5"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6"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7"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8"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39"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0"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1" name="Rectangle 56"/>
              <p:cNvSpPr>
                <a:spLocks noChangeArrowheads="1"/>
              </p:cNvSpPr>
              <p:nvPr/>
            </p:nvSpPr>
            <p:spPr bwMode="auto">
              <a:xfrm>
                <a:off x="-3175"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2"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3"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4"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5"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6"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7"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8"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49"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0"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1"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2"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253"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3" name="Group 28"/>
            <p:cNvGrpSpPr>
              <a:grpSpLocks noChangeAspect="1"/>
            </p:cNvGrpSpPr>
            <p:nvPr/>
          </p:nvGrpSpPr>
          <p:grpSpPr bwMode="auto">
            <a:xfrm>
              <a:off x="1654851" y="3397803"/>
              <a:ext cx="663574" cy="898525"/>
              <a:chOff x="1705" y="1652"/>
              <a:chExt cx="418" cy="566"/>
            </a:xfrm>
            <a:effectLst>
              <a:outerShdw blurRad="50800" dist="38100" dir="10800000" algn="r" rotWithShape="0">
                <a:prstClr val="black">
                  <a:alpha val="40000"/>
                </a:prstClr>
              </a:outerShdw>
            </a:effectLst>
          </p:grpSpPr>
          <p:sp>
            <p:nvSpPr>
              <p:cNvPr id="1180"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1" name="Rectangle 29"/>
              <p:cNvSpPr>
                <a:spLocks noChangeArrowheads="1"/>
              </p:cNvSpPr>
              <p:nvPr/>
            </p:nvSpPr>
            <p:spPr bwMode="auto">
              <a:xfrm>
                <a:off x="1705" y="1691"/>
                <a:ext cx="418" cy="526"/>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82"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3"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4"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5"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6"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7"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8"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89"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90" name="Rectangle 38"/>
              <p:cNvSpPr>
                <a:spLocks noChangeArrowheads="1"/>
              </p:cNvSpPr>
              <p:nvPr/>
            </p:nvSpPr>
            <p:spPr bwMode="auto">
              <a:xfrm>
                <a:off x="1750"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1" name="Rectangle 39"/>
              <p:cNvSpPr>
                <a:spLocks noChangeArrowheads="1"/>
              </p:cNvSpPr>
              <p:nvPr/>
            </p:nvSpPr>
            <p:spPr bwMode="auto">
              <a:xfrm>
                <a:off x="1871"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2" name="Rectangle 40"/>
              <p:cNvSpPr>
                <a:spLocks noChangeArrowheads="1"/>
              </p:cNvSpPr>
              <p:nvPr/>
            </p:nvSpPr>
            <p:spPr bwMode="auto">
              <a:xfrm>
                <a:off x="1994"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3" name="Rectangle 41"/>
              <p:cNvSpPr>
                <a:spLocks noChangeArrowheads="1"/>
              </p:cNvSpPr>
              <p:nvPr/>
            </p:nvSpPr>
            <p:spPr bwMode="auto">
              <a:xfrm>
                <a:off x="1750"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4" name="Rectangle 42"/>
              <p:cNvSpPr>
                <a:spLocks noChangeArrowheads="1"/>
              </p:cNvSpPr>
              <p:nvPr/>
            </p:nvSpPr>
            <p:spPr bwMode="auto">
              <a:xfrm>
                <a:off x="1871"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5"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96"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97" name="Rectangle 45"/>
              <p:cNvSpPr>
                <a:spLocks noChangeArrowheads="1"/>
              </p:cNvSpPr>
              <p:nvPr/>
            </p:nvSpPr>
            <p:spPr bwMode="auto">
              <a:xfrm>
                <a:off x="1747"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8" name="Rectangle 46"/>
              <p:cNvSpPr>
                <a:spLocks noChangeArrowheads="1"/>
              </p:cNvSpPr>
              <p:nvPr/>
            </p:nvSpPr>
            <p:spPr bwMode="auto">
              <a:xfrm>
                <a:off x="1871"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99" name="Rectangle 47"/>
              <p:cNvSpPr>
                <a:spLocks noChangeArrowheads="1"/>
              </p:cNvSpPr>
              <p:nvPr/>
            </p:nvSpPr>
            <p:spPr bwMode="auto">
              <a:xfrm>
                <a:off x="1994"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86" name="Group 820"/>
            <p:cNvGrpSpPr/>
            <p:nvPr/>
          </p:nvGrpSpPr>
          <p:grpSpPr>
            <a:xfrm>
              <a:off x="2285841" y="2730296"/>
              <a:ext cx="591029" cy="1569234"/>
              <a:chOff x="1588" y="455613"/>
              <a:chExt cx="1325563" cy="3519487"/>
            </a:xfrm>
            <a:effectLst>
              <a:outerShdw blurRad="50800" dist="38100" algn="l" rotWithShape="0">
                <a:prstClr val="black">
                  <a:alpha val="40000"/>
                </a:prstClr>
              </a:outerShdw>
            </a:effectLst>
          </p:grpSpPr>
          <p:sp>
            <p:nvSpPr>
              <p:cNvPr id="1139"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0"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1"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2"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3"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4"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5"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6"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7"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8"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49"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0"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1"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2"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3"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4"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5"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6"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7"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8"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59"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0"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1"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2"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3"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4"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5"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6"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7"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8"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69"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0"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1"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2"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3"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4"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5"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6"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7"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8"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79"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7" name="Group 821"/>
            <p:cNvGrpSpPr/>
            <p:nvPr/>
          </p:nvGrpSpPr>
          <p:grpSpPr>
            <a:xfrm>
              <a:off x="2860754" y="2894468"/>
              <a:ext cx="1685320" cy="1404288"/>
              <a:chOff x="-3175" y="-1241425"/>
              <a:chExt cx="9148763" cy="7623175"/>
            </a:xfrm>
            <a:effectLst>
              <a:outerShdw blurRad="63500" sx="102000" sy="102000" algn="ctr" rotWithShape="0">
                <a:prstClr val="black">
                  <a:alpha val="40000"/>
                </a:prstClr>
              </a:outerShdw>
            </a:effectLst>
          </p:grpSpPr>
          <p:sp>
            <p:nvSpPr>
              <p:cNvPr id="1085" name="Rectangle 32"/>
              <p:cNvSpPr>
                <a:spLocks noChangeArrowheads="1"/>
              </p:cNvSpPr>
              <p:nvPr/>
            </p:nvSpPr>
            <p:spPr bwMode="auto">
              <a:xfrm>
                <a:off x="2995613" y="-1241425"/>
                <a:ext cx="3038475" cy="8509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6"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7"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8"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9"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0"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1"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2"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3"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4"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5"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6"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7"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8"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99"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0"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1"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2"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3"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4"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5"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6"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7"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8"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09"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0"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1"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2"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3" name="Rectangle 40"/>
              <p:cNvSpPr>
                <a:spLocks noChangeArrowheads="1"/>
              </p:cNvSpPr>
              <p:nvPr/>
            </p:nvSpPr>
            <p:spPr bwMode="auto">
              <a:xfrm>
                <a:off x="5770563" y="2943225"/>
                <a:ext cx="3375025" cy="3438525"/>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4"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5"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6"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7"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8"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19"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0"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1"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2"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3"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4"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5"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6"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127"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8"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29"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0"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1"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2"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3"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4"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5"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6"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7"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138"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9" name="Group 82"/>
            <p:cNvGrpSpPr>
              <a:grpSpLocks noChangeAspect="1"/>
            </p:cNvGrpSpPr>
            <p:nvPr/>
          </p:nvGrpSpPr>
          <p:grpSpPr bwMode="auto">
            <a:xfrm>
              <a:off x="5559622" y="2542437"/>
              <a:ext cx="838200" cy="1743075"/>
              <a:chOff x="3489" y="1293"/>
              <a:chExt cx="528" cy="1098"/>
            </a:xfrm>
            <a:effectLst>
              <a:outerShdw blurRad="50800" dist="38100" dir="10800000" algn="r" rotWithShape="0">
                <a:prstClr val="black">
                  <a:alpha val="40000"/>
                </a:prstClr>
              </a:outerShdw>
            </a:effectLst>
          </p:grpSpPr>
          <p:sp>
            <p:nvSpPr>
              <p:cNvPr id="1059" name="Rectangle 83"/>
              <p:cNvSpPr>
                <a:spLocks noChangeArrowheads="1"/>
              </p:cNvSpPr>
              <p:nvPr/>
            </p:nvSpPr>
            <p:spPr bwMode="auto">
              <a:xfrm>
                <a:off x="3489" y="1293"/>
                <a:ext cx="528" cy="109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0" name="Rectangle 84"/>
              <p:cNvSpPr>
                <a:spLocks noChangeArrowheads="1"/>
              </p:cNvSpPr>
              <p:nvPr/>
            </p:nvSpPr>
            <p:spPr bwMode="auto">
              <a:xfrm>
                <a:off x="353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1" name="Rectangle 85"/>
              <p:cNvSpPr>
                <a:spLocks noChangeArrowheads="1"/>
              </p:cNvSpPr>
              <p:nvPr/>
            </p:nvSpPr>
            <p:spPr bwMode="auto">
              <a:xfrm>
                <a:off x="365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2" name="Rectangle 86"/>
              <p:cNvSpPr>
                <a:spLocks noChangeArrowheads="1"/>
              </p:cNvSpPr>
              <p:nvPr/>
            </p:nvSpPr>
            <p:spPr bwMode="auto">
              <a:xfrm>
                <a:off x="377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3" name="Rectangle 87"/>
              <p:cNvSpPr>
                <a:spLocks noChangeArrowheads="1"/>
              </p:cNvSpPr>
              <p:nvPr/>
            </p:nvSpPr>
            <p:spPr bwMode="auto">
              <a:xfrm>
                <a:off x="3894"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4" name="Rectangle 88"/>
              <p:cNvSpPr>
                <a:spLocks noChangeArrowheads="1"/>
              </p:cNvSpPr>
              <p:nvPr/>
            </p:nvSpPr>
            <p:spPr bwMode="auto">
              <a:xfrm>
                <a:off x="353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5" name="Rectangle 89"/>
              <p:cNvSpPr>
                <a:spLocks noChangeArrowheads="1"/>
              </p:cNvSpPr>
              <p:nvPr/>
            </p:nvSpPr>
            <p:spPr bwMode="auto">
              <a:xfrm>
                <a:off x="365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6" name="Rectangle 90"/>
              <p:cNvSpPr>
                <a:spLocks noChangeArrowheads="1"/>
              </p:cNvSpPr>
              <p:nvPr/>
            </p:nvSpPr>
            <p:spPr bwMode="auto">
              <a:xfrm>
                <a:off x="377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7" name="Rectangle 91"/>
              <p:cNvSpPr>
                <a:spLocks noChangeArrowheads="1"/>
              </p:cNvSpPr>
              <p:nvPr/>
            </p:nvSpPr>
            <p:spPr bwMode="auto">
              <a:xfrm>
                <a:off x="3894"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8" name="Rectangle 92"/>
              <p:cNvSpPr>
                <a:spLocks noChangeArrowheads="1"/>
              </p:cNvSpPr>
              <p:nvPr/>
            </p:nvSpPr>
            <p:spPr bwMode="auto">
              <a:xfrm>
                <a:off x="353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69" name="Rectangle 93"/>
              <p:cNvSpPr>
                <a:spLocks noChangeArrowheads="1"/>
              </p:cNvSpPr>
              <p:nvPr/>
            </p:nvSpPr>
            <p:spPr bwMode="auto">
              <a:xfrm>
                <a:off x="365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0" name="Rectangle 94"/>
              <p:cNvSpPr>
                <a:spLocks noChangeArrowheads="1"/>
              </p:cNvSpPr>
              <p:nvPr/>
            </p:nvSpPr>
            <p:spPr bwMode="auto">
              <a:xfrm>
                <a:off x="377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1" name="Rectangle 95"/>
              <p:cNvSpPr>
                <a:spLocks noChangeArrowheads="1"/>
              </p:cNvSpPr>
              <p:nvPr/>
            </p:nvSpPr>
            <p:spPr bwMode="auto">
              <a:xfrm>
                <a:off x="3894"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2" name="Rectangle 96"/>
              <p:cNvSpPr>
                <a:spLocks noChangeArrowheads="1"/>
              </p:cNvSpPr>
              <p:nvPr/>
            </p:nvSpPr>
            <p:spPr bwMode="auto">
              <a:xfrm>
                <a:off x="353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3" name="Rectangle 97"/>
              <p:cNvSpPr>
                <a:spLocks noChangeArrowheads="1"/>
              </p:cNvSpPr>
              <p:nvPr/>
            </p:nvSpPr>
            <p:spPr bwMode="auto">
              <a:xfrm>
                <a:off x="365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4" name="Rectangle 98"/>
              <p:cNvSpPr>
                <a:spLocks noChangeArrowheads="1"/>
              </p:cNvSpPr>
              <p:nvPr/>
            </p:nvSpPr>
            <p:spPr bwMode="auto">
              <a:xfrm>
                <a:off x="377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5" name="Rectangle 99"/>
              <p:cNvSpPr>
                <a:spLocks noChangeArrowheads="1"/>
              </p:cNvSpPr>
              <p:nvPr/>
            </p:nvSpPr>
            <p:spPr bwMode="auto">
              <a:xfrm>
                <a:off x="3894"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6" name="Rectangle 100"/>
              <p:cNvSpPr>
                <a:spLocks noChangeArrowheads="1"/>
              </p:cNvSpPr>
              <p:nvPr/>
            </p:nvSpPr>
            <p:spPr bwMode="auto">
              <a:xfrm>
                <a:off x="353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7" name="Rectangle 101"/>
              <p:cNvSpPr>
                <a:spLocks noChangeArrowheads="1"/>
              </p:cNvSpPr>
              <p:nvPr/>
            </p:nvSpPr>
            <p:spPr bwMode="auto">
              <a:xfrm>
                <a:off x="365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8" name="Rectangle 102"/>
              <p:cNvSpPr>
                <a:spLocks noChangeArrowheads="1"/>
              </p:cNvSpPr>
              <p:nvPr/>
            </p:nvSpPr>
            <p:spPr bwMode="auto">
              <a:xfrm>
                <a:off x="377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79" name="Rectangle 103"/>
              <p:cNvSpPr>
                <a:spLocks noChangeArrowheads="1"/>
              </p:cNvSpPr>
              <p:nvPr/>
            </p:nvSpPr>
            <p:spPr bwMode="auto">
              <a:xfrm>
                <a:off x="3894"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0" name="Rectangle 104"/>
              <p:cNvSpPr>
                <a:spLocks noChangeArrowheads="1"/>
              </p:cNvSpPr>
              <p:nvPr/>
            </p:nvSpPr>
            <p:spPr bwMode="auto">
              <a:xfrm>
                <a:off x="353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1" name="Rectangle 105"/>
              <p:cNvSpPr>
                <a:spLocks noChangeArrowheads="1"/>
              </p:cNvSpPr>
              <p:nvPr/>
            </p:nvSpPr>
            <p:spPr bwMode="auto">
              <a:xfrm>
                <a:off x="365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2" name="Rectangle 106"/>
              <p:cNvSpPr>
                <a:spLocks noChangeArrowheads="1"/>
              </p:cNvSpPr>
              <p:nvPr/>
            </p:nvSpPr>
            <p:spPr bwMode="auto">
              <a:xfrm>
                <a:off x="377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3" name="Rectangle 107"/>
              <p:cNvSpPr>
                <a:spLocks noChangeArrowheads="1"/>
              </p:cNvSpPr>
              <p:nvPr/>
            </p:nvSpPr>
            <p:spPr bwMode="auto">
              <a:xfrm>
                <a:off x="3894"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84" name="Rectangle 108"/>
              <p:cNvSpPr>
                <a:spLocks noChangeArrowheads="1"/>
              </p:cNvSpPr>
              <p:nvPr/>
            </p:nvSpPr>
            <p:spPr bwMode="auto">
              <a:xfrm>
                <a:off x="3667" y="2234"/>
                <a:ext cx="178" cy="1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239" name="Group 165"/>
            <p:cNvGrpSpPr>
              <a:grpSpLocks noChangeAspect="1"/>
            </p:cNvGrpSpPr>
            <p:nvPr/>
          </p:nvGrpSpPr>
          <p:grpSpPr bwMode="auto">
            <a:xfrm>
              <a:off x="6259012" y="3348090"/>
              <a:ext cx="884118" cy="935961"/>
              <a:chOff x="825" y="-554"/>
              <a:chExt cx="4110" cy="4351"/>
            </a:xfrm>
            <a:effectLst>
              <a:outerShdw blurRad="50800" dist="38100" dir="10800000" algn="r" rotWithShape="0">
                <a:prstClr val="black">
                  <a:alpha val="40000"/>
                </a:prstClr>
              </a:outerShdw>
            </a:effectLst>
          </p:grpSpPr>
          <p:sp>
            <p:nvSpPr>
              <p:cNvPr id="1007"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8"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9"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0"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1"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2"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3"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4"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5"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6"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7"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8"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19"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0"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1"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2"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3"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4"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5"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6"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7"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8"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29"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0"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1"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2"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3"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4"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5"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6"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7"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8"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39"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0"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1"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2"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3"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4"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5"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6"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7"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8"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49"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0"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1"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2"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3"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4"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5"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6" name="Rectangle 214"/>
              <p:cNvSpPr>
                <a:spLocks noChangeArrowheads="1"/>
              </p:cNvSpPr>
              <p:nvPr/>
            </p:nvSpPr>
            <p:spPr bwMode="auto">
              <a:xfrm>
                <a:off x="2429" y="283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7"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58"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143" name="Group 824"/>
            <p:cNvGrpSpPr/>
            <p:nvPr/>
          </p:nvGrpSpPr>
          <p:grpSpPr>
            <a:xfrm>
              <a:off x="6996874" y="2604378"/>
              <a:ext cx="591029" cy="1569234"/>
              <a:chOff x="1588" y="455613"/>
              <a:chExt cx="1325563" cy="3519487"/>
            </a:xfrm>
          </p:grpSpPr>
          <p:sp>
            <p:nvSpPr>
              <p:cNvPr id="966"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7"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8"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9"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0"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1"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2"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3"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4"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5"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6"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7"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8"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79"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0"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1"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2"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3"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4"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5"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6"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7"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8"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89"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0"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1"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2"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3"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4"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5"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6"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7"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8"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99"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0"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1"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2"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3"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4"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5"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006"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96" name="Group 165"/>
            <p:cNvGrpSpPr>
              <a:grpSpLocks noChangeAspect="1"/>
            </p:cNvGrpSpPr>
            <p:nvPr/>
          </p:nvGrpSpPr>
          <p:grpSpPr bwMode="auto">
            <a:xfrm>
              <a:off x="7762354" y="2611772"/>
              <a:ext cx="1379419" cy="1460306"/>
              <a:chOff x="825" y="-554"/>
              <a:chExt cx="4110" cy="4351"/>
            </a:xfrm>
            <a:effectLst>
              <a:outerShdw blurRad="50800" dist="38100" dir="10800000" algn="r" rotWithShape="0">
                <a:prstClr val="black">
                  <a:alpha val="40000"/>
                </a:prstClr>
              </a:outerShdw>
            </a:effectLst>
          </p:grpSpPr>
          <p:sp>
            <p:nvSpPr>
              <p:cNvPr id="914"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5"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6"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7"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8"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9"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0"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1"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2"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3"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4"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5"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6"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7"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8"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29"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0"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1"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2"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3"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4"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5"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6"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7"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8"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39"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0"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1"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2"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3"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4"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5"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6"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7"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8"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49"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0"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1"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2"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3"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4"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5"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6"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7"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8"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59"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0"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1"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2"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3"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4"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65"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247" name="Group 826"/>
            <p:cNvGrpSpPr/>
            <p:nvPr/>
          </p:nvGrpSpPr>
          <p:grpSpPr>
            <a:xfrm>
              <a:off x="8009977" y="2516055"/>
              <a:ext cx="795338" cy="1779588"/>
              <a:chOff x="2325689" y="1708150"/>
              <a:chExt cx="795338" cy="1779588"/>
            </a:xfrm>
            <a:effectLst>
              <a:outerShdw blurRad="50800" dist="38100" dir="10800000" algn="r" rotWithShape="0">
                <a:prstClr val="black">
                  <a:alpha val="40000"/>
                </a:prstClr>
              </a:outerShdw>
            </a:effectLst>
          </p:grpSpPr>
          <p:sp>
            <p:nvSpPr>
              <p:cNvPr id="896"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897" name="Rectangle 7"/>
              <p:cNvSpPr>
                <a:spLocks noChangeArrowheads="1"/>
              </p:cNvSpPr>
              <p:nvPr/>
            </p:nvSpPr>
            <p:spPr bwMode="auto">
              <a:xfrm>
                <a:off x="2325689" y="2590800"/>
                <a:ext cx="795338" cy="89693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898"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9"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0"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1"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2"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3"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4"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5"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6"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7"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8"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09"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0"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1"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2"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913"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60" name="Group 827"/>
            <p:cNvGrpSpPr/>
            <p:nvPr/>
          </p:nvGrpSpPr>
          <p:grpSpPr>
            <a:xfrm>
              <a:off x="6891158" y="2891019"/>
              <a:ext cx="1685320" cy="1404288"/>
              <a:chOff x="-3175" y="-1241425"/>
              <a:chExt cx="9148763" cy="7623175"/>
            </a:xfrm>
            <a:effectLst>
              <a:outerShdw blurRad="50800" dist="38100" dir="10800000" algn="r" rotWithShape="0">
                <a:prstClr val="black">
                  <a:alpha val="40000"/>
                </a:prstClr>
              </a:outerShdw>
            </a:effectLst>
          </p:grpSpPr>
          <p:sp>
            <p:nvSpPr>
              <p:cNvPr id="842" name="Rectangle 32"/>
              <p:cNvSpPr>
                <a:spLocks noChangeArrowheads="1"/>
              </p:cNvSpPr>
              <p:nvPr/>
            </p:nvSpPr>
            <p:spPr bwMode="auto">
              <a:xfrm>
                <a:off x="2995613" y="-1241425"/>
                <a:ext cx="3038475" cy="8509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3"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4"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5"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6"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7"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8"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9"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0"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1"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2"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3"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4"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5"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6"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7"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8"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59"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0"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1"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2"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3"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4"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5"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6"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7"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8"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69"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0" name="Rectangle 40"/>
              <p:cNvSpPr>
                <a:spLocks noChangeArrowheads="1"/>
              </p:cNvSpPr>
              <p:nvPr/>
            </p:nvSpPr>
            <p:spPr bwMode="auto">
              <a:xfrm>
                <a:off x="5770563"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871"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2"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3"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4"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5"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6"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7"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8"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79"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0"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1"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2"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3"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884"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5"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6"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7"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8"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89"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0"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1"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2"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3"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4"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95"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88" name="Group 28"/>
            <p:cNvGrpSpPr>
              <a:grpSpLocks noChangeAspect="1"/>
            </p:cNvGrpSpPr>
            <p:nvPr/>
          </p:nvGrpSpPr>
          <p:grpSpPr bwMode="auto">
            <a:xfrm>
              <a:off x="8554184" y="3397803"/>
              <a:ext cx="663574" cy="898525"/>
              <a:chOff x="1705" y="1652"/>
              <a:chExt cx="418" cy="566"/>
            </a:xfrm>
            <a:effectLst>
              <a:outerShdw blurRad="50800" dist="38100" dir="10800000" algn="r" rotWithShape="0">
                <a:prstClr val="black">
                  <a:alpha val="40000"/>
                </a:prstClr>
              </a:outerShdw>
            </a:effectLst>
          </p:grpSpPr>
          <p:sp>
            <p:nvSpPr>
              <p:cNvPr id="830"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1"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2"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3"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4"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5"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6"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7"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8"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39"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0"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841"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grpSp>
        <p:nvGrpSpPr>
          <p:cNvPr id="306" name="Group 1523"/>
          <p:cNvGrpSpPr/>
          <p:nvPr/>
        </p:nvGrpSpPr>
        <p:grpSpPr>
          <a:xfrm>
            <a:off x="5387604" y="3372199"/>
            <a:ext cx="3756397" cy="1187383"/>
            <a:chOff x="-8175" y="1912805"/>
            <a:chExt cx="9225933" cy="2386725"/>
          </a:xfrm>
          <a:effectLst>
            <a:outerShdw blurRad="254000" sx="102000" sy="102000" algn="ctr" rotWithShape="0">
              <a:prstClr val="black">
                <a:alpha val="40000"/>
              </a:prstClr>
            </a:outerShdw>
          </a:effectLst>
        </p:grpSpPr>
        <p:grpSp>
          <p:nvGrpSpPr>
            <p:cNvPr id="326" name="Group 165"/>
            <p:cNvGrpSpPr>
              <a:grpSpLocks noChangeAspect="1"/>
            </p:cNvGrpSpPr>
            <p:nvPr/>
          </p:nvGrpSpPr>
          <p:grpSpPr bwMode="auto">
            <a:xfrm>
              <a:off x="6348111" y="2493903"/>
              <a:ext cx="1379419" cy="1460306"/>
              <a:chOff x="825" y="-554"/>
              <a:chExt cx="4110" cy="4351"/>
            </a:xfrm>
            <a:effectLst>
              <a:outerShdw blurRad="50800" dist="38100" dir="10800000" algn="r" rotWithShape="0">
                <a:prstClr val="black">
                  <a:alpha val="40000"/>
                </a:prstClr>
              </a:outerShdw>
            </a:effectLst>
          </p:grpSpPr>
          <p:sp>
            <p:nvSpPr>
              <p:cNvPr id="2186"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7"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188"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9"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0"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1"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2"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3"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4"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5"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6"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7"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8"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99"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0"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1"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2"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3"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4"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5"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6"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7"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8"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09"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0"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1"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2"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3"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4"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5"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6"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7"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8"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19"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0"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1"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2"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3"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4"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5"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6"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7"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8"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29"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0"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1"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2"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3"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4"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5"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6"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237"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368" name="Group 165"/>
            <p:cNvGrpSpPr>
              <a:grpSpLocks noChangeAspect="1"/>
            </p:cNvGrpSpPr>
            <p:nvPr/>
          </p:nvGrpSpPr>
          <p:grpSpPr bwMode="auto">
            <a:xfrm>
              <a:off x="949267" y="2493903"/>
              <a:ext cx="1379419" cy="1460306"/>
              <a:chOff x="825" y="-554"/>
              <a:chExt cx="4110" cy="4351"/>
            </a:xfrm>
            <a:effectLst>
              <a:outerShdw blurRad="50800" dist="38100" dir="10800000" algn="r" rotWithShape="0">
                <a:prstClr val="black">
                  <a:alpha val="40000"/>
                </a:prstClr>
              </a:outerShdw>
            </a:effectLst>
          </p:grpSpPr>
          <p:sp>
            <p:nvSpPr>
              <p:cNvPr id="2134"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5"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6"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7"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8"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9"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0"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1"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2"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3"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4"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5"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6"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7"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8"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49"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0"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1"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2"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3"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4"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5"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6"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7"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8"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59"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0"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1"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2"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3"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4"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5"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6"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7"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8"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69"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0"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1"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2"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3"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4"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5"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6"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7"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8"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79"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0"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1"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2"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3"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4"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85"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423" name="Group 112"/>
            <p:cNvGrpSpPr>
              <a:grpSpLocks noChangeAspect="1"/>
            </p:cNvGrpSpPr>
            <p:nvPr/>
          </p:nvGrpSpPr>
          <p:grpSpPr bwMode="auto">
            <a:xfrm>
              <a:off x="3757639" y="2669000"/>
              <a:ext cx="1527490" cy="1617685"/>
              <a:chOff x="2449" y="74"/>
              <a:chExt cx="2100" cy="2224"/>
            </a:xfrm>
          </p:grpSpPr>
          <p:sp>
            <p:nvSpPr>
              <p:cNvPr id="2084" name="AutoShape 111"/>
              <p:cNvSpPr>
                <a:spLocks noChangeAspect="1" noChangeArrowheads="1" noTextEdit="1"/>
              </p:cNvSpPr>
              <p:nvPr/>
            </p:nvSpPr>
            <p:spPr bwMode="auto">
              <a:xfrm>
                <a:off x="2449" y="74"/>
                <a:ext cx="2100"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5" name="Freeform 113"/>
              <p:cNvSpPr>
                <a:spLocks/>
              </p:cNvSpPr>
              <p:nvPr/>
            </p:nvSpPr>
            <p:spPr bwMode="auto">
              <a:xfrm>
                <a:off x="2449" y="74"/>
                <a:ext cx="2099" cy="2224"/>
              </a:xfrm>
              <a:custGeom>
                <a:avLst/>
                <a:gdLst>
                  <a:gd name="T0" fmla="*/ 1072 w 2099"/>
                  <a:gd name="T1" fmla="*/ 0 h 2224"/>
                  <a:gd name="T2" fmla="*/ 1028 w 2099"/>
                  <a:gd name="T3" fmla="*/ 0 h 2224"/>
                  <a:gd name="T4" fmla="*/ 0 w 2099"/>
                  <a:gd name="T5" fmla="*/ 0 h 2224"/>
                  <a:gd name="T6" fmla="*/ 0 w 2099"/>
                  <a:gd name="T7" fmla="*/ 2224 h 2224"/>
                  <a:gd name="T8" fmla="*/ 1028 w 2099"/>
                  <a:gd name="T9" fmla="*/ 2224 h 2224"/>
                  <a:gd name="T10" fmla="*/ 1072 w 2099"/>
                  <a:gd name="T11" fmla="*/ 2224 h 2224"/>
                  <a:gd name="T12" fmla="*/ 2099 w 2099"/>
                  <a:gd name="T13" fmla="*/ 2224 h 2224"/>
                  <a:gd name="T14" fmla="*/ 2099 w 2099"/>
                  <a:gd name="T15" fmla="*/ 0 h 2224"/>
                  <a:gd name="T16" fmla="*/ 1072 w 2099"/>
                  <a:gd name="T17" fmla="*/ 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9" h="2224">
                    <a:moveTo>
                      <a:pt x="1072" y="0"/>
                    </a:moveTo>
                    <a:lnTo>
                      <a:pt x="1028" y="0"/>
                    </a:lnTo>
                    <a:lnTo>
                      <a:pt x="0" y="0"/>
                    </a:lnTo>
                    <a:lnTo>
                      <a:pt x="0" y="2224"/>
                    </a:lnTo>
                    <a:lnTo>
                      <a:pt x="1028" y="2224"/>
                    </a:lnTo>
                    <a:lnTo>
                      <a:pt x="1072" y="2224"/>
                    </a:lnTo>
                    <a:lnTo>
                      <a:pt x="2099" y="2224"/>
                    </a:lnTo>
                    <a:lnTo>
                      <a:pt x="2099" y="0"/>
                    </a:lnTo>
                    <a:lnTo>
                      <a:pt x="1072"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086" name="Rectangle 114"/>
              <p:cNvSpPr>
                <a:spLocks noChangeArrowheads="1"/>
              </p:cNvSpPr>
              <p:nvPr/>
            </p:nvSpPr>
            <p:spPr bwMode="auto">
              <a:xfrm>
                <a:off x="3566"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7" name="Rectangle 115"/>
              <p:cNvSpPr>
                <a:spLocks noChangeArrowheads="1"/>
              </p:cNvSpPr>
              <p:nvPr/>
            </p:nvSpPr>
            <p:spPr bwMode="auto">
              <a:xfrm>
                <a:off x="3809" y="214"/>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8" name="Rectangle 116"/>
              <p:cNvSpPr>
                <a:spLocks noChangeArrowheads="1"/>
              </p:cNvSpPr>
              <p:nvPr/>
            </p:nvSpPr>
            <p:spPr bwMode="auto">
              <a:xfrm>
                <a:off x="4053"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9" name="Rectangle 117"/>
              <p:cNvSpPr>
                <a:spLocks noChangeArrowheads="1"/>
              </p:cNvSpPr>
              <p:nvPr/>
            </p:nvSpPr>
            <p:spPr bwMode="auto">
              <a:xfrm>
                <a:off x="429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0" name="Rectangle 118"/>
              <p:cNvSpPr>
                <a:spLocks noChangeArrowheads="1"/>
              </p:cNvSpPr>
              <p:nvPr/>
            </p:nvSpPr>
            <p:spPr bwMode="auto">
              <a:xfrm>
                <a:off x="3566"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1" name="Rectangle 119"/>
              <p:cNvSpPr>
                <a:spLocks noChangeArrowheads="1"/>
              </p:cNvSpPr>
              <p:nvPr/>
            </p:nvSpPr>
            <p:spPr bwMode="auto">
              <a:xfrm>
                <a:off x="3809" y="489"/>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2" name="Rectangle 120"/>
              <p:cNvSpPr>
                <a:spLocks noChangeArrowheads="1"/>
              </p:cNvSpPr>
              <p:nvPr/>
            </p:nvSpPr>
            <p:spPr bwMode="auto">
              <a:xfrm>
                <a:off x="4053"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3" name="Rectangle 121"/>
              <p:cNvSpPr>
                <a:spLocks noChangeArrowheads="1"/>
              </p:cNvSpPr>
              <p:nvPr/>
            </p:nvSpPr>
            <p:spPr bwMode="auto">
              <a:xfrm>
                <a:off x="429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4" name="Rectangle 122"/>
              <p:cNvSpPr>
                <a:spLocks noChangeArrowheads="1"/>
              </p:cNvSpPr>
              <p:nvPr/>
            </p:nvSpPr>
            <p:spPr bwMode="auto">
              <a:xfrm>
                <a:off x="3566"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5" name="Rectangle 123"/>
              <p:cNvSpPr>
                <a:spLocks noChangeArrowheads="1"/>
              </p:cNvSpPr>
              <p:nvPr/>
            </p:nvSpPr>
            <p:spPr bwMode="auto">
              <a:xfrm>
                <a:off x="3809" y="76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6" name="Rectangle 124"/>
              <p:cNvSpPr>
                <a:spLocks noChangeArrowheads="1"/>
              </p:cNvSpPr>
              <p:nvPr/>
            </p:nvSpPr>
            <p:spPr bwMode="auto">
              <a:xfrm>
                <a:off x="4053"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7" name="Rectangle 125"/>
              <p:cNvSpPr>
                <a:spLocks noChangeArrowheads="1"/>
              </p:cNvSpPr>
              <p:nvPr/>
            </p:nvSpPr>
            <p:spPr bwMode="auto">
              <a:xfrm>
                <a:off x="429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8" name="Rectangle 126"/>
              <p:cNvSpPr>
                <a:spLocks noChangeArrowheads="1"/>
              </p:cNvSpPr>
              <p:nvPr/>
            </p:nvSpPr>
            <p:spPr bwMode="auto">
              <a:xfrm>
                <a:off x="3566"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99" name="Rectangle 127"/>
              <p:cNvSpPr>
                <a:spLocks noChangeArrowheads="1"/>
              </p:cNvSpPr>
              <p:nvPr/>
            </p:nvSpPr>
            <p:spPr bwMode="auto">
              <a:xfrm>
                <a:off x="3809" y="1040"/>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0" name="Rectangle 128"/>
              <p:cNvSpPr>
                <a:spLocks noChangeArrowheads="1"/>
              </p:cNvSpPr>
              <p:nvPr/>
            </p:nvSpPr>
            <p:spPr bwMode="auto">
              <a:xfrm>
                <a:off x="4053"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1" name="Rectangle 129"/>
              <p:cNvSpPr>
                <a:spLocks noChangeArrowheads="1"/>
              </p:cNvSpPr>
              <p:nvPr/>
            </p:nvSpPr>
            <p:spPr bwMode="auto">
              <a:xfrm>
                <a:off x="429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2" name="Rectangle 130"/>
              <p:cNvSpPr>
                <a:spLocks noChangeArrowheads="1"/>
              </p:cNvSpPr>
              <p:nvPr/>
            </p:nvSpPr>
            <p:spPr bwMode="auto">
              <a:xfrm>
                <a:off x="3566"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3" name="Rectangle 131"/>
              <p:cNvSpPr>
                <a:spLocks noChangeArrowheads="1"/>
              </p:cNvSpPr>
              <p:nvPr/>
            </p:nvSpPr>
            <p:spPr bwMode="auto">
              <a:xfrm>
                <a:off x="3809" y="131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4" name="Rectangle 132"/>
              <p:cNvSpPr>
                <a:spLocks noChangeArrowheads="1"/>
              </p:cNvSpPr>
              <p:nvPr/>
            </p:nvSpPr>
            <p:spPr bwMode="auto">
              <a:xfrm>
                <a:off x="4053"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5" name="Rectangle 133"/>
              <p:cNvSpPr>
                <a:spLocks noChangeArrowheads="1"/>
              </p:cNvSpPr>
              <p:nvPr/>
            </p:nvSpPr>
            <p:spPr bwMode="auto">
              <a:xfrm>
                <a:off x="429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6" name="Rectangle 134"/>
              <p:cNvSpPr>
                <a:spLocks noChangeArrowheads="1"/>
              </p:cNvSpPr>
              <p:nvPr/>
            </p:nvSpPr>
            <p:spPr bwMode="auto">
              <a:xfrm>
                <a:off x="3566"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7" name="Rectangle 135"/>
              <p:cNvSpPr>
                <a:spLocks noChangeArrowheads="1"/>
              </p:cNvSpPr>
              <p:nvPr/>
            </p:nvSpPr>
            <p:spPr bwMode="auto">
              <a:xfrm>
                <a:off x="3809" y="1590"/>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8" name="Rectangle 136"/>
              <p:cNvSpPr>
                <a:spLocks noChangeArrowheads="1"/>
              </p:cNvSpPr>
              <p:nvPr/>
            </p:nvSpPr>
            <p:spPr bwMode="auto">
              <a:xfrm>
                <a:off x="4053"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09" name="Rectangle 137"/>
              <p:cNvSpPr>
                <a:spLocks noChangeArrowheads="1"/>
              </p:cNvSpPr>
              <p:nvPr/>
            </p:nvSpPr>
            <p:spPr bwMode="auto">
              <a:xfrm>
                <a:off x="429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0" name="Rectangle 138"/>
              <p:cNvSpPr>
                <a:spLocks noChangeArrowheads="1"/>
              </p:cNvSpPr>
              <p:nvPr/>
            </p:nvSpPr>
            <p:spPr bwMode="auto">
              <a:xfrm>
                <a:off x="253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1" name="Rectangle 139"/>
              <p:cNvSpPr>
                <a:spLocks noChangeArrowheads="1"/>
              </p:cNvSpPr>
              <p:nvPr/>
            </p:nvSpPr>
            <p:spPr bwMode="auto">
              <a:xfrm>
                <a:off x="2781"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2" name="Rectangle 140"/>
              <p:cNvSpPr>
                <a:spLocks noChangeArrowheads="1"/>
              </p:cNvSpPr>
              <p:nvPr/>
            </p:nvSpPr>
            <p:spPr bwMode="auto">
              <a:xfrm>
                <a:off x="3025"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3" name="Rectangle 141"/>
              <p:cNvSpPr>
                <a:spLocks noChangeArrowheads="1"/>
              </p:cNvSpPr>
              <p:nvPr/>
            </p:nvSpPr>
            <p:spPr bwMode="auto">
              <a:xfrm>
                <a:off x="3269"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4" name="Rectangle 142"/>
              <p:cNvSpPr>
                <a:spLocks noChangeArrowheads="1"/>
              </p:cNvSpPr>
              <p:nvPr/>
            </p:nvSpPr>
            <p:spPr bwMode="auto">
              <a:xfrm>
                <a:off x="253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5" name="Rectangle 143"/>
              <p:cNvSpPr>
                <a:spLocks noChangeArrowheads="1"/>
              </p:cNvSpPr>
              <p:nvPr/>
            </p:nvSpPr>
            <p:spPr bwMode="auto">
              <a:xfrm>
                <a:off x="2781"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6" name="Rectangle 144"/>
              <p:cNvSpPr>
                <a:spLocks noChangeArrowheads="1"/>
              </p:cNvSpPr>
              <p:nvPr/>
            </p:nvSpPr>
            <p:spPr bwMode="auto">
              <a:xfrm>
                <a:off x="3025"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7" name="Rectangle 145"/>
              <p:cNvSpPr>
                <a:spLocks noChangeArrowheads="1"/>
              </p:cNvSpPr>
              <p:nvPr/>
            </p:nvSpPr>
            <p:spPr bwMode="auto">
              <a:xfrm>
                <a:off x="3269"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8" name="Rectangle 146"/>
              <p:cNvSpPr>
                <a:spLocks noChangeArrowheads="1"/>
              </p:cNvSpPr>
              <p:nvPr/>
            </p:nvSpPr>
            <p:spPr bwMode="auto">
              <a:xfrm>
                <a:off x="253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19" name="Rectangle 147"/>
              <p:cNvSpPr>
                <a:spLocks noChangeArrowheads="1"/>
              </p:cNvSpPr>
              <p:nvPr/>
            </p:nvSpPr>
            <p:spPr bwMode="auto">
              <a:xfrm>
                <a:off x="2781"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0" name="Rectangle 148"/>
              <p:cNvSpPr>
                <a:spLocks noChangeArrowheads="1"/>
              </p:cNvSpPr>
              <p:nvPr/>
            </p:nvSpPr>
            <p:spPr bwMode="auto">
              <a:xfrm>
                <a:off x="3025"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1" name="Rectangle 149"/>
              <p:cNvSpPr>
                <a:spLocks noChangeArrowheads="1"/>
              </p:cNvSpPr>
              <p:nvPr/>
            </p:nvSpPr>
            <p:spPr bwMode="auto">
              <a:xfrm>
                <a:off x="3269"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2" name="Rectangle 150"/>
              <p:cNvSpPr>
                <a:spLocks noChangeArrowheads="1"/>
              </p:cNvSpPr>
              <p:nvPr/>
            </p:nvSpPr>
            <p:spPr bwMode="auto">
              <a:xfrm>
                <a:off x="253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3" name="Rectangle 151"/>
              <p:cNvSpPr>
                <a:spLocks noChangeArrowheads="1"/>
              </p:cNvSpPr>
              <p:nvPr/>
            </p:nvSpPr>
            <p:spPr bwMode="auto">
              <a:xfrm>
                <a:off x="2781"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4" name="Rectangle 152"/>
              <p:cNvSpPr>
                <a:spLocks noChangeArrowheads="1"/>
              </p:cNvSpPr>
              <p:nvPr/>
            </p:nvSpPr>
            <p:spPr bwMode="auto">
              <a:xfrm>
                <a:off x="3025"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5" name="Rectangle 153"/>
              <p:cNvSpPr>
                <a:spLocks noChangeArrowheads="1"/>
              </p:cNvSpPr>
              <p:nvPr/>
            </p:nvSpPr>
            <p:spPr bwMode="auto">
              <a:xfrm>
                <a:off x="3269"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6" name="Rectangle 154"/>
              <p:cNvSpPr>
                <a:spLocks noChangeArrowheads="1"/>
              </p:cNvSpPr>
              <p:nvPr/>
            </p:nvSpPr>
            <p:spPr bwMode="auto">
              <a:xfrm>
                <a:off x="253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7" name="Rectangle 155"/>
              <p:cNvSpPr>
                <a:spLocks noChangeArrowheads="1"/>
              </p:cNvSpPr>
              <p:nvPr/>
            </p:nvSpPr>
            <p:spPr bwMode="auto">
              <a:xfrm>
                <a:off x="2781"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8" name="Rectangle 156"/>
              <p:cNvSpPr>
                <a:spLocks noChangeArrowheads="1"/>
              </p:cNvSpPr>
              <p:nvPr/>
            </p:nvSpPr>
            <p:spPr bwMode="auto">
              <a:xfrm>
                <a:off x="3025"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29" name="Rectangle 157"/>
              <p:cNvSpPr>
                <a:spLocks noChangeArrowheads="1"/>
              </p:cNvSpPr>
              <p:nvPr/>
            </p:nvSpPr>
            <p:spPr bwMode="auto">
              <a:xfrm>
                <a:off x="3269"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0" name="Rectangle 158"/>
              <p:cNvSpPr>
                <a:spLocks noChangeArrowheads="1"/>
              </p:cNvSpPr>
              <p:nvPr/>
            </p:nvSpPr>
            <p:spPr bwMode="auto">
              <a:xfrm>
                <a:off x="253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1" name="Rectangle 159"/>
              <p:cNvSpPr>
                <a:spLocks noChangeArrowheads="1"/>
              </p:cNvSpPr>
              <p:nvPr/>
            </p:nvSpPr>
            <p:spPr bwMode="auto">
              <a:xfrm>
                <a:off x="2781"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2" name="Rectangle 160"/>
              <p:cNvSpPr>
                <a:spLocks noChangeArrowheads="1"/>
              </p:cNvSpPr>
              <p:nvPr/>
            </p:nvSpPr>
            <p:spPr bwMode="auto">
              <a:xfrm>
                <a:off x="3025"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133" name="Rectangle 161"/>
              <p:cNvSpPr>
                <a:spLocks noChangeArrowheads="1"/>
              </p:cNvSpPr>
              <p:nvPr/>
            </p:nvSpPr>
            <p:spPr bwMode="auto">
              <a:xfrm>
                <a:off x="3269"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444" name="Group 28"/>
            <p:cNvGrpSpPr>
              <a:grpSpLocks noChangeAspect="1"/>
            </p:cNvGrpSpPr>
            <p:nvPr/>
          </p:nvGrpSpPr>
          <p:grpSpPr bwMode="auto">
            <a:xfrm>
              <a:off x="4751571" y="3036676"/>
              <a:ext cx="923571" cy="1250579"/>
              <a:chOff x="1705" y="1652"/>
              <a:chExt cx="418" cy="566"/>
            </a:xfrm>
            <a:effectLst>
              <a:outerShdw blurRad="50800" dist="38100" dir="10800000" algn="r" rotWithShape="0">
                <a:prstClr val="black">
                  <a:alpha val="40000"/>
                </a:prstClr>
              </a:outerShdw>
            </a:effectLst>
          </p:grpSpPr>
          <p:sp>
            <p:nvSpPr>
              <p:cNvPr id="2072"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3"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4"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5"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6"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7"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8"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9"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0"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1" name="Rectangle 37"/>
              <p:cNvSpPr>
                <a:spLocks noChangeArrowheads="1"/>
              </p:cNvSpPr>
              <p:nvPr/>
            </p:nvSpPr>
            <p:spPr bwMode="auto">
              <a:xfrm>
                <a:off x="1996" y="2093"/>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2"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83"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486" name="Group 52"/>
            <p:cNvGrpSpPr>
              <a:grpSpLocks noChangeAspect="1"/>
            </p:cNvGrpSpPr>
            <p:nvPr/>
          </p:nvGrpSpPr>
          <p:grpSpPr bwMode="auto">
            <a:xfrm>
              <a:off x="3940359" y="3423477"/>
              <a:ext cx="1441450" cy="865187"/>
              <a:chOff x="3187" y="1661"/>
              <a:chExt cx="908" cy="545"/>
            </a:xfrm>
            <a:effectLst>
              <a:outerShdw blurRad="50800" dist="38100" algn="l" rotWithShape="0">
                <a:prstClr val="black">
                  <a:alpha val="40000"/>
                </a:prstClr>
              </a:outerShdw>
            </a:effectLst>
          </p:grpSpPr>
          <p:sp>
            <p:nvSpPr>
              <p:cNvPr id="2045" name="AutoShape 51"/>
              <p:cNvSpPr>
                <a:spLocks noChangeAspect="1" noChangeArrowheads="1" noTextEdit="1"/>
              </p:cNvSpPr>
              <p:nvPr/>
            </p:nvSpPr>
            <p:spPr bwMode="auto">
              <a:xfrm>
                <a:off x="3187" y="1661"/>
                <a:ext cx="90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6" name="Freeform 53"/>
              <p:cNvSpPr>
                <a:spLocks/>
              </p:cNvSpPr>
              <p:nvPr/>
            </p:nvSpPr>
            <p:spPr bwMode="auto">
              <a:xfrm>
                <a:off x="3188" y="1718"/>
                <a:ext cx="908" cy="489"/>
              </a:xfrm>
              <a:custGeom>
                <a:avLst/>
                <a:gdLst>
                  <a:gd name="T0" fmla="*/ 479 w 908"/>
                  <a:gd name="T1" fmla="*/ 0 h 489"/>
                  <a:gd name="T2" fmla="*/ 428 w 908"/>
                  <a:gd name="T3" fmla="*/ 0 h 489"/>
                  <a:gd name="T4" fmla="*/ 0 w 908"/>
                  <a:gd name="T5" fmla="*/ 0 h 489"/>
                  <a:gd name="T6" fmla="*/ 0 w 908"/>
                  <a:gd name="T7" fmla="*/ 489 h 489"/>
                  <a:gd name="T8" fmla="*/ 428 w 908"/>
                  <a:gd name="T9" fmla="*/ 489 h 489"/>
                  <a:gd name="T10" fmla="*/ 479 w 908"/>
                  <a:gd name="T11" fmla="*/ 489 h 489"/>
                  <a:gd name="T12" fmla="*/ 908 w 908"/>
                  <a:gd name="T13" fmla="*/ 489 h 489"/>
                  <a:gd name="T14" fmla="*/ 908 w 908"/>
                  <a:gd name="T15" fmla="*/ 0 h 489"/>
                  <a:gd name="T16" fmla="*/ 479 w 908"/>
                  <a:gd name="T1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89">
                    <a:moveTo>
                      <a:pt x="479" y="0"/>
                    </a:moveTo>
                    <a:lnTo>
                      <a:pt x="428" y="0"/>
                    </a:lnTo>
                    <a:lnTo>
                      <a:pt x="0" y="0"/>
                    </a:lnTo>
                    <a:lnTo>
                      <a:pt x="0" y="489"/>
                    </a:lnTo>
                    <a:lnTo>
                      <a:pt x="428" y="489"/>
                    </a:lnTo>
                    <a:lnTo>
                      <a:pt x="479" y="489"/>
                    </a:lnTo>
                    <a:lnTo>
                      <a:pt x="908" y="489"/>
                    </a:lnTo>
                    <a:lnTo>
                      <a:pt x="908" y="0"/>
                    </a:lnTo>
                    <a:lnTo>
                      <a:pt x="479"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047" name="Rectangle 54"/>
              <p:cNvSpPr>
                <a:spLocks noChangeArrowheads="1"/>
              </p:cNvSpPr>
              <p:nvPr/>
            </p:nvSpPr>
            <p:spPr bwMode="auto">
              <a:xfrm>
                <a:off x="3230" y="1771"/>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8" name="Rectangle 55"/>
              <p:cNvSpPr>
                <a:spLocks noChangeArrowheads="1"/>
              </p:cNvSpPr>
              <p:nvPr/>
            </p:nvSpPr>
            <p:spPr bwMode="auto">
              <a:xfrm>
                <a:off x="3338"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9" name="Rectangle 56"/>
              <p:cNvSpPr>
                <a:spLocks noChangeArrowheads="1"/>
              </p:cNvSpPr>
              <p:nvPr/>
            </p:nvSpPr>
            <p:spPr bwMode="auto">
              <a:xfrm>
                <a:off x="3446"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0" name="Rectangle 57"/>
              <p:cNvSpPr>
                <a:spLocks noChangeArrowheads="1"/>
              </p:cNvSpPr>
              <p:nvPr/>
            </p:nvSpPr>
            <p:spPr bwMode="auto">
              <a:xfrm>
                <a:off x="3230" y="1873"/>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1" name="Rectangle 58"/>
              <p:cNvSpPr>
                <a:spLocks noChangeArrowheads="1"/>
              </p:cNvSpPr>
              <p:nvPr/>
            </p:nvSpPr>
            <p:spPr bwMode="auto">
              <a:xfrm>
                <a:off x="3338"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2" name="Rectangle 59"/>
              <p:cNvSpPr>
                <a:spLocks noChangeArrowheads="1"/>
              </p:cNvSpPr>
              <p:nvPr/>
            </p:nvSpPr>
            <p:spPr bwMode="auto">
              <a:xfrm>
                <a:off x="3446"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3" name="Rectangle 60"/>
              <p:cNvSpPr>
                <a:spLocks noChangeArrowheads="1"/>
              </p:cNvSpPr>
              <p:nvPr/>
            </p:nvSpPr>
            <p:spPr bwMode="auto">
              <a:xfrm>
                <a:off x="3230" y="1977"/>
                <a:ext cx="79"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4" name="Rectangle 61"/>
              <p:cNvSpPr>
                <a:spLocks noChangeArrowheads="1"/>
              </p:cNvSpPr>
              <p:nvPr/>
            </p:nvSpPr>
            <p:spPr bwMode="auto">
              <a:xfrm>
                <a:off x="3338"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5" name="Rectangle 62"/>
              <p:cNvSpPr>
                <a:spLocks noChangeArrowheads="1"/>
              </p:cNvSpPr>
              <p:nvPr/>
            </p:nvSpPr>
            <p:spPr bwMode="auto">
              <a:xfrm>
                <a:off x="3446"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6" name="Rectangle 63"/>
              <p:cNvSpPr>
                <a:spLocks noChangeArrowheads="1"/>
              </p:cNvSpPr>
              <p:nvPr/>
            </p:nvSpPr>
            <p:spPr bwMode="auto">
              <a:xfrm>
                <a:off x="3659"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7" name="Rectangle 64"/>
              <p:cNvSpPr>
                <a:spLocks noChangeArrowheads="1"/>
              </p:cNvSpPr>
              <p:nvPr/>
            </p:nvSpPr>
            <p:spPr bwMode="auto">
              <a:xfrm>
                <a:off x="3767"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8" name="Rectangle 65"/>
              <p:cNvSpPr>
                <a:spLocks noChangeArrowheads="1"/>
              </p:cNvSpPr>
              <p:nvPr/>
            </p:nvSpPr>
            <p:spPr bwMode="auto">
              <a:xfrm>
                <a:off x="3874"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59" name="Rectangle 66"/>
              <p:cNvSpPr>
                <a:spLocks noChangeArrowheads="1"/>
              </p:cNvSpPr>
              <p:nvPr/>
            </p:nvSpPr>
            <p:spPr bwMode="auto">
              <a:xfrm>
                <a:off x="3981"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0" name="Rectangle 67"/>
              <p:cNvSpPr>
                <a:spLocks noChangeArrowheads="1"/>
              </p:cNvSpPr>
              <p:nvPr/>
            </p:nvSpPr>
            <p:spPr bwMode="auto">
              <a:xfrm>
                <a:off x="3659"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1" name="Rectangle 68"/>
              <p:cNvSpPr>
                <a:spLocks noChangeArrowheads="1"/>
              </p:cNvSpPr>
              <p:nvPr/>
            </p:nvSpPr>
            <p:spPr bwMode="auto">
              <a:xfrm>
                <a:off x="3767"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2" name="Rectangle 69"/>
              <p:cNvSpPr>
                <a:spLocks noChangeArrowheads="1"/>
              </p:cNvSpPr>
              <p:nvPr/>
            </p:nvSpPr>
            <p:spPr bwMode="auto">
              <a:xfrm>
                <a:off x="3874"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3" name="Rectangle 70"/>
              <p:cNvSpPr>
                <a:spLocks noChangeArrowheads="1"/>
              </p:cNvSpPr>
              <p:nvPr/>
            </p:nvSpPr>
            <p:spPr bwMode="auto">
              <a:xfrm>
                <a:off x="3981"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4" name="Rectangle 71"/>
              <p:cNvSpPr>
                <a:spLocks noChangeArrowheads="1"/>
              </p:cNvSpPr>
              <p:nvPr/>
            </p:nvSpPr>
            <p:spPr bwMode="auto">
              <a:xfrm>
                <a:off x="3659"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5" name="Rectangle 72"/>
              <p:cNvSpPr>
                <a:spLocks noChangeArrowheads="1"/>
              </p:cNvSpPr>
              <p:nvPr/>
            </p:nvSpPr>
            <p:spPr bwMode="auto">
              <a:xfrm>
                <a:off x="3767"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6" name="Rectangle 73"/>
              <p:cNvSpPr>
                <a:spLocks noChangeArrowheads="1"/>
              </p:cNvSpPr>
              <p:nvPr/>
            </p:nvSpPr>
            <p:spPr bwMode="auto">
              <a:xfrm>
                <a:off x="3874"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7" name="Rectangle 74"/>
              <p:cNvSpPr>
                <a:spLocks noChangeArrowheads="1"/>
              </p:cNvSpPr>
              <p:nvPr/>
            </p:nvSpPr>
            <p:spPr bwMode="auto">
              <a:xfrm>
                <a:off x="3981"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8" name="Rectangle 75"/>
              <p:cNvSpPr>
                <a:spLocks noChangeArrowheads="1"/>
              </p:cNvSpPr>
              <p:nvPr/>
            </p:nvSpPr>
            <p:spPr bwMode="auto">
              <a:xfrm>
                <a:off x="3553" y="1771"/>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69" name="Rectangle 76"/>
              <p:cNvSpPr>
                <a:spLocks noChangeArrowheads="1"/>
              </p:cNvSpPr>
              <p:nvPr/>
            </p:nvSpPr>
            <p:spPr bwMode="auto">
              <a:xfrm>
                <a:off x="3553" y="1873"/>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0" name="Rectangle 77"/>
              <p:cNvSpPr>
                <a:spLocks noChangeArrowheads="1"/>
              </p:cNvSpPr>
              <p:nvPr/>
            </p:nvSpPr>
            <p:spPr bwMode="auto">
              <a:xfrm>
                <a:off x="3553" y="1977"/>
                <a:ext cx="77"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71" name="Freeform 78"/>
              <p:cNvSpPr>
                <a:spLocks/>
              </p:cNvSpPr>
              <p:nvPr/>
            </p:nvSpPr>
            <p:spPr bwMode="auto">
              <a:xfrm>
                <a:off x="3188" y="1662"/>
                <a:ext cx="908" cy="60"/>
              </a:xfrm>
              <a:custGeom>
                <a:avLst/>
                <a:gdLst>
                  <a:gd name="T0" fmla="*/ 479 w 908"/>
                  <a:gd name="T1" fmla="*/ 0 h 60"/>
                  <a:gd name="T2" fmla="*/ 428 w 908"/>
                  <a:gd name="T3" fmla="*/ 0 h 60"/>
                  <a:gd name="T4" fmla="*/ 0 w 908"/>
                  <a:gd name="T5" fmla="*/ 0 h 60"/>
                  <a:gd name="T6" fmla="*/ 0 w 908"/>
                  <a:gd name="T7" fmla="*/ 60 h 60"/>
                  <a:gd name="T8" fmla="*/ 428 w 908"/>
                  <a:gd name="T9" fmla="*/ 60 h 60"/>
                  <a:gd name="T10" fmla="*/ 479 w 908"/>
                  <a:gd name="T11" fmla="*/ 60 h 60"/>
                  <a:gd name="T12" fmla="*/ 908 w 908"/>
                  <a:gd name="T13" fmla="*/ 60 h 60"/>
                  <a:gd name="T14" fmla="*/ 908 w 908"/>
                  <a:gd name="T15" fmla="*/ 0 h 60"/>
                  <a:gd name="T16" fmla="*/ 479 w 90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60">
                    <a:moveTo>
                      <a:pt x="479" y="0"/>
                    </a:moveTo>
                    <a:lnTo>
                      <a:pt x="428" y="0"/>
                    </a:lnTo>
                    <a:lnTo>
                      <a:pt x="0" y="0"/>
                    </a:lnTo>
                    <a:lnTo>
                      <a:pt x="0" y="60"/>
                    </a:lnTo>
                    <a:lnTo>
                      <a:pt x="428" y="60"/>
                    </a:lnTo>
                    <a:lnTo>
                      <a:pt x="479" y="60"/>
                    </a:lnTo>
                    <a:lnTo>
                      <a:pt x="908" y="60"/>
                    </a:lnTo>
                    <a:lnTo>
                      <a:pt x="908" y="0"/>
                    </a:lnTo>
                    <a:lnTo>
                      <a:pt x="479" y="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541" name="Group 1529"/>
            <p:cNvGrpSpPr/>
            <p:nvPr/>
          </p:nvGrpSpPr>
          <p:grpSpPr>
            <a:xfrm>
              <a:off x="2709951" y="2245882"/>
              <a:ext cx="795338" cy="1741488"/>
              <a:chOff x="2325689" y="1746250"/>
              <a:chExt cx="795338" cy="1741488"/>
            </a:xfrm>
          </p:grpSpPr>
          <p:sp>
            <p:nvSpPr>
              <p:cNvPr id="2028"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9"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0"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1"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2"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3"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4"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5"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6"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7"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8"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39"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0"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1"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2"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3"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44"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568" name="Group 1530"/>
            <p:cNvGrpSpPr/>
            <p:nvPr/>
          </p:nvGrpSpPr>
          <p:grpSpPr>
            <a:xfrm>
              <a:off x="1110644" y="1912805"/>
              <a:ext cx="795338" cy="2382838"/>
              <a:chOff x="2325689" y="1104900"/>
              <a:chExt cx="795338" cy="2382838"/>
            </a:xfrm>
            <a:effectLst>
              <a:outerShdw blurRad="50800" dist="38100" algn="l" rotWithShape="0">
                <a:prstClr val="black">
                  <a:alpha val="40000"/>
                </a:prstClr>
              </a:outerShdw>
            </a:effectLst>
          </p:grpSpPr>
          <p:sp>
            <p:nvSpPr>
              <p:cNvPr id="2009" name="Rectangle 21"/>
              <p:cNvSpPr>
                <a:spLocks noChangeArrowheads="1"/>
              </p:cNvSpPr>
              <p:nvPr/>
            </p:nvSpPr>
            <p:spPr bwMode="auto">
              <a:xfrm>
                <a:off x="2714627" y="1104900"/>
                <a:ext cx="17463" cy="628650"/>
              </a:xfrm>
              <a:prstGeom prst="rect">
                <a:avLst/>
              </a:prstGeom>
              <a:gradFill flip="none" rotWithShape="1">
                <a:gsLst>
                  <a:gs pos="0">
                    <a:schemeClr val="tx2"/>
                  </a:gs>
                  <a:gs pos="100000">
                    <a:schemeClr val="tx2">
                      <a:lumMod val="5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0"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1"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2"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3"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4"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5"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6"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7"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8"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19"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0"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1"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2"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3"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4"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5"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6"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27"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21" name="Group 1531"/>
            <p:cNvGrpSpPr/>
            <p:nvPr/>
          </p:nvGrpSpPr>
          <p:grpSpPr>
            <a:xfrm>
              <a:off x="97541" y="2604378"/>
              <a:ext cx="591029" cy="1569234"/>
              <a:chOff x="1588" y="455613"/>
              <a:chExt cx="1325563" cy="3519487"/>
            </a:xfrm>
          </p:grpSpPr>
          <p:sp>
            <p:nvSpPr>
              <p:cNvPr id="1968"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9"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0"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1"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2"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3"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4"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5"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6"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7"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8"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79"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0"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1"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2"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3"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4"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5"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6"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7"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8"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89"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0"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1"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2"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3"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4"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5"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6"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7"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8"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99"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0"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1"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2"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3"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4"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5"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6"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7"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008"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63" name="Group 1532"/>
            <p:cNvGrpSpPr/>
            <p:nvPr/>
          </p:nvGrpSpPr>
          <p:grpSpPr>
            <a:xfrm>
              <a:off x="-8175" y="2891019"/>
              <a:ext cx="1685320" cy="1404288"/>
              <a:chOff x="-3175" y="-1241425"/>
              <a:chExt cx="9148763" cy="7623175"/>
            </a:xfrm>
            <a:effectLst>
              <a:outerShdw blurRad="50800" dist="38100" dir="10800000" algn="r" rotWithShape="0">
                <a:prstClr val="black">
                  <a:alpha val="40000"/>
                </a:prstClr>
              </a:outerShdw>
            </a:effectLst>
          </p:grpSpPr>
          <p:sp>
            <p:nvSpPr>
              <p:cNvPr id="1914" name="Rectangle 32"/>
              <p:cNvSpPr>
                <a:spLocks noChangeArrowheads="1"/>
              </p:cNvSpPr>
              <p:nvPr/>
            </p:nvSpPr>
            <p:spPr bwMode="auto">
              <a:xfrm>
                <a:off x="2995613" y="-1241425"/>
                <a:ext cx="3038475" cy="850900"/>
              </a:xfrm>
              <a:prstGeom prst="rect">
                <a:avLst/>
              </a:prstGeom>
              <a:gradFill flip="none" rotWithShape="1">
                <a:gsLst>
                  <a:gs pos="0">
                    <a:sysClr val="window" lastClr="FFFFFF">
                      <a:lumMod val="75000"/>
                    </a:sysClr>
                  </a:gs>
                  <a:gs pos="100000">
                    <a:sysClr val="window" lastClr="FFFFFF">
                      <a:lumMod val="95000"/>
                    </a:sys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15" name="Rectangle 6"/>
              <p:cNvSpPr>
                <a:spLocks noChangeArrowheads="1"/>
              </p:cNvSpPr>
              <p:nvPr/>
            </p:nvSpPr>
            <p:spPr bwMode="auto">
              <a:xfrm>
                <a:off x="2857500" y="-530225"/>
                <a:ext cx="3325813" cy="6908800"/>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16"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17"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18"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19"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0"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1"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2"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3"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4"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5"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6"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7"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8"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29"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0"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1"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2"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3"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4"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5"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6"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7"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8"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39"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0"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1"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2" name="Rectangle 40"/>
              <p:cNvSpPr>
                <a:spLocks noChangeArrowheads="1"/>
              </p:cNvSpPr>
              <p:nvPr/>
            </p:nvSpPr>
            <p:spPr bwMode="auto">
              <a:xfrm>
                <a:off x="5770563"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3"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4"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5"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6"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7"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8"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49"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0"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1"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2"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3"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4"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5" name="Rectangle 56"/>
              <p:cNvSpPr>
                <a:spLocks noChangeArrowheads="1"/>
              </p:cNvSpPr>
              <p:nvPr/>
            </p:nvSpPr>
            <p:spPr bwMode="auto">
              <a:xfrm>
                <a:off x="-3175"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6"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7"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8"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59"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0"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1"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2"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3"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4"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5"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6"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67"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16" name="Group 28"/>
            <p:cNvGrpSpPr>
              <a:grpSpLocks noChangeAspect="1"/>
            </p:cNvGrpSpPr>
            <p:nvPr/>
          </p:nvGrpSpPr>
          <p:grpSpPr bwMode="auto">
            <a:xfrm>
              <a:off x="1654851" y="3397803"/>
              <a:ext cx="663574" cy="898525"/>
              <a:chOff x="1705" y="1652"/>
              <a:chExt cx="418" cy="566"/>
            </a:xfrm>
            <a:effectLst>
              <a:outerShdw blurRad="50800" dist="38100" dir="10800000" algn="r" rotWithShape="0">
                <a:prstClr val="black">
                  <a:alpha val="40000"/>
                </a:prstClr>
              </a:outerShdw>
            </a:effectLst>
          </p:grpSpPr>
          <p:sp>
            <p:nvSpPr>
              <p:cNvPr id="1894"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5" name="Rectangle 29"/>
              <p:cNvSpPr>
                <a:spLocks noChangeArrowheads="1"/>
              </p:cNvSpPr>
              <p:nvPr/>
            </p:nvSpPr>
            <p:spPr bwMode="auto">
              <a:xfrm>
                <a:off x="1705" y="1691"/>
                <a:ext cx="418" cy="526"/>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896"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7"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8"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9"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00"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01"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02"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03"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04" name="Rectangle 38"/>
              <p:cNvSpPr>
                <a:spLocks noChangeArrowheads="1"/>
              </p:cNvSpPr>
              <p:nvPr/>
            </p:nvSpPr>
            <p:spPr bwMode="auto">
              <a:xfrm>
                <a:off x="1750"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05" name="Rectangle 39"/>
              <p:cNvSpPr>
                <a:spLocks noChangeArrowheads="1"/>
              </p:cNvSpPr>
              <p:nvPr/>
            </p:nvSpPr>
            <p:spPr bwMode="auto">
              <a:xfrm>
                <a:off x="1871"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06" name="Rectangle 40"/>
              <p:cNvSpPr>
                <a:spLocks noChangeArrowheads="1"/>
              </p:cNvSpPr>
              <p:nvPr/>
            </p:nvSpPr>
            <p:spPr bwMode="auto">
              <a:xfrm>
                <a:off x="1994"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07" name="Rectangle 41"/>
              <p:cNvSpPr>
                <a:spLocks noChangeArrowheads="1"/>
              </p:cNvSpPr>
              <p:nvPr/>
            </p:nvSpPr>
            <p:spPr bwMode="auto">
              <a:xfrm>
                <a:off x="1750"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08" name="Rectangle 42"/>
              <p:cNvSpPr>
                <a:spLocks noChangeArrowheads="1"/>
              </p:cNvSpPr>
              <p:nvPr/>
            </p:nvSpPr>
            <p:spPr bwMode="auto">
              <a:xfrm>
                <a:off x="1871"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09"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10"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911" name="Rectangle 45"/>
              <p:cNvSpPr>
                <a:spLocks noChangeArrowheads="1"/>
              </p:cNvSpPr>
              <p:nvPr/>
            </p:nvSpPr>
            <p:spPr bwMode="auto">
              <a:xfrm>
                <a:off x="1747"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12" name="Rectangle 46"/>
              <p:cNvSpPr>
                <a:spLocks noChangeArrowheads="1"/>
              </p:cNvSpPr>
              <p:nvPr/>
            </p:nvSpPr>
            <p:spPr bwMode="auto">
              <a:xfrm>
                <a:off x="1871"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913" name="Rectangle 47"/>
              <p:cNvSpPr>
                <a:spLocks noChangeArrowheads="1"/>
              </p:cNvSpPr>
              <p:nvPr/>
            </p:nvSpPr>
            <p:spPr bwMode="auto">
              <a:xfrm>
                <a:off x="1994"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735" name="Group 1534"/>
            <p:cNvGrpSpPr/>
            <p:nvPr/>
          </p:nvGrpSpPr>
          <p:grpSpPr>
            <a:xfrm>
              <a:off x="2285841" y="2730296"/>
              <a:ext cx="591029" cy="1569234"/>
              <a:chOff x="1588" y="455613"/>
              <a:chExt cx="1325563" cy="3519487"/>
            </a:xfrm>
            <a:effectLst>
              <a:outerShdw blurRad="50800" dist="38100" algn="l" rotWithShape="0">
                <a:prstClr val="black">
                  <a:alpha val="40000"/>
                </a:prstClr>
              </a:outerShdw>
            </a:effectLst>
          </p:grpSpPr>
          <p:sp>
            <p:nvSpPr>
              <p:cNvPr id="1853"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4"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5"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6"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7"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8"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9"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0"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1"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2"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3"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4"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5"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6"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7"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8"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69"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0"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1"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2"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3"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4"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5"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6"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7"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8"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79"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0"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1"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2"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3"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4"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5"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6"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7"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8"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89"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0"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1"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2"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93"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90" name="Group 1535"/>
            <p:cNvGrpSpPr/>
            <p:nvPr/>
          </p:nvGrpSpPr>
          <p:grpSpPr>
            <a:xfrm>
              <a:off x="2860754" y="2894468"/>
              <a:ext cx="1685320" cy="1404288"/>
              <a:chOff x="-3175" y="-1241425"/>
              <a:chExt cx="9148763" cy="7623175"/>
            </a:xfrm>
            <a:effectLst>
              <a:outerShdw blurRad="63500" sx="102000" sy="102000" algn="ctr" rotWithShape="0">
                <a:prstClr val="black">
                  <a:alpha val="40000"/>
                </a:prstClr>
              </a:outerShdw>
            </a:effectLst>
          </p:grpSpPr>
          <p:sp>
            <p:nvSpPr>
              <p:cNvPr id="1799" name="Rectangle 32"/>
              <p:cNvSpPr>
                <a:spLocks noChangeArrowheads="1"/>
              </p:cNvSpPr>
              <p:nvPr/>
            </p:nvSpPr>
            <p:spPr bwMode="auto">
              <a:xfrm>
                <a:off x="2995613" y="-1241425"/>
                <a:ext cx="3038475" cy="8509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0"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1"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2"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3"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4"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5"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6"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7"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8"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09"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0"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1"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2"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3"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4"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5"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6"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7"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8"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19"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0"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1"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2"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3"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4"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5"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6"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7" name="Rectangle 40"/>
              <p:cNvSpPr>
                <a:spLocks noChangeArrowheads="1"/>
              </p:cNvSpPr>
              <p:nvPr/>
            </p:nvSpPr>
            <p:spPr bwMode="auto">
              <a:xfrm>
                <a:off x="5770563" y="2943225"/>
                <a:ext cx="3375025" cy="3438525"/>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8"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29"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0"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1"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2"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3"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4"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5"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6"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7"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8"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39"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0"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841"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2"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3"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4"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5"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6"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7"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8"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49"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0"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1"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852"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10" name="Group 82"/>
            <p:cNvGrpSpPr>
              <a:grpSpLocks noChangeAspect="1"/>
            </p:cNvGrpSpPr>
            <p:nvPr/>
          </p:nvGrpSpPr>
          <p:grpSpPr bwMode="auto">
            <a:xfrm>
              <a:off x="5559622" y="2542437"/>
              <a:ext cx="838200" cy="1743075"/>
              <a:chOff x="3489" y="1293"/>
              <a:chExt cx="528" cy="1098"/>
            </a:xfrm>
            <a:effectLst>
              <a:outerShdw blurRad="50800" dist="38100" dir="10800000" algn="r" rotWithShape="0">
                <a:prstClr val="black">
                  <a:alpha val="40000"/>
                </a:prstClr>
              </a:outerShdw>
            </a:effectLst>
          </p:grpSpPr>
          <p:sp>
            <p:nvSpPr>
              <p:cNvPr id="1773" name="Rectangle 83"/>
              <p:cNvSpPr>
                <a:spLocks noChangeArrowheads="1"/>
              </p:cNvSpPr>
              <p:nvPr/>
            </p:nvSpPr>
            <p:spPr bwMode="auto">
              <a:xfrm>
                <a:off x="3489" y="1293"/>
                <a:ext cx="528" cy="109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4" name="Rectangle 84"/>
              <p:cNvSpPr>
                <a:spLocks noChangeArrowheads="1"/>
              </p:cNvSpPr>
              <p:nvPr/>
            </p:nvSpPr>
            <p:spPr bwMode="auto">
              <a:xfrm>
                <a:off x="353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5" name="Rectangle 85"/>
              <p:cNvSpPr>
                <a:spLocks noChangeArrowheads="1"/>
              </p:cNvSpPr>
              <p:nvPr/>
            </p:nvSpPr>
            <p:spPr bwMode="auto">
              <a:xfrm>
                <a:off x="365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6" name="Rectangle 86"/>
              <p:cNvSpPr>
                <a:spLocks noChangeArrowheads="1"/>
              </p:cNvSpPr>
              <p:nvPr/>
            </p:nvSpPr>
            <p:spPr bwMode="auto">
              <a:xfrm>
                <a:off x="377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7" name="Rectangle 87"/>
              <p:cNvSpPr>
                <a:spLocks noChangeArrowheads="1"/>
              </p:cNvSpPr>
              <p:nvPr/>
            </p:nvSpPr>
            <p:spPr bwMode="auto">
              <a:xfrm>
                <a:off x="3894"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8" name="Rectangle 88"/>
              <p:cNvSpPr>
                <a:spLocks noChangeArrowheads="1"/>
              </p:cNvSpPr>
              <p:nvPr/>
            </p:nvSpPr>
            <p:spPr bwMode="auto">
              <a:xfrm>
                <a:off x="353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9" name="Rectangle 89"/>
              <p:cNvSpPr>
                <a:spLocks noChangeArrowheads="1"/>
              </p:cNvSpPr>
              <p:nvPr/>
            </p:nvSpPr>
            <p:spPr bwMode="auto">
              <a:xfrm>
                <a:off x="365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0" name="Rectangle 90"/>
              <p:cNvSpPr>
                <a:spLocks noChangeArrowheads="1"/>
              </p:cNvSpPr>
              <p:nvPr/>
            </p:nvSpPr>
            <p:spPr bwMode="auto">
              <a:xfrm>
                <a:off x="377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1" name="Rectangle 91"/>
              <p:cNvSpPr>
                <a:spLocks noChangeArrowheads="1"/>
              </p:cNvSpPr>
              <p:nvPr/>
            </p:nvSpPr>
            <p:spPr bwMode="auto">
              <a:xfrm>
                <a:off x="3894"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2" name="Rectangle 92"/>
              <p:cNvSpPr>
                <a:spLocks noChangeArrowheads="1"/>
              </p:cNvSpPr>
              <p:nvPr/>
            </p:nvSpPr>
            <p:spPr bwMode="auto">
              <a:xfrm>
                <a:off x="353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3" name="Rectangle 93"/>
              <p:cNvSpPr>
                <a:spLocks noChangeArrowheads="1"/>
              </p:cNvSpPr>
              <p:nvPr/>
            </p:nvSpPr>
            <p:spPr bwMode="auto">
              <a:xfrm>
                <a:off x="365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4" name="Rectangle 94"/>
              <p:cNvSpPr>
                <a:spLocks noChangeArrowheads="1"/>
              </p:cNvSpPr>
              <p:nvPr/>
            </p:nvSpPr>
            <p:spPr bwMode="auto">
              <a:xfrm>
                <a:off x="377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5" name="Rectangle 95"/>
              <p:cNvSpPr>
                <a:spLocks noChangeArrowheads="1"/>
              </p:cNvSpPr>
              <p:nvPr/>
            </p:nvSpPr>
            <p:spPr bwMode="auto">
              <a:xfrm>
                <a:off x="3894"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6" name="Rectangle 96"/>
              <p:cNvSpPr>
                <a:spLocks noChangeArrowheads="1"/>
              </p:cNvSpPr>
              <p:nvPr/>
            </p:nvSpPr>
            <p:spPr bwMode="auto">
              <a:xfrm>
                <a:off x="353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7" name="Rectangle 97"/>
              <p:cNvSpPr>
                <a:spLocks noChangeArrowheads="1"/>
              </p:cNvSpPr>
              <p:nvPr/>
            </p:nvSpPr>
            <p:spPr bwMode="auto">
              <a:xfrm>
                <a:off x="365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8" name="Rectangle 98"/>
              <p:cNvSpPr>
                <a:spLocks noChangeArrowheads="1"/>
              </p:cNvSpPr>
              <p:nvPr/>
            </p:nvSpPr>
            <p:spPr bwMode="auto">
              <a:xfrm>
                <a:off x="377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89" name="Rectangle 99"/>
              <p:cNvSpPr>
                <a:spLocks noChangeArrowheads="1"/>
              </p:cNvSpPr>
              <p:nvPr/>
            </p:nvSpPr>
            <p:spPr bwMode="auto">
              <a:xfrm>
                <a:off x="3894"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0" name="Rectangle 100"/>
              <p:cNvSpPr>
                <a:spLocks noChangeArrowheads="1"/>
              </p:cNvSpPr>
              <p:nvPr/>
            </p:nvSpPr>
            <p:spPr bwMode="auto">
              <a:xfrm>
                <a:off x="353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1" name="Rectangle 101"/>
              <p:cNvSpPr>
                <a:spLocks noChangeArrowheads="1"/>
              </p:cNvSpPr>
              <p:nvPr/>
            </p:nvSpPr>
            <p:spPr bwMode="auto">
              <a:xfrm>
                <a:off x="365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2" name="Rectangle 102"/>
              <p:cNvSpPr>
                <a:spLocks noChangeArrowheads="1"/>
              </p:cNvSpPr>
              <p:nvPr/>
            </p:nvSpPr>
            <p:spPr bwMode="auto">
              <a:xfrm>
                <a:off x="377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3" name="Rectangle 103"/>
              <p:cNvSpPr>
                <a:spLocks noChangeArrowheads="1"/>
              </p:cNvSpPr>
              <p:nvPr/>
            </p:nvSpPr>
            <p:spPr bwMode="auto">
              <a:xfrm>
                <a:off x="3894"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4" name="Rectangle 104"/>
              <p:cNvSpPr>
                <a:spLocks noChangeArrowheads="1"/>
              </p:cNvSpPr>
              <p:nvPr/>
            </p:nvSpPr>
            <p:spPr bwMode="auto">
              <a:xfrm>
                <a:off x="353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5" name="Rectangle 105"/>
              <p:cNvSpPr>
                <a:spLocks noChangeArrowheads="1"/>
              </p:cNvSpPr>
              <p:nvPr/>
            </p:nvSpPr>
            <p:spPr bwMode="auto">
              <a:xfrm>
                <a:off x="365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6" name="Rectangle 106"/>
              <p:cNvSpPr>
                <a:spLocks noChangeArrowheads="1"/>
              </p:cNvSpPr>
              <p:nvPr/>
            </p:nvSpPr>
            <p:spPr bwMode="auto">
              <a:xfrm>
                <a:off x="377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7" name="Rectangle 107"/>
              <p:cNvSpPr>
                <a:spLocks noChangeArrowheads="1"/>
              </p:cNvSpPr>
              <p:nvPr/>
            </p:nvSpPr>
            <p:spPr bwMode="auto">
              <a:xfrm>
                <a:off x="3894"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98" name="Rectangle 108"/>
              <p:cNvSpPr>
                <a:spLocks noChangeArrowheads="1"/>
              </p:cNvSpPr>
              <p:nvPr/>
            </p:nvSpPr>
            <p:spPr bwMode="auto">
              <a:xfrm>
                <a:off x="3667" y="2234"/>
                <a:ext cx="178" cy="1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11" name="Group 165"/>
            <p:cNvGrpSpPr>
              <a:grpSpLocks noChangeAspect="1"/>
            </p:cNvGrpSpPr>
            <p:nvPr/>
          </p:nvGrpSpPr>
          <p:grpSpPr bwMode="auto">
            <a:xfrm>
              <a:off x="6259012" y="3348090"/>
              <a:ext cx="884118" cy="935961"/>
              <a:chOff x="825" y="-554"/>
              <a:chExt cx="4110" cy="4351"/>
            </a:xfrm>
            <a:effectLst>
              <a:outerShdw blurRad="50800" dist="38100" dir="10800000" algn="r" rotWithShape="0">
                <a:prstClr val="black">
                  <a:alpha val="40000"/>
                </a:prstClr>
              </a:outerShdw>
            </a:effectLst>
          </p:grpSpPr>
          <p:sp>
            <p:nvSpPr>
              <p:cNvPr id="1721"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2"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3"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4"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5"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6"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7"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8"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9"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0"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1"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2"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3"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4"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5"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6"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7"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8"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39"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0"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1"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2"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3"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4"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5"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6"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7"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8"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49"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0"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1"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2"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3"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4"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5"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6"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7"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8"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59"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0"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1"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2"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3"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4"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5"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6"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7"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8"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69"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0" name="Rectangle 214"/>
              <p:cNvSpPr>
                <a:spLocks noChangeArrowheads="1"/>
              </p:cNvSpPr>
              <p:nvPr/>
            </p:nvSpPr>
            <p:spPr bwMode="auto">
              <a:xfrm>
                <a:off x="2429" y="283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1"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72"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812" name="Group 1538"/>
            <p:cNvGrpSpPr/>
            <p:nvPr/>
          </p:nvGrpSpPr>
          <p:grpSpPr>
            <a:xfrm>
              <a:off x="6996874" y="2604378"/>
              <a:ext cx="591029" cy="1569234"/>
              <a:chOff x="1588" y="455613"/>
              <a:chExt cx="1325563" cy="3519487"/>
            </a:xfrm>
          </p:grpSpPr>
          <p:sp>
            <p:nvSpPr>
              <p:cNvPr id="1680"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1"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2"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3"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4"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5"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6"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7"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8"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89"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0"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1"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2"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3"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4"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5"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6"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7"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8"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99"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0"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1"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2"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3"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4"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5"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6"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7"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8"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09"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0"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1"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2"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3"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4"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5"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6"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7"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8"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19"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720"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13" name="Group 165"/>
            <p:cNvGrpSpPr>
              <a:grpSpLocks noChangeAspect="1"/>
            </p:cNvGrpSpPr>
            <p:nvPr/>
          </p:nvGrpSpPr>
          <p:grpSpPr bwMode="auto">
            <a:xfrm>
              <a:off x="7762354" y="2611772"/>
              <a:ext cx="1379419" cy="1460306"/>
              <a:chOff x="825" y="-554"/>
              <a:chExt cx="4110" cy="4351"/>
            </a:xfrm>
            <a:effectLst>
              <a:outerShdw blurRad="50800" dist="38100" dir="10800000" algn="r" rotWithShape="0">
                <a:prstClr val="black">
                  <a:alpha val="40000"/>
                </a:prstClr>
              </a:outerShdw>
            </a:effectLst>
          </p:grpSpPr>
          <p:sp>
            <p:nvSpPr>
              <p:cNvPr id="1628"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9"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0"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1"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2"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3"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4"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5"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6"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7"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8"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39"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0"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1"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2"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3"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4"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5"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6"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7"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8"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49"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0"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1"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2"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3"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4"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5"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6"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7"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8"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59"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0"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1"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2"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3"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4"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5"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6"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7"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8"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69"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0"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1"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2"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3"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4"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5"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6"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7"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8"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79"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814" name="Group 1540"/>
            <p:cNvGrpSpPr/>
            <p:nvPr/>
          </p:nvGrpSpPr>
          <p:grpSpPr>
            <a:xfrm>
              <a:off x="8009977" y="2516055"/>
              <a:ext cx="795338" cy="1779588"/>
              <a:chOff x="2325689" y="1708150"/>
              <a:chExt cx="795338" cy="1779588"/>
            </a:xfrm>
            <a:effectLst>
              <a:outerShdw blurRad="50800" dist="38100" dir="10800000" algn="r" rotWithShape="0">
                <a:prstClr val="black">
                  <a:alpha val="40000"/>
                </a:prstClr>
              </a:outerShdw>
            </a:effectLst>
          </p:grpSpPr>
          <p:sp>
            <p:nvSpPr>
              <p:cNvPr id="1610"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611" name="Rectangle 7"/>
              <p:cNvSpPr>
                <a:spLocks noChangeArrowheads="1"/>
              </p:cNvSpPr>
              <p:nvPr/>
            </p:nvSpPr>
            <p:spPr bwMode="auto">
              <a:xfrm>
                <a:off x="2325689" y="2590800"/>
                <a:ext cx="795338" cy="89693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612"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3"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4"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5"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6"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7"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8"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19"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0"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1"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2"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3"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4"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5"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6"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27"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15" name="Group 1541"/>
            <p:cNvGrpSpPr/>
            <p:nvPr/>
          </p:nvGrpSpPr>
          <p:grpSpPr>
            <a:xfrm>
              <a:off x="6891158" y="2891019"/>
              <a:ext cx="1685320" cy="1404288"/>
              <a:chOff x="-3175" y="-1241425"/>
              <a:chExt cx="9148763" cy="7623175"/>
            </a:xfrm>
            <a:effectLst>
              <a:outerShdw blurRad="50800" dist="38100" dir="10800000" algn="r" rotWithShape="0">
                <a:prstClr val="black">
                  <a:alpha val="40000"/>
                </a:prstClr>
              </a:outerShdw>
            </a:effectLst>
          </p:grpSpPr>
          <p:sp>
            <p:nvSpPr>
              <p:cNvPr id="1556" name="Rectangle 32"/>
              <p:cNvSpPr>
                <a:spLocks noChangeArrowheads="1"/>
              </p:cNvSpPr>
              <p:nvPr/>
            </p:nvSpPr>
            <p:spPr bwMode="auto">
              <a:xfrm>
                <a:off x="2995613" y="-1241425"/>
                <a:ext cx="3038475" cy="8509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7"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8"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9"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0"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1"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2"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3"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4"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5"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6"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7"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8"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69"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0"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1"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2"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3"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4"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5"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6"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7"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8"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79"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0"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1"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2"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3"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4" name="Rectangle 40"/>
              <p:cNvSpPr>
                <a:spLocks noChangeArrowheads="1"/>
              </p:cNvSpPr>
              <p:nvPr/>
            </p:nvSpPr>
            <p:spPr bwMode="auto">
              <a:xfrm>
                <a:off x="5770563"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585"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6"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7"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8"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89"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0"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1"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2"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3"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4"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5"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6"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7"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1598"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99"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0"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1"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2"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3"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4"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5"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6"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7"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8"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609"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16" name="Group 28"/>
            <p:cNvGrpSpPr>
              <a:grpSpLocks noChangeAspect="1"/>
            </p:cNvGrpSpPr>
            <p:nvPr/>
          </p:nvGrpSpPr>
          <p:grpSpPr bwMode="auto">
            <a:xfrm>
              <a:off x="8554184" y="3397803"/>
              <a:ext cx="663574" cy="898525"/>
              <a:chOff x="1705" y="1652"/>
              <a:chExt cx="418" cy="566"/>
            </a:xfrm>
            <a:effectLst>
              <a:outerShdw blurRad="50800" dist="38100" dir="10800000" algn="r" rotWithShape="0">
                <a:prstClr val="black">
                  <a:alpha val="40000"/>
                </a:prstClr>
              </a:outerShdw>
            </a:effectLst>
          </p:grpSpPr>
          <p:sp>
            <p:nvSpPr>
              <p:cNvPr id="1544"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45"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46"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47"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48"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49"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0"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1"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2"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3"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4"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1555"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pic>
        <p:nvPicPr>
          <p:cNvPr id="2238" name="Picture 20" descr="Oracle WHITE"/>
          <p:cNvPicPr>
            <a:picLocks noChangeArrowheads="1"/>
          </p:cNvPicPr>
          <p:nvPr/>
        </p:nvPicPr>
        <p:blipFill>
          <a:blip r:embed="rId7" cstate="print"/>
          <a:srcRect/>
          <a:stretch>
            <a:fillRect/>
          </a:stretch>
        </p:blipFill>
        <p:spPr bwMode="auto">
          <a:xfrm>
            <a:off x="3183286" y="3709921"/>
            <a:ext cx="256230" cy="35516"/>
          </a:xfrm>
          <a:prstGeom prst="rect">
            <a:avLst/>
          </a:prstGeom>
          <a:noFill/>
          <a:ln w="9525">
            <a:noFill/>
            <a:miter lim="800000"/>
            <a:headEnd/>
            <a:tailEnd/>
          </a:ln>
        </p:spPr>
      </p:pic>
    </p:spTree>
    <p:extLst>
      <p:ext uri="{BB962C8B-B14F-4D97-AF65-F5344CB8AC3E}">
        <p14:creationId xmlns:p14="http://schemas.microsoft.com/office/powerpoint/2010/main" val="5677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childTnLst>
                          </p:cTn>
                        </p:par>
                        <p:par>
                          <p:cTn id="11" fill="hold">
                            <p:stCondLst>
                              <p:cond delay="2000"/>
                            </p:stCondLst>
                            <p:childTnLst>
                              <p:par>
                                <p:cTn id="12" presetID="1" presetClass="entr" presetSubtype="0" fill="hold" grpId="0" nodeType="afterEffect">
                                  <p:stCondLst>
                                    <p:cond delay="1000"/>
                                  </p:stCondLst>
                                  <p:childTnLst>
                                    <p:set>
                                      <p:cBhvr>
                                        <p:cTn id="13" dur="1" fill="hold">
                                          <p:stCondLst>
                                            <p:cond delay="299"/>
                                          </p:stCondLst>
                                        </p:cTn>
                                        <p:tgtEl>
                                          <p:spTgt spid="103"/>
                                        </p:tgtEl>
                                        <p:attrNameLst>
                                          <p:attrName>style.visibility</p:attrName>
                                        </p:attrNameLst>
                                      </p:cBhvr>
                                      <p:to>
                                        <p:strVal val="visible"/>
                                      </p:to>
                                    </p:set>
                                  </p:childTnLst>
                                </p:cTn>
                              </p:par>
                            </p:childTnLst>
                          </p:cTn>
                        </p:par>
                        <p:par>
                          <p:cTn id="14" fill="hold">
                            <p:stCondLst>
                              <p:cond delay="3300"/>
                            </p:stCondLst>
                            <p:childTnLst>
                              <p:par>
                                <p:cTn id="15" presetID="22" presetClass="entr" presetSubtype="8" fill="hold" grpId="0" nodeType="after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wipe(left)">
                                      <p:cBhvr>
                                        <p:cTn id="17" dur="2000"/>
                                        <p:tgtEl>
                                          <p:spTgt spid="82"/>
                                        </p:tgtEl>
                                      </p:cBhvr>
                                    </p:animEffect>
                                  </p:childTnLst>
                                </p:cTn>
                              </p:par>
                            </p:childTnLst>
                          </p:cTn>
                        </p:par>
                        <p:par>
                          <p:cTn id="18" fill="hold">
                            <p:stCondLst>
                              <p:cond delay="5300"/>
                            </p:stCondLst>
                            <p:childTnLst>
                              <p:par>
                                <p:cTn id="19" presetID="22" presetClass="entr" presetSubtype="8" fill="hold" grpId="0"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left)">
                                      <p:cBhvr>
                                        <p:cTn id="21" dur="1000"/>
                                        <p:tgtEl>
                                          <p:spTgt spid="88"/>
                                        </p:tgtEl>
                                      </p:cBhvr>
                                    </p:animEffect>
                                  </p:childTnLst>
                                </p:cTn>
                              </p:par>
                            </p:childTnLst>
                          </p:cTn>
                        </p:par>
                        <p:par>
                          <p:cTn id="22" fill="hold">
                            <p:stCondLst>
                              <p:cond delay="6300"/>
                            </p:stCondLst>
                            <p:childTnLst>
                              <p:par>
                                <p:cTn id="23" presetID="22" presetClass="entr" presetSubtype="8" fill="hold" grpId="0" nodeType="after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left)">
                                      <p:cBhvr>
                                        <p:cTn id="25" dur="1000"/>
                                        <p:tgtEl>
                                          <p:spTgt spid="85"/>
                                        </p:tgtEl>
                                      </p:cBhvr>
                                    </p:animEffect>
                                  </p:childTnLst>
                                </p:cTn>
                              </p:par>
                            </p:childTnLst>
                          </p:cTn>
                        </p:par>
                        <p:par>
                          <p:cTn id="26" fill="hold">
                            <p:stCondLst>
                              <p:cond delay="7300"/>
                            </p:stCondLst>
                            <p:childTnLst>
                              <p:par>
                                <p:cTn id="27" presetID="22" presetClass="entr" presetSubtype="1" fill="hold" nodeType="afterEffect">
                                  <p:stCondLst>
                                    <p:cond delay="100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1000"/>
                                        <p:tgtEl>
                                          <p:spTgt spid="2"/>
                                        </p:tgtEl>
                                      </p:cBhvr>
                                    </p:animEffect>
                                  </p:childTnLst>
                                </p:cTn>
                              </p:par>
                            </p:childTnLst>
                          </p:cTn>
                        </p:par>
                        <p:par>
                          <p:cTn id="30" fill="hold">
                            <p:stCondLst>
                              <p:cond delay="9300"/>
                            </p:stCondLst>
                            <p:childTnLst>
                              <p:par>
                                <p:cTn id="31" presetID="22" presetClass="entr" presetSubtype="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1000"/>
                                        <p:tgtEl>
                                          <p:spTgt spid="3"/>
                                        </p:tgtEl>
                                      </p:cBhvr>
                                    </p:animEffect>
                                  </p:childTnLst>
                                </p:cTn>
                              </p:par>
                            </p:childTnLst>
                          </p:cTn>
                        </p:par>
                        <p:par>
                          <p:cTn id="34" fill="hold">
                            <p:stCondLst>
                              <p:cond delay="10300"/>
                            </p:stCondLst>
                            <p:childTnLst>
                              <p:par>
                                <p:cTn id="35" presetID="22" presetClass="entr" presetSubtype="1"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85" grpId="0" animBg="1"/>
      <p:bldP spid="88" grpId="0" animBg="1"/>
      <p:bldP spid="8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Rectangle 404"/>
          <p:cNvSpPr/>
          <p:nvPr/>
        </p:nvSpPr>
        <p:spPr>
          <a:xfrm>
            <a:off x="150382" y="3602209"/>
            <a:ext cx="9123114" cy="1002795"/>
          </a:xfrm>
          <a:prstGeom prst="rect">
            <a:avLst/>
          </a:prstGeom>
          <a:blipFill dpi="0"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artisticBlur radius="7"/>
                      </a14:imgEffect>
                    </a14:imgLayer>
                  </a14:imgProps>
                </a:ext>
              </a:extLst>
            </a:blip>
            <a:srcRect/>
            <a:tile tx="0" ty="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prstClr val="white"/>
              </a:solidFill>
              <a:latin typeface="Arial"/>
            </a:endParaRPr>
          </a:p>
        </p:txBody>
      </p:sp>
      <p:grpSp>
        <p:nvGrpSpPr>
          <p:cNvPr id="2" name="Group 165"/>
          <p:cNvGrpSpPr>
            <a:grpSpLocks noChangeAspect="1"/>
          </p:cNvGrpSpPr>
          <p:nvPr/>
        </p:nvGrpSpPr>
        <p:grpSpPr bwMode="auto">
          <a:xfrm>
            <a:off x="2588003" y="3726523"/>
            <a:ext cx="561639" cy="726494"/>
            <a:chOff x="825" y="-554"/>
            <a:chExt cx="4110" cy="4351"/>
          </a:xfrm>
          <a:effectLst>
            <a:outerShdw blurRad="50800" dist="38100" dir="10800000" algn="r" rotWithShape="0">
              <a:prstClr val="black">
                <a:alpha val="40000"/>
              </a:prstClr>
            </a:outerShdw>
          </a:effectLst>
        </p:grpSpPr>
        <p:sp>
          <p:nvSpPr>
            <p:cNvPr id="3238"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9"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240"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1"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2"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3"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4"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5"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6"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7"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8"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49"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0"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1"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2"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3"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4"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5"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6"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7"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8"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59"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0"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1"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2"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3"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4"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5"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6"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7"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8"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69"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0"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1"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2"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3"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4"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5"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6"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7"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8"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79"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0"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1"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2"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3"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4"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5"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6"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7"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8"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89"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3" name="Group 165"/>
          <p:cNvGrpSpPr>
            <a:grpSpLocks noChangeAspect="1"/>
          </p:cNvGrpSpPr>
          <p:nvPr/>
        </p:nvGrpSpPr>
        <p:grpSpPr bwMode="auto">
          <a:xfrm>
            <a:off x="389830" y="3726523"/>
            <a:ext cx="561639" cy="726494"/>
            <a:chOff x="825" y="-554"/>
            <a:chExt cx="4110" cy="4351"/>
          </a:xfrm>
          <a:effectLst>
            <a:outerShdw blurRad="50800" dist="38100" dir="10800000" algn="r" rotWithShape="0">
              <a:prstClr val="black">
                <a:alpha val="40000"/>
              </a:prstClr>
            </a:outerShdw>
          </a:effectLst>
        </p:grpSpPr>
        <p:sp>
          <p:nvSpPr>
            <p:cNvPr id="3186"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7"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8"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9"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0"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1"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2"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3"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4"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5"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6"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7"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8"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99"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0"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1"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2"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3"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4"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5"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6"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7"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8"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09"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0"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1"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2"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3"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4"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5"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6"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7"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8"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19"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0"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1"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2"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3"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4"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5"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6"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7"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8"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29"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0"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1"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2"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3"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4"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5"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6"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237"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4" name="Group 112"/>
          <p:cNvGrpSpPr>
            <a:grpSpLocks noChangeAspect="1"/>
          </p:cNvGrpSpPr>
          <p:nvPr/>
        </p:nvGrpSpPr>
        <p:grpSpPr bwMode="auto">
          <a:xfrm>
            <a:off x="1533276" y="3813633"/>
            <a:ext cx="621927" cy="804790"/>
            <a:chOff x="2449" y="74"/>
            <a:chExt cx="2100" cy="2224"/>
          </a:xfrm>
        </p:grpSpPr>
        <p:sp>
          <p:nvSpPr>
            <p:cNvPr id="3136" name="AutoShape 111"/>
            <p:cNvSpPr>
              <a:spLocks noChangeAspect="1" noChangeArrowheads="1" noTextEdit="1"/>
            </p:cNvSpPr>
            <p:nvPr/>
          </p:nvSpPr>
          <p:spPr bwMode="auto">
            <a:xfrm>
              <a:off x="2449" y="74"/>
              <a:ext cx="2100"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7" name="Freeform 113"/>
            <p:cNvSpPr>
              <a:spLocks/>
            </p:cNvSpPr>
            <p:nvPr/>
          </p:nvSpPr>
          <p:spPr bwMode="auto">
            <a:xfrm>
              <a:off x="2449" y="74"/>
              <a:ext cx="2099" cy="2224"/>
            </a:xfrm>
            <a:custGeom>
              <a:avLst/>
              <a:gdLst>
                <a:gd name="T0" fmla="*/ 1072 w 2099"/>
                <a:gd name="T1" fmla="*/ 0 h 2224"/>
                <a:gd name="T2" fmla="*/ 1028 w 2099"/>
                <a:gd name="T3" fmla="*/ 0 h 2224"/>
                <a:gd name="T4" fmla="*/ 0 w 2099"/>
                <a:gd name="T5" fmla="*/ 0 h 2224"/>
                <a:gd name="T6" fmla="*/ 0 w 2099"/>
                <a:gd name="T7" fmla="*/ 2224 h 2224"/>
                <a:gd name="T8" fmla="*/ 1028 w 2099"/>
                <a:gd name="T9" fmla="*/ 2224 h 2224"/>
                <a:gd name="T10" fmla="*/ 1072 w 2099"/>
                <a:gd name="T11" fmla="*/ 2224 h 2224"/>
                <a:gd name="T12" fmla="*/ 2099 w 2099"/>
                <a:gd name="T13" fmla="*/ 2224 h 2224"/>
                <a:gd name="T14" fmla="*/ 2099 w 2099"/>
                <a:gd name="T15" fmla="*/ 0 h 2224"/>
                <a:gd name="T16" fmla="*/ 1072 w 2099"/>
                <a:gd name="T17" fmla="*/ 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9" h="2224">
                  <a:moveTo>
                    <a:pt x="1072" y="0"/>
                  </a:moveTo>
                  <a:lnTo>
                    <a:pt x="1028" y="0"/>
                  </a:lnTo>
                  <a:lnTo>
                    <a:pt x="0" y="0"/>
                  </a:lnTo>
                  <a:lnTo>
                    <a:pt x="0" y="2224"/>
                  </a:lnTo>
                  <a:lnTo>
                    <a:pt x="1028" y="2224"/>
                  </a:lnTo>
                  <a:lnTo>
                    <a:pt x="1072" y="2224"/>
                  </a:lnTo>
                  <a:lnTo>
                    <a:pt x="2099" y="2224"/>
                  </a:lnTo>
                  <a:lnTo>
                    <a:pt x="2099" y="0"/>
                  </a:lnTo>
                  <a:lnTo>
                    <a:pt x="1072"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138" name="Rectangle 114"/>
            <p:cNvSpPr>
              <a:spLocks noChangeArrowheads="1"/>
            </p:cNvSpPr>
            <p:nvPr/>
          </p:nvSpPr>
          <p:spPr bwMode="auto">
            <a:xfrm>
              <a:off x="3566"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9" name="Rectangle 115"/>
            <p:cNvSpPr>
              <a:spLocks noChangeArrowheads="1"/>
            </p:cNvSpPr>
            <p:nvPr/>
          </p:nvSpPr>
          <p:spPr bwMode="auto">
            <a:xfrm>
              <a:off x="3809" y="214"/>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0" name="Rectangle 116"/>
            <p:cNvSpPr>
              <a:spLocks noChangeArrowheads="1"/>
            </p:cNvSpPr>
            <p:nvPr/>
          </p:nvSpPr>
          <p:spPr bwMode="auto">
            <a:xfrm>
              <a:off x="4053"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1" name="Rectangle 117"/>
            <p:cNvSpPr>
              <a:spLocks noChangeArrowheads="1"/>
            </p:cNvSpPr>
            <p:nvPr/>
          </p:nvSpPr>
          <p:spPr bwMode="auto">
            <a:xfrm>
              <a:off x="429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2" name="Rectangle 118"/>
            <p:cNvSpPr>
              <a:spLocks noChangeArrowheads="1"/>
            </p:cNvSpPr>
            <p:nvPr/>
          </p:nvSpPr>
          <p:spPr bwMode="auto">
            <a:xfrm>
              <a:off x="3566"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3" name="Rectangle 119"/>
            <p:cNvSpPr>
              <a:spLocks noChangeArrowheads="1"/>
            </p:cNvSpPr>
            <p:nvPr/>
          </p:nvSpPr>
          <p:spPr bwMode="auto">
            <a:xfrm>
              <a:off x="3809" y="489"/>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4" name="Rectangle 120"/>
            <p:cNvSpPr>
              <a:spLocks noChangeArrowheads="1"/>
            </p:cNvSpPr>
            <p:nvPr/>
          </p:nvSpPr>
          <p:spPr bwMode="auto">
            <a:xfrm>
              <a:off x="4053"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5" name="Rectangle 121"/>
            <p:cNvSpPr>
              <a:spLocks noChangeArrowheads="1"/>
            </p:cNvSpPr>
            <p:nvPr/>
          </p:nvSpPr>
          <p:spPr bwMode="auto">
            <a:xfrm>
              <a:off x="429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6" name="Rectangle 122"/>
            <p:cNvSpPr>
              <a:spLocks noChangeArrowheads="1"/>
            </p:cNvSpPr>
            <p:nvPr/>
          </p:nvSpPr>
          <p:spPr bwMode="auto">
            <a:xfrm>
              <a:off x="3566"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7" name="Rectangle 123"/>
            <p:cNvSpPr>
              <a:spLocks noChangeArrowheads="1"/>
            </p:cNvSpPr>
            <p:nvPr/>
          </p:nvSpPr>
          <p:spPr bwMode="auto">
            <a:xfrm>
              <a:off x="3809" y="76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8" name="Rectangle 124"/>
            <p:cNvSpPr>
              <a:spLocks noChangeArrowheads="1"/>
            </p:cNvSpPr>
            <p:nvPr/>
          </p:nvSpPr>
          <p:spPr bwMode="auto">
            <a:xfrm>
              <a:off x="4053"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49" name="Rectangle 125"/>
            <p:cNvSpPr>
              <a:spLocks noChangeArrowheads="1"/>
            </p:cNvSpPr>
            <p:nvPr/>
          </p:nvSpPr>
          <p:spPr bwMode="auto">
            <a:xfrm>
              <a:off x="429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0" name="Rectangle 126"/>
            <p:cNvSpPr>
              <a:spLocks noChangeArrowheads="1"/>
            </p:cNvSpPr>
            <p:nvPr/>
          </p:nvSpPr>
          <p:spPr bwMode="auto">
            <a:xfrm>
              <a:off x="3566"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1" name="Rectangle 127"/>
            <p:cNvSpPr>
              <a:spLocks noChangeArrowheads="1"/>
            </p:cNvSpPr>
            <p:nvPr/>
          </p:nvSpPr>
          <p:spPr bwMode="auto">
            <a:xfrm>
              <a:off x="3809" y="1040"/>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2" name="Rectangle 128"/>
            <p:cNvSpPr>
              <a:spLocks noChangeArrowheads="1"/>
            </p:cNvSpPr>
            <p:nvPr/>
          </p:nvSpPr>
          <p:spPr bwMode="auto">
            <a:xfrm>
              <a:off x="4053"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3" name="Rectangle 129"/>
            <p:cNvSpPr>
              <a:spLocks noChangeArrowheads="1"/>
            </p:cNvSpPr>
            <p:nvPr/>
          </p:nvSpPr>
          <p:spPr bwMode="auto">
            <a:xfrm>
              <a:off x="429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4" name="Rectangle 130"/>
            <p:cNvSpPr>
              <a:spLocks noChangeArrowheads="1"/>
            </p:cNvSpPr>
            <p:nvPr/>
          </p:nvSpPr>
          <p:spPr bwMode="auto">
            <a:xfrm>
              <a:off x="3566"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5" name="Rectangle 131"/>
            <p:cNvSpPr>
              <a:spLocks noChangeArrowheads="1"/>
            </p:cNvSpPr>
            <p:nvPr/>
          </p:nvSpPr>
          <p:spPr bwMode="auto">
            <a:xfrm>
              <a:off x="3809" y="131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6" name="Rectangle 132"/>
            <p:cNvSpPr>
              <a:spLocks noChangeArrowheads="1"/>
            </p:cNvSpPr>
            <p:nvPr/>
          </p:nvSpPr>
          <p:spPr bwMode="auto">
            <a:xfrm>
              <a:off x="4053"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7" name="Rectangle 133"/>
            <p:cNvSpPr>
              <a:spLocks noChangeArrowheads="1"/>
            </p:cNvSpPr>
            <p:nvPr/>
          </p:nvSpPr>
          <p:spPr bwMode="auto">
            <a:xfrm>
              <a:off x="429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8" name="Rectangle 134"/>
            <p:cNvSpPr>
              <a:spLocks noChangeArrowheads="1"/>
            </p:cNvSpPr>
            <p:nvPr/>
          </p:nvSpPr>
          <p:spPr bwMode="auto">
            <a:xfrm>
              <a:off x="3566"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59" name="Rectangle 135"/>
            <p:cNvSpPr>
              <a:spLocks noChangeArrowheads="1"/>
            </p:cNvSpPr>
            <p:nvPr/>
          </p:nvSpPr>
          <p:spPr bwMode="auto">
            <a:xfrm>
              <a:off x="3809" y="1590"/>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0" name="Rectangle 136"/>
            <p:cNvSpPr>
              <a:spLocks noChangeArrowheads="1"/>
            </p:cNvSpPr>
            <p:nvPr/>
          </p:nvSpPr>
          <p:spPr bwMode="auto">
            <a:xfrm>
              <a:off x="4053"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1" name="Rectangle 137"/>
            <p:cNvSpPr>
              <a:spLocks noChangeArrowheads="1"/>
            </p:cNvSpPr>
            <p:nvPr/>
          </p:nvSpPr>
          <p:spPr bwMode="auto">
            <a:xfrm>
              <a:off x="429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2" name="Rectangle 138"/>
            <p:cNvSpPr>
              <a:spLocks noChangeArrowheads="1"/>
            </p:cNvSpPr>
            <p:nvPr/>
          </p:nvSpPr>
          <p:spPr bwMode="auto">
            <a:xfrm>
              <a:off x="253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3" name="Rectangle 139"/>
            <p:cNvSpPr>
              <a:spLocks noChangeArrowheads="1"/>
            </p:cNvSpPr>
            <p:nvPr/>
          </p:nvSpPr>
          <p:spPr bwMode="auto">
            <a:xfrm>
              <a:off x="2781"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4" name="Rectangle 140"/>
            <p:cNvSpPr>
              <a:spLocks noChangeArrowheads="1"/>
            </p:cNvSpPr>
            <p:nvPr/>
          </p:nvSpPr>
          <p:spPr bwMode="auto">
            <a:xfrm>
              <a:off x="3025"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5" name="Rectangle 141"/>
            <p:cNvSpPr>
              <a:spLocks noChangeArrowheads="1"/>
            </p:cNvSpPr>
            <p:nvPr/>
          </p:nvSpPr>
          <p:spPr bwMode="auto">
            <a:xfrm>
              <a:off x="3269"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6" name="Rectangle 142"/>
            <p:cNvSpPr>
              <a:spLocks noChangeArrowheads="1"/>
            </p:cNvSpPr>
            <p:nvPr/>
          </p:nvSpPr>
          <p:spPr bwMode="auto">
            <a:xfrm>
              <a:off x="253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7" name="Rectangle 143"/>
            <p:cNvSpPr>
              <a:spLocks noChangeArrowheads="1"/>
            </p:cNvSpPr>
            <p:nvPr/>
          </p:nvSpPr>
          <p:spPr bwMode="auto">
            <a:xfrm>
              <a:off x="2781"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8" name="Rectangle 144"/>
            <p:cNvSpPr>
              <a:spLocks noChangeArrowheads="1"/>
            </p:cNvSpPr>
            <p:nvPr/>
          </p:nvSpPr>
          <p:spPr bwMode="auto">
            <a:xfrm>
              <a:off x="3025"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69" name="Rectangle 145"/>
            <p:cNvSpPr>
              <a:spLocks noChangeArrowheads="1"/>
            </p:cNvSpPr>
            <p:nvPr/>
          </p:nvSpPr>
          <p:spPr bwMode="auto">
            <a:xfrm>
              <a:off x="3269"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0" name="Rectangle 146"/>
            <p:cNvSpPr>
              <a:spLocks noChangeArrowheads="1"/>
            </p:cNvSpPr>
            <p:nvPr/>
          </p:nvSpPr>
          <p:spPr bwMode="auto">
            <a:xfrm>
              <a:off x="253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1" name="Rectangle 147"/>
            <p:cNvSpPr>
              <a:spLocks noChangeArrowheads="1"/>
            </p:cNvSpPr>
            <p:nvPr/>
          </p:nvSpPr>
          <p:spPr bwMode="auto">
            <a:xfrm>
              <a:off x="2781"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2" name="Rectangle 148"/>
            <p:cNvSpPr>
              <a:spLocks noChangeArrowheads="1"/>
            </p:cNvSpPr>
            <p:nvPr/>
          </p:nvSpPr>
          <p:spPr bwMode="auto">
            <a:xfrm>
              <a:off x="3025"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3" name="Rectangle 149"/>
            <p:cNvSpPr>
              <a:spLocks noChangeArrowheads="1"/>
            </p:cNvSpPr>
            <p:nvPr/>
          </p:nvSpPr>
          <p:spPr bwMode="auto">
            <a:xfrm>
              <a:off x="3269"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4" name="Rectangle 150"/>
            <p:cNvSpPr>
              <a:spLocks noChangeArrowheads="1"/>
            </p:cNvSpPr>
            <p:nvPr/>
          </p:nvSpPr>
          <p:spPr bwMode="auto">
            <a:xfrm>
              <a:off x="253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5" name="Rectangle 151"/>
            <p:cNvSpPr>
              <a:spLocks noChangeArrowheads="1"/>
            </p:cNvSpPr>
            <p:nvPr/>
          </p:nvSpPr>
          <p:spPr bwMode="auto">
            <a:xfrm>
              <a:off x="2781"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6" name="Rectangle 152"/>
            <p:cNvSpPr>
              <a:spLocks noChangeArrowheads="1"/>
            </p:cNvSpPr>
            <p:nvPr/>
          </p:nvSpPr>
          <p:spPr bwMode="auto">
            <a:xfrm>
              <a:off x="3025"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7" name="Rectangle 153"/>
            <p:cNvSpPr>
              <a:spLocks noChangeArrowheads="1"/>
            </p:cNvSpPr>
            <p:nvPr/>
          </p:nvSpPr>
          <p:spPr bwMode="auto">
            <a:xfrm>
              <a:off x="3269"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8" name="Rectangle 154"/>
            <p:cNvSpPr>
              <a:spLocks noChangeArrowheads="1"/>
            </p:cNvSpPr>
            <p:nvPr/>
          </p:nvSpPr>
          <p:spPr bwMode="auto">
            <a:xfrm>
              <a:off x="253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79" name="Rectangle 155"/>
            <p:cNvSpPr>
              <a:spLocks noChangeArrowheads="1"/>
            </p:cNvSpPr>
            <p:nvPr/>
          </p:nvSpPr>
          <p:spPr bwMode="auto">
            <a:xfrm>
              <a:off x="2781"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0" name="Rectangle 156"/>
            <p:cNvSpPr>
              <a:spLocks noChangeArrowheads="1"/>
            </p:cNvSpPr>
            <p:nvPr/>
          </p:nvSpPr>
          <p:spPr bwMode="auto">
            <a:xfrm>
              <a:off x="3025"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1" name="Rectangle 157"/>
            <p:cNvSpPr>
              <a:spLocks noChangeArrowheads="1"/>
            </p:cNvSpPr>
            <p:nvPr/>
          </p:nvSpPr>
          <p:spPr bwMode="auto">
            <a:xfrm>
              <a:off x="3269"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2" name="Rectangle 158"/>
            <p:cNvSpPr>
              <a:spLocks noChangeArrowheads="1"/>
            </p:cNvSpPr>
            <p:nvPr/>
          </p:nvSpPr>
          <p:spPr bwMode="auto">
            <a:xfrm>
              <a:off x="253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3" name="Rectangle 159"/>
            <p:cNvSpPr>
              <a:spLocks noChangeArrowheads="1"/>
            </p:cNvSpPr>
            <p:nvPr/>
          </p:nvSpPr>
          <p:spPr bwMode="auto">
            <a:xfrm>
              <a:off x="2781"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4" name="Rectangle 160"/>
            <p:cNvSpPr>
              <a:spLocks noChangeArrowheads="1"/>
            </p:cNvSpPr>
            <p:nvPr/>
          </p:nvSpPr>
          <p:spPr bwMode="auto">
            <a:xfrm>
              <a:off x="3025"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85" name="Rectangle 161"/>
            <p:cNvSpPr>
              <a:spLocks noChangeArrowheads="1"/>
            </p:cNvSpPr>
            <p:nvPr/>
          </p:nvSpPr>
          <p:spPr bwMode="auto">
            <a:xfrm>
              <a:off x="3269"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5" name="Group 28"/>
          <p:cNvGrpSpPr>
            <a:grpSpLocks noChangeAspect="1"/>
          </p:cNvGrpSpPr>
          <p:nvPr/>
        </p:nvGrpSpPr>
        <p:grpSpPr bwMode="auto">
          <a:xfrm>
            <a:off x="1937961" y="3996551"/>
            <a:ext cx="376038" cy="622156"/>
            <a:chOff x="1705" y="1652"/>
            <a:chExt cx="418" cy="566"/>
          </a:xfrm>
          <a:effectLst>
            <a:outerShdw blurRad="50800" dist="38100" dir="10800000" algn="r" rotWithShape="0">
              <a:prstClr val="black">
                <a:alpha val="40000"/>
              </a:prstClr>
            </a:outerShdw>
          </a:effectLst>
        </p:grpSpPr>
        <p:sp>
          <p:nvSpPr>
            <p:cNvPr id="3124"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5"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6"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7"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8"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9"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0"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1"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2"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3" name="Rectangle 37"/>
            <p:cNvSpPr>
              <a:spLocks noChangeArrowheads="1"/>
            </p:cNvSpPr>
            <p:nvPr/>
          </p:nvSpPr>
          <p:spPr bwMode="auto">
            <a:xfrm>
              <a:off x="1996" y="2093"/>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4"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35"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 name="Group 52"/>
          <p:cNvGrpSpPr>
            <a:grpSpLocks noChangeAspect="1"/>
          </p:cNvGrpSpPr>
          <p:nvPr/>
        </p:nvGrpSpPr>
        <p:grpSpPr bwMode="auto">
          <a:xfrm>
            <a:off x="1607672" y="4188981"/>
            <a:ext cx="586895" cy="430426"/>
            <a:chOff x="3187" y="1661"/>
            <a:chExt cx="908" cy="545"/>
          </a:xfrm>
          <a:effectLst>
            <a:outerShdw blurRad="50800" dist="38100" algn="l" rotWithShape="0">
              <a:prstClr val="black">
                <a:alpha val="40000"/>
              </a:prstClr>
            </a:outerShdw>
          </a:effectLst>
        </p:grpSpPr>
        <p:sp>
          <p:nvSpPr>
            <p:cNvPr id="3097" name="AutoShape 51"/>
            <p:cNvSpPr>
              <a:spLocks noChangeAspect="1" noChangeArrowheads="1" noTextEdit="1"/>
            </p:cNvSpPr>
            <p:nvPr/>
          </p:nvSpPr>
          <p:spPr bwMode="auto">
            <a:xfrm>
              <a:off x="3187" y="1661"/>
              <a:ext cx="90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8" name="Freeform 53"/>
            <p:cNvSpPr>
              <a:spLocks/>
            </p:cNvSpPr>
            <p:nvPr/>
          </p:nvSpPr>
          <p:spPr bwMode="auto">
            <a:xfrm>
              <a:off x="3188" y="1718"/>
              <a:ext cx="908" cy="489"/>
            </a:xfrm>
            <a:custGeom>
              <a:avLst/>
              <a:gdLst>
                <a:gd name="T0" fmla="*/ 479 w 908"/>
                <a:gd name="T1" fmla="*/ 0 h 489"/>
                <a:gd name="T2" fmla="*/ 428 w 908"/>
                <a:gd name="T3" fmla="*/ 0 h 489"/>
                <a:gd name="T4" fmla="*/ 0 w 908"/>
                <a:gd name="T5" fmla="*/ 0 h 489"/>
                <a:gd name="T6" fmla="*/ 0 w 908"/>
                <a:gd name="T7" fmla="*/ 489 h 489"/>
                <a:gd name="T8" fmla="*/ 428 w 908"/>
                <a:gd name="T9" fmla="*/ 489 h 489"/>
                <a:gd name="T10" fmla="*/ 479 w 908"/>
                <a:gd name="T11" fmla="*/ 489 h 489"/>
                <a:gd name="T12" fmla="*/ 908 w 908"/>
                <a:gd name="T13" fmla="*/ 489 h 489"/>
                <a:gd name="T14" fmla="*/ 908 w 908"/>
                <a:gd name="T15" fmla="*/ 0 h 489"/>
                <a:gd name="T16" fmla="*/ 479 w 908"/>
                <a:gd name="T1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89">
                  <a:moveTo>
                    <a:pt x="479" y="0"/>
                  </a:moveTo>
                  <a:lnTo>
                    <a:pt x="428" y="0"/>
                  </a:lnTo>
                  <a:lnTo>
                    <a:pt x="0" y="0"/>
                  </a:lnTo>
                  <a:lnTo>
                    <a:pt x="0" y="489"/>
                  </a:lnTo>
                  <a:lnTo>
                    <a:pt x="428" y="489"/>
                  </a:lnTo>
                  <a:lnTo>
                    <a:pt x="479" y="489"/>
                  </a:lnTo>
                  <a:lnTo>
                    <a:pt x="908" y="489"/>
                  </a:lnTo>
                  <a:lnTo>
                    <a:pt x="908" y="0"/>
                  </a:lnTo>
                  <a:lnTo>
                    <a:pt x="479"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099" name="Rectangle 54"/>
            <p:cNvSpPr>
              <a:spLocks noChangeArrowheads="1"/>
            </p:cNvSpPr>
            <p:nvPr/>
          </p:nvSpPr>
          <p:spPr bwMode="auto">
            <a:xfrm>
              <a:off x="3230" y="1771"/>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0" name="Rectangle 55"/>
            <p:cNvSpPr>
              <a:spLocks noChangeArrowheads="1"/>
            </p:cNvSpPr>
            <p:nvPr/>
          </p:nvSpPr>
          <p:spPr bwMode="auto">
            <a:xfrm>
              <a:off x="3338"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1" name="Rectangle 56"/>
            <p:cNvSpPr>
              <a:spLocks noChangeArrowheads="1"/>
            </p:cNvSpPr>
            <p:nvPr/>
          </p:nvSpPr>
          <p:spPr bwMode="auto">
            <a:xfrm>
              <a:off x="3446"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2" name="Rectangle 57"/>
            <p:cNvSpPr>
              <a:spLocks noChangeArrowheads="1"/>
            </p:cNvSpPr>
            <p:nvPr/>
          </p:nvSpPr>
          <p:spPr bwMode="auto">
            <a:xfrm>
              <a:off x="3230" y="1873"/>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3" name="Rectangle 58"/>
            <p:cNvSpPr>
              <a:spLocks noChangeArrowheads="1"/>
            </p:cNvSpPr>
            <p:nvPr/>
          </p:nvSpPr>
          <p:spPr bwMode="auto">
            <a:xfrm>
              <a:off x="3338"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4" name="Rectangle 59"/>
            <p:cNvSpPr>
              <a:spLocks noChangeArrowheads="1"/>
            </p:cNvSpPr>
            <p:nvPr/>
          </p:nvSpPr>
          <p:spPr bwMode="auto">
            <a:xfrm>
              <a:off x="3446"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5" name="Rectangle 60"/>
            <p:cNvSpPr>
              <a:spLocks noChangeArrowheads="1"/>
            </p:cNvSpPr>
            <p:nvPr/>
          </p:nvSpPr>
          <p:spPr bwMode="auto">
            <a:xfrm>
              <a:off x="3230" y="1977"/>
              <a:ext cx="79"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6" name="Rectangle 61"/>
            <p:cNvSpPr>
              <a:spLocks noChangeArrowheads="1"/>
            </p:cNvSpPr>
            <p:nvPr/>
          </p:nvSpPr>
          <p:spPr bwMode="auto">
            <a:xfrm>
              <a:off x="3338"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7" name="Rectangle 62"/>
            <p:cNvSpPr>
              <a:spLocks noChangeArrowheads="1"/>
            </p:cNvSpPr>
            <p:nvPr/>
          </p:nvSpPr>
          <p:spPr bwMode="auto">
            <a:xfrm>
              <a:off x="3446"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8" name="Rectangle 63"/>
            <p:cNvSpPr>
              <a:spLocks noChangeArrowheads="1"/>
            </p:cNvSpPr>
            <p:nvPr/>
          </p:nvSpPr>
          <p:spPr bwMode="auto">
            <a:xfrm>
              <a:off x="3659"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09" name="Rectangle 64"/>
            <p:cNvSpPr>
              <a:spLocks noChangeArrowheads="1"/>
            </p:cNvSpPr>
            <p:nvPr/>
          </p:nvSpPr>
          <p:spPr bwMode="auto">
            <a:xfrm>
              <a:off x="3767"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0" name="Rectangle 65"/>
            <p:cNvSpPr>
              <a:spLocks noChangeArrowheads="1"/>
            </p:cNvSpPr>
            <p:nvPr/>
          </p:nvSpPr>
          <p:spPr bwMode="auto">
            <a:xfrm>
              <a:off x="3874"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1" name="Rectangle 66"/>
            <p:cNvSpPr>
              <a:spLocks noChangeArrowheads="1"/>
            </p:cNvSpPr>
            <p:nvPr/>
          </p:nvSpPr>
          <p:spPr bwMode="auto">
            <a:xfrm>
              <a:off x="3981"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2" name="Rectangle 67"/>
            <p:cNvSpPr>
              <a:spLocks noChangeArrowheads="1"/>
            </p:cNvSpPr>
            <p:nvPr/>
          </p:nvSpPr>
          <p:spPr bwMode="auto">
            <a:xfrm>
              <a:off x="3659"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3" name="Rectangle 68"/>
            <p:cNvSpPr>
              <a:spLocks noChangeArrowheads="1"/>
            </p:cNvSpPr>
            <p:nvPr/>
          </p:nvSpPr>
          <p:spPr bwMode="auto">
            <a:xfrm>
              <a:off x="3767"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4" name="Rectangle 69"/>
            <p:cNvSpPr>
              <a:spLocks noChangeArrowheads="1"/>
            </p:cNvSpPr>
            <p:nvPr/>
          </p:nvSpPr>
          <p:spPr bwMode="auto">
            <a:xfrm>
              <a:off x="3874"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5" name="Rectangle 70"/>
            <p:cNvSpPr>
              <a:spLocks noChangeArrowheads="1"/>
            </p:cNvSpPr>
            <p:nvPr/>
          </p:nvSpPr>
          <p:spPr bwMode="auto">
            <a:xfrm>
              <a:off x="3981"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6" name="Rectangle 71"/>
            <p:cNvSpPr>
              <a:spLocks noChangeArrowheads="1"/>
            </p:cNvSpPr>
            <p:nvPr/>
          </p:nvSpPr>
          <p:spPr bwMode="auto">
            <a:xfrm>
              <a:off x="3659"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7" name="Rectangle 72"/>
            <p:cNvSpPr>
              <a:spLocks noChangeArrowheads="1"/>
            </p:cNvSpPr>
            <p:nvPr/>
          </p:nvSpPr>
          <p:spPr bwMode="auto">
            <a:xfrm>
              <a:off x="3767"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8" name="Rectangle 73"/>
            <p:cNvSpPr>
              <a:spLocks noChangeArrowheads="1"/>
            </p:cNvSpPr>
            <p:nvPr/>
          </p:nvSpPr>
          <p:spPr bwMode="auto">
            <a:xfrm>
              <a:off x="3874"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19" name="Rectangle 74"/>
            <p:cNvSpPr>
              <a:spLocks noChangeArrowheads="1"/>
            </p:cNvSpPr>
            <p:nvPr/>
          </p:nvSpPr>
          <p:spPr bwMode="auto">
            <a:xfrm>
              <a:off x="3981"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0" name="Rectangle 75"/>
            <p:cNvSpPr>
              <a:spLocks noChangeArrowheads="1"/>
            </p:cNvSpPr>
            <p:nvPr/>
          </p:nvSpPr>
          <p:spPr bwMode="auto">
            <a:xfrm>
              <a:off x="3553" y="1771"/>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1" name="Rectangle 76"/>
            <p:cNvSpPr>
              <a:spLocks noChangeArrowheads="1"/>
            </p:cNvSpPr>
            <p:nvPr/>
          </p:nvSpPr>
          <p:spPr bwMode="auto">
            <a:xfrm>
              <a:off x="3553" y="1873"/>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2" name="Rectangle 77"/>
            <p:cNvSpPr>
              <a:spLocks noChangeArrowheads="1"/>
            </p:cNvSpPr>
            <p:nvPr/>
          </p:nvSpPr>
          <p:spPr bwMode="auto">
            <a:xfrm>
              <a:off x="3553" y="1977"/>
              <a:ext cx="77"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123" name="Freeform 78"/>
            <p:cNvSpPr>
              <a:spLocks/>
            </p:cNvSpPr>
            <p:nvPr/>
          </p:nvSpPr>
          <p:spPr bwMode="auto">
            <a:xfrm>
              <a:off x="3188" y="1662"/>
              <a:ext cx="908" cy="60"/>
            </a:xfrm>
            <a:custGeom>
              <a:avLst/>
              <a:gdLst>
                <a:gd name="T0" fmla="*/ 479 w 908"/>
                <a:gd name="T1" fmla="*/ 0 h 60"/>
                <a:gd name="T2" fmla="*/ 428 w 908"/>
                <a:gd name="T3" fmla="*/ 0 h 60"/>
                <a:gd name="T4" fmla="*/ 0 w 908"/>
                <a:gd name="T5" fmla="*/ 0 h 60"/>
                <a:gd name="T6" fmla="*/ 0 w 908"/>
                <a:gd name="T7" fmla="*/ 60 h 60"/>
                <a:gd name="T8" fmla="*/ 428 w 908"/>
                <a:gd name="T9" fmla="*/ 60 h 60"/>
                <a:gd name="T10" fmla="*/ 479 w 908"/>
                <a:gd name="T11" fmla="*/ 60 h 60"/>
                <a:gd name="T12" fmla="*/ 908 w 908"/>
                <a:gd name="T13" fmla="*/ 60 h 60"/>
                <a:gd name="T14" fmla="*/ 908 w 908"/>
                <a:gd name="T15" fmla="*/ 0 h 60"/>
                <a:gd name="T16" fmla="*/ 479 w 90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60">
                  <a:moveTo>
                    <a:pt x="479" y="0"/>
                  </a:moveTo>
                  <a:lnTo>
                    <a:pt x="428" y="0"/>
                  </a:lnTo>
                  <a:lnTo>
                    <a:pt x="0" y="0"/>
                  </a:lnTo>
                  <a:lnTo>
                    <a:pt x="0" y="60"/>
                  </a:lnTo>
                  <a:lnTo>
                    <a:pt x="428" y="60"/>
                  </a:lnTo>
                  <a:lnTo>
                    <a:pt x="479" y="60"/>
                  </a:lnTo>
                  <a:lnTo>
                    <a:pt x="908" y="60"/>
                  </a:lnTo>
                  <a:lnTo>
                    <a:pt x="908" y="0"/>
                  </a:lnTo>
                  <a:lnTo>
                    <a:pt x="479" y="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 name="Group 2581"/>
          <p:cNvGrpSpPr/>
          <p:nvPr/>
        </p:nvGrpSpPr>
        <p:grpSpPr>
          <a:xfrm>
            <a:off x="1106703" y="3603135"/>
            <a:ext cx="323827" cy="866381"/>
            <a:chOff x="2325689" y="1746250"/>
            <a:chExt cx="795338" cy="1741488"/>
          </a:xfrm>
        </p:grpSpPr>
        <p:sp>
          <p:nvSpPr>
            <p:cNvPr id="3080"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1"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2"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3"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4"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5"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6"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7"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8"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89"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0"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1"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2"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3"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4"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5"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96"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 name="Group 2582"/>
          <p:cNvGrpSpPr/>
          <p:nvPr/>
        </p:nvGrpSpPr>
        <p:grpSpPr>
          <a:xfrm>
            <a:off x="455535" y="3437431"/>
            <a:ext cx="323827" cy="1185449"/>
            <a:chOff x="2325689" y="1104900"/>
            <a:chExt cx="795338" cy="2382838"/>
          </a:xfrm>
          <a:effectLst>
            <a:outerShdw blurRad="50800" dist="38100" algn="l" rotWithShape="0">
              <a:prstClr val="black">
                <a:alpha val="40000"/>
              </a:prstClr>
            </a:outerShdw>
          </a:effectLst>
        </p:grpSpPr>
        <p:sp>
          <p:nvSpPr>
            <p:cNvPr id="3061" name="Rectangle 21"/>
            <p:cNvSpPr>
              <a:spLocks noChangeArrowheads="1"/>
            </p:cNvSpPr>
            <p:nvPr/>
          </p:nvSpPr>
          <p:spPr bwMode="auto">
            <a:xfrm>
              <a:off x="2714627" y="1104900"/>
              <a:ext cx="17463" cy="628650"/>
            </a:xfrm>
            <a:prstGeom prst="rect">
              <a:avLst/>
            </a:prstGeom>
            <a:gradFill flip="none" rotWithShape="1">
              <a:gsLst>
                <a:gs pos="0">
                  <a:schemeClr val="tx2"/>
                </a:gs>
                <a:gs pos="100000">
                  <a:schemeClr val="tx2">
                    <a:lumMod val="5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2"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3"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4"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5"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6"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7"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8"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9"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0"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1"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2"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3"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4"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5"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6"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7"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8"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79"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9" name="Group 2583"/>
          <p:cNvGrpSpPr/>
          <p:nvPr/>
        </p:nvGrpSpPr>
        <p:grpSpPr>
          <a:xfrm>
            <a:off x="43044" y="3781485"/>
            <a:ext cx="240641" cy="780686"/>
            <a:chOff x="1588" y="455613"/>
            <a:chExt cx="1325563" cy="3519487"/>
          </a:xfrm>
        </p:grpSpPr>
        <p:sp>
          <p:nvSpPr>
            <p:cNvPr id="3020"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1"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2"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3"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4"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5"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6"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7"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8"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29"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0"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1"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2"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3"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4"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5"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6"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7"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8"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39"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0"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1"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2"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3"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4"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5"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6"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7"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8"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49"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0"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1"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2"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3"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4"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5"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6"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7"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8"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59"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60"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0" name="Group 2584"/>
          <p:cNvGrpSpPr/>
          <p:nvPr/>
        </p:nvGrpSpPr>
        <p:grpSpPr>
          <a:xfrm>
            <a:off x="1" y="3924087"/>
            <a:ext cx="686189" cy="698626"/>
            <a:chOff x="-3175" y="-1241425"/>
            <a:chExt cx="9148763" cy="7623175"/>
          </a:xfrm>
          <a:effectLst>
            <a:outerShdw blurRad="50800" dist="38100" dir="10800000" algn="r" rotWithShape="0">
              <a:prstClr val="black">
                <a:alpha val="40000"/>
              </a:prstClr>
            </a:outerShdw>
          </a:effectLst>
        </p:grpSpPr>
        <p:sp>
          <p:nvSpPr>
            <p:cNvPr id="2966" name="Rectangle 32"/>
            <p:cNvSpPr>
              <a:spLocks noChangeArrowheads="1"/>
            </p:cNvSpPr>
            <p:nvPr/>
          </p:nvSpPr>
          <p:spPr bwMode="auto">
            <a:xfrm>
              <a:off x="2995613" y="-1241425"/>
              <a:ext cx="3038475" cy="850900"/>
            </a:xfrm>
            <a:prstGeom prst="rect">
              <a:avLst/>
            </a:prstGeom>
            <a:gradFill flip="none" rotWithShape="1">
              <a:gsLst>
                <a:gs pos="0">
                  <a:sysClr val="window" lastClr="FFFFFF">
                    <a:lumMod val="75000"/>
                  </a:sysClr>
                </a:gs>
                <a:gs pos="100000">
                  <a:sysClr val="window" lastClr="FFFFFF">
                    <a:lumMod val="95000"/>
                  </a:sys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67" name="Rectangle 6"/>
            <p:cNvSpPr>
              <a:spLocks noChangeArrowheads="1"/>
            </p:cNvSpPr>
            <p:nvPr/>
          </p:nvSpPr>
          <p:spPr bwMode="auto">
            <a:xfrm>
              <a:off x="2857500" y="-530225"/>
              <a:ext cx="3325813" cy="6908800"/>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68"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69"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0"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1"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2"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3"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4"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5"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6"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7"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8"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79"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0"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1"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2"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3"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4"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5"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6"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7"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8"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89"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0"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1"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2"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3"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4" name="Rectangle 40"/>
            <p:cNvSpPr>
              <a:spLocks noChangeArrowheads="1"/>
            </p:cNvSpPr>
            <p:nvPr/>
          </p:nvSpPr>
          <p:spPr bwMode="auto">
            <a:xfrm>
              <a:off x="5770563"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5"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6"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7"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8"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99"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0"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1"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2"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3"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4"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5"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6"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7" name="Rectangle 56"/>
            <p:cNvSpPr>
              <a:spLocks noChangeArrowheads="1"/>
            </p:cNvSpPr>
            <p:nvPr/>
          </p:nvSpPr>
          <p:spPr bwMode="auto">
            <a:xfrm>
              <a:off x="-3175"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8"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09"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0"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1"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2"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3"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4"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5"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6"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7"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8"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019"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1" name="Group 28"/>
          <p:cNvGrpSpPr>
            <a:grpSpLocks noChangeAspect="1"/>
          </p:cNvGrpSpPr>
          <p:nvPr/>
        </p:nvGrpSpPr>
        <p:grpSpPr bwMode="auto">
          <a:xfrm>
            <a:off x="677112" y="4176210"/>
            <a:ext cx="270178" cy="447011"/>
            <a:chOff x="1705" y="1652"/>
            <a:chExt cx="418" cy="566"/>
          </a:xfrm>
          <a:effectLst>
            <a:outerShdw blurRad="50800" dist="38100" dir="10800000" algn="r" rotWithShape="0">
              <a:prstClr val="black">
                <a:alpha val="40000"/>
              </a:prstClr>
            </a:outerShdw>
          </a:effectLst>
        </p:grpSpPr>
        <p:sp>
          <p:nvSpPr>
            <p:cNvPr id="2946"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7" name="Rectangle 29"/>
            <p:cNvSpPr>
              <a:spLocks noChangeArrowheads="1"/>
            </p:cNvSpPr>
            <p:nvPr/>
          </p:nvSpPr>
          <p:spPr bwMode="auto">
            <a:xfrm>
              <a:off x="1705" y="1691"/>
              <a:ext cx="418" cy="526"/>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48"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9"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0"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1"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2"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3"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4"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5"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56" name="Rectangle 38"/>
            <p:cNvSpPr>
              <a:spLocks noChangeArrowheads="1"/>
            </p:cNvSpPr>
            <p:nvPr/>
          </p:nvSpPr>
          <p:spPr bwMode="auto">
            <a:xfrm>
              <a:off x="1750"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57" name="Rectangle 39"/>
            <p:cNvSpPr>
              <a:spLocks noChangeArrowheads="1"/>
            </p:cNvSpPr>
            <p:nvPr/>
          </p:nvSpPr>
          <p:spPr bwMode="auto">
            <a:xfrm>
              <a:off x="1871"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58" name="Rectangle 40"/>
            <p:cNvSpPr>
              <a:spLocks noChangeArrowheads="1"/>
            </p:cNvSpPr>
            <p:nvPr/>
          </p:nvSpPr>
          <p:spPr bwMode="auto">
            <a:xfrm>
              <a:off x="1994"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59" name="Rectangle 41"/>
            <p:cNvSpPr>
              <a:spLocks noChangeArrowheads="1"/>
            </p:cNvSpPr>
            <p:nvPr/>
          </p:nvSpPr>
          <p:spPr bwMode="auto">
            <a:xfrm>
              <a:off x="1750"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60" name="Rectangle 42"/>
            <p:cNvSpPr>
              <a:spLocks noChangeArrowheads="1"/>
            </p:cNvSpPr>
            <p:nvPr/>
          </p:nvSpPr>
          <p:spPr bwMode="auto">
            <a:xfrm>
              <a:off x="1871"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61"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62"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63" name="Rectangle 45"/>
            <p:cNvSpPr>
              <a:spLocks noChangeArrowheads="1"/>
            </p:cNvSpPr>
            <p:nvPr/>
          </p:nvSpPr>
          <p:spPr bwMode="auto">
            <a:xfrm>
              <a:off x="1747"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64" name="Rectangle 46"/>
            <p:cNvSpPr>
              <a:spLocks noChangeArrowheads="1"/>
            </p:cNvSpPr>
            <p:nvPr/>
          </p:nvSpPr>
          <p:spPr bwMode="auto">
            <a:xfrm>
              <a:off x="1871"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965" name="Rectangle 47"/>
            <p:cNvSpPr>
              <a:spLocks noChangeArrowheads="1"/>
            </p:cNvSpPr>
            <p:nvPr/>
          </p:nvSpPr>
          <p:spPr bwMode="auto">
            <a:xfrm>
              <a:off x="1994"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12" name="Group 2586"/>
          <p:cNvGrpSpPr/>
          <p:nvPr/>
        </p:nvGrpSpPr>
        <p:grpSpPr>
          <a:xfrm>
            <a:off x="934024" y="3844128"/>
            <a:ext cx="240641" cy="780686"/>
            <a:chOff x="1588" y="455613"/>
            <a:chExt cx="1325563" cy="3519487"/>
          </a:xfrm>
          <a:effectLst>
            <a:outerShdw blurRad="50800" dist="38100" algn="l" rotWithShape="0">
              <a:prstClr val="black">
                <a:alpha val="40000"/>
              </a:prstClr>
            </a:outerShdw>
          </a:effectLst>
        </p:grpSpPr>
        <p:sp>
          <p:nvSpPr>
            <p:cNvPr id="2905"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6"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7"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8"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9"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0"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1"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2"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3"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4"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5"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6"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7"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8"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19"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0"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1"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2"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3"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4"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5"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6"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7"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8"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29"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0"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1"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2"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3"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4"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5"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6"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7"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8"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39"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0"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1"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2"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3"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4"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45"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4" name="Group 2587"/>
          <p:cNvGrpSpPr/>
          <p:nvPr/>
        </p:nvGrpSpPr>
        <p:grpSpPr>
          <a:xfrm>
            <a:off x="1168104" y="3925803"/>
            <a:ext cx="686189" cy="698626"/>
            <a:chOff x="-3175" y="-1241425"/>
            <a:chExt cx="9148763" cy="7623175"/>
          </a:xfrm>
          <a:effectLst>
            <a:outerShdw blurRad="63500" sx="102000" sy="102000" algn="ctr" rotWithShape="0">
              <a:prstClr val="black">
                <a:alpha val="40000"/>
              </a:prstClr>
            </a:outerShdw>
          </a:effectLst>
        </p:grpSpPr>
        <p:sp>
          <p:nvSpPr>
            <p:cNvPr id="2851" name="Rectangle 32"/>
            <p:cNvSpPr>
              <a:spLocks noChangeArrowheads="1"/>
            </p:cNvSpPr>
            <p:nvPr/>
          </p:nvSpPr>
          <p:spPr bwMode="auto">
            <a:xfrm>
              <a:off x="2995613" y="-1241425"/>
              <a:ext cx="3038475" cy="8509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2"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3"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4"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5"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6"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7"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8"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9"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0"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1"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2"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3"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4"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5"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6"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7"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8"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69"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0"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1"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2"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3"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4"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5"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6"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7"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8"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79" name="Rectangle 40"/>
            <p:cNvSpPr>
              <a:spLocks noChangeArrowheads="1"/>
            </p:cNvSpPr>
            <p:nvPr/>
          </p:nvSpPr>
          <p:spPr bwMode="auto">
            <a:xfrm>
              <a:off x="5770563" y="2943225"/>
              <a:ext cx="3375025" cy="3438525"/>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0"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1"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2"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3"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4"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5"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6"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7"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8"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89"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0"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1"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2"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893"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4"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5"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6"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7"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8"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99"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0"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1"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2"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3"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904"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5" name="Group 82"/>
          <p:cNvGrpSpPr>
            <a:grpSpLocks noChangeAspect="1"/>
          </p:cNvGrpSpPr>
          <p:nvPr/>
        </p:nvGrpSpPr>
        <p:grpSpPr bwMode="auto">
          <a:xfrm>
            <a:off x="2266964" y="3750670"/>
            <a:ext cx="341278" cy="867171"/>
            <a:chOff x="3489" y="1293"/>
            <a:chExt cx="528" cy="1098"/>
          </a:xfrm>
          <a:effectLst>
            <a:outerShdw blurRad="50800" dist="38100" dir="10800000" algn="r" rotWithShape="0">
              <a:prstClr val="black">
                <a:alpha val="40000"/>
              </a:prstClr>
            </a:outerShdw>
          </a:effectLst>
        </p:grpSpPr>
        <p:sp>
          <p:nvSpPr>
            <p:cNvPr id="2825" name="Rectangle 83"/>
            <p:cNvSpPr>
              <a:spLocks noChangeArrowheads="1"/>
            </p:cNvSpPr>
            <p:nvPr/>
          </p:nvSpPr>
          <p:spPr bwMode="auto">
            <a:xfrm>
              <a:off x="3489" y="1293"/>
              <a:ext cx="528" cy="109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6" name="Rectangle 84"/>
            <p:cNvSpPr>
              <a:spLocks noChangeArrowheads="1"/>
            </p:cNvSpPr>
            <p:nvPr/>
          </p:nvSpPr>
          <p:spPr bwMode="auto">
            <a:xfrm>
              <a:off x="353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7" name="Rectangle 85"/>
            <p:cNvSpPr>
              <a:spLocks noChangeArrowheads="1"/>
            </p:cNvSpPr>
            <p:nvPr/>
          </p:nvSpPr>
          <p:spPr bwMode="auto">
            <a:xfrm>
              <a:off x="365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8" name="Rectangle 86"/>
            <p:cNvSpPr>
              <a:spLocks noChangeArrowheads="1"/>
            </p:cNvSpPr>
            <p:nvPr/>
          </p:nvSpPr>
          <p:spPr bwMode="auto">
            <a:xfrm>
              <a:off x="377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9" name="Rectangle 87"/>
            <p:cNvSpPr>
              <a:spLocks noChangeArrowheads="1"/>
            </p:cNvSpPr>
            <p:nvPr/>
          </p:nvSpPr>
          <p:spPr bwMode="auto">
            <a:xfrm>
              <a:off x="3894"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0" name="Rectangle 88"/>
            <p:cNvSpPr>
              <a:spLocks noChangeArrowheads="1"/>
            </p:cNvSpPr>
            <p:nvPr/>
          </p:nvSpPr>
          <p:spPr bwMode="auto">
            <a:xfrm>
              <a:off x="353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1" name="Rectangle 89"/>
            <p:cNvSpPr>
              <a:spLocks noChangeArrowheads="1"/>
            </p:cNvSpPr>
            <p:nvPr/>
          </p:nvSpPr>
          <p:spPr bwMode="auto">
            <a:xfrm>
              <a:off x="365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2" name="Rectangle 90"/>
            <p:cNvSpPr>
              <a:spLocks noChangeArrowheads="1"/>
            </p:cNvSpPr>
            <p:nvPr/>
          </p:nvSpPr>
          <p:spPr bwMode="auto">
            <a:xfrm>
              <a:off x="377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3" name="Rectangle 91"/>
            <p:cNvSpPr>
              <a:spLocks noChangeArrowheads="1"/>
            </p:cNvSpPr>
            <p:nvPr/>
          </p:nvSpPr>
          <p:spPr bwMode="auto">
            <a:xfrm>
              <a:off x="3894"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4" name="Rectangle 92"/>
            <p:cNvSpPr>
              <a:spLocks noChangeArrowheads="1"/>
            </p:cNvSpPr>
            <p:nvPr/>
          </p:nvSpPr>
          <p:spPr bwMode="auto">
            <a:xfrm>
              <a:off x="353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5" name="Rectangle 93"/>
            <p:cNvSpPr>
              <a:spLocks noChangeArrowheads="1"/>
            </p:cNvSpPr>
            <p:nvPr/>
          </p:nvSpPr>
          <p:spPr bwMode="auto">
            <a:xfrm>
              <a:off x="365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6" name="Rectangle 94"/>
            <p:cNvSpPr>
              <a:spLocks noChangeArrowheads="1"/>
            </p:cNvSpPr>
            <p:nvPr/>
          </p:nvSpPr>
          <p:spPr bwMode="auto">
            <a:xfrm>
              <a:off x="377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7" name="Rectangle 95"/>
            <p:cNvSpPr>
              <a:spLocks noChangeArrowheads="1"/>
            </p:cNvSpPr>
            <p:nvPr/>
          </p:nvSpPr>
          <p:spPr bwMode="auto">
            <a:xfrm>
              <a:off x="3894"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8" name="Rectangle 96"/>
            <p:cNvSpPr>
              <a:spLocks noChangeArrowheads="1"/>
            </p:cNvSpPr>
            <p:nvPr/>
          </p:nvSpPr>
          <p:spPr bwMode="auto">
            <a:xfrm>
              <a:off x="353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39" name="Rectangle 97"/>
            <p:cNvSpPr>
              <a:spLocks noChangeArrowheads="1"/>
            </p:cNvSpPr>
            <p:nvPr/>
          </p:nvSpPr>
          <p:spPr bwMode="auto">
            <a:xfrm>
              <a:off x="365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0" name="Rectangle 98"/>
            <p:cNvSpPr>
              <a:spLocks noChangeArrowheads="1"/>
            </p:cNvSpPr>
            <p:nvPr/>
          </p:nvSpPr>
          <p:spPr bwMode="auto">
            <a:xfrm>
              <a:off x="377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1" name="Rectangle 99"/>
            <p:cNvSpPr>
              <a:spLocks noChangeArrowheads="1"/>
            </p:cNvSpPr>
            <p:nvPr/>
          </p:nvSpPr>
          <p:spPr bwMode="auto">
            <a:xfrm>
              <a:off x="3894"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2" name="Rectangle 100"/>
            <p:cNvSpPr>
              <a:spLocks noChangeArrowheads="1"/>
            </p:cNvSpPr>
            <p:nvPr/>
          </p:nvSpPr>
          <p:spPr bwMode="auto">
            <a:xfrm>
              <a:off x="353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3" name="Rectangle 101"/>
            <p:cNvSpPr>
              <a:spLocks noChangeArrowheads="1"/>
            </p:cNvSpPr>
            <p:nvPr/>
          </p:nvSpPr>
          <p:spPr bwMode="auto">
            <a:xfrm>
              <a:off x="365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4" name="Rectangle 102"/>
            <p:cNvSpPr>
              <a:spLocks noChangeArrowheads="1"/>
            </p:cNvSpPr>
            <p:nvPr/>
          </p:nvSpPr>
          <p:spPr bwMode="auto">
            <a:xfrm>
              <a:off x="377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5" name="Rectangle 103"/>
            <p:cNvSpPr>
              <a:spLocks noChangeArrowheads="1"/>
            </p:cNvSpPr>
            <p:nvPr/>
          </p:nvSpPr>
          <p:spPr bwMode="auto">
            <a:xfrm>
              <a:off x="3894"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6" name="Rectangle 104"/>
            <p:cNvSpPr>
              <a:spLocks noChangeArrowheads="1"/>
            </p:cNvSpPr>
            <p:nvPr/>
          </p:nvSpPr>
          <p:spPr bwMode="auto">
            <a:xfrm>
              <a:off x="353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7" name="Rectangle 105"/>
            <p:cNvSpPr>
              <a:spLocks noChangeArrowheads="1"/>
            </p:cNvSpPr>
            <p:nvPr/>
          </p:nvSpPr>
          <p:spPr bwMode="auto">
            <a:xfrm>
              <a:off x="365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8" name="Rectangle 106"/>
            <p:cNvSpPr>
              <a:spLocks noChangeArrowheads="1"/>
            </p:cNvSpPr>
            <p:nvPr/>
          </p:nvSpPr>
          <p:spPr bwMode="auto">
            <a:xfrm>
              <a:off x="377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49" name="Rectangle 107"/>
            <p:cNvSpPr>
              <a:spLocks noChangeArrowheads="1"/>
            </p:cNvSpPr>
            <p:nvPr/>
          </p:nvSpPr>
          <p:spPr bwMode="auto">
            <a:xfrm>
              <a:off x="3894"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50" name="Rectangle 108"/>
            <p:cNvSpPr>
              <a:spLocks noChangeArrowheads="1"/>
            </p:cNvSpPr>
            <p:nvPr/>
          </p:nvSpPr>
          <p:spPr bwMode="auto">
            <a:xfrm>
              <a:off x="3667" y="2234"/>
              <a:ext cx="178" cy="1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6" name="Group 165"/>
          <p:cNvGrpSpPr>
            <a:grpSpLocks noChangeAspect="1"/>
          </p:cNvGrpSpPr>
          <p:nvPr/>
        </p:nvGrpSpPr>
        <p:grpSpPr bwMode="auto">
          <a:xfrm>
            <a:off x="2551725" y="4151477"/>
            <a:ext cx="359974" cy="465636"/>
            <a:chOff x="825" y="-554"/>
            <a:chExt cx="4110" cy="4351"/>
          </a:xfrm>
          <a:effectLst>
            <a:outerShdw blurRad="50800" dist="38100" dir="10800000" algn="r" rotWithShape="0">
              <a:prstClr val="black">
                <a:alpha val="40000"/>
              </a:prstClr>
            </a:outerShdw>
          </a:effectLst>
        </p:grpSpPr>
        <p:sp>
          <p:nvSpPr>
            <p:cNvPr id="2773"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4"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5"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6"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7"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8"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9"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0"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1"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2"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3"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4"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5"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6"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7"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8"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89"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0"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1"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2"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3"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4"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5"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6"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7"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8"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99"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0"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1"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2"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3"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4"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5"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6"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7"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8"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09"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0"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1"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2"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3"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4"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5"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6"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7"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8"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19"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0"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1"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2" name="Rectangle 214"/>
            <p:cNvSpPr>
              <a:spLocks noChangeArrowheads="1"/>
            </p:cNvSpPr>
            <p:nvPr/>
          </p:nvSpPr>
          <p:spPr bwMode="auto">
            <a:xfrm>
              <a:off x="2429" y="283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3"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824"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17" name="Group 2590"/>
          <p:cNvGrpSpPr/>
          <p:nvPr/>
        </p:nvGrpSpPr>
        <p:grpSpPr>
          <a:xfrm>
            <a:off x="2852151" y="3781485"/>
            <a:ext cx="240641" cy="780686"/>
            <a:chOff x="1588" y="455613"/>
            <a:chExt cx="1325563" cy="3519487"/>
          </a:xfrm>
        </p:grpSpPr>
        <p:sp>
          <p:nvSpPr>
            <p:cNvPr id="2732"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3"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4"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5"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6"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7"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8"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9"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0"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1"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2"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3"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4"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5"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6"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7"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8"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49"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0"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1"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2"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3"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4"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5"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6"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7"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8"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59"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0"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1"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2"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3"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4"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5"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6"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7"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8"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69"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0"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1"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72"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18" name="Group 165"/>
          <p:cNvGrpSpPr>
            <a:grpSpLocks noChangeAspect="1"/>
          </p:cNvGrpSpPr>
          <p:nvPr/>
        </p:nvGrpSpPr>
        <p:grpSpPr bwMode="auto">
          <a:xfrm>
            <a:off x="3163821" y="3785163"/>
            <a:ext cx="561639" cy="726494"/>
            <a:chOff x="825" y="-554"/>
            <a:chExt cx="4110" cy="4351"/>
          </a:xfrm>
          <a:effectLst>
            <a:outerShdw blurRad="50800" dist="38100" dir="10800000" algn="r" rotWithShape="0">
              <a:prstClr val="black">
                <a:alpha val="40000"/>
              </a:prstClr>
            </a:outerShdw>
          </a:effectLst>
        </p:grpSpPr>
        <p:sp>
          <p:nvSpPr>
            <p:cNvPr id="2680"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1"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2"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3"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4"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5"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6"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7"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8"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89"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0"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1"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2"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3"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4"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5"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6"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7"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8"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99"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0"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1"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2"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3"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4"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5"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6"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7"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8"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09"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0"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1"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2"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3"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4"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5"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6"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7"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8"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19"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0"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1"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2"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3"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4"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5"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6"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7"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8"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29"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0"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731"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19" name="Group 2592"/>
          <p:cNvGrpSpPr/>
          <p:nvPr/>
        </p:nvGrpSpPr>
        <p:grpSpPr>
          <a:xfrm>
            <a:off x="3264642" y="3737544"/>
            <a:ext cx="323827" cy="885336"/>
            <a:chOff x="2325689" y="1708150"/>
            <a:chExt cx="795338" cy="1779588"/>
          </a:xfrm>
          <a:effectLst>
            <a:outerShdw blurRad="50800" dist="38100" dir="10800000" algn="r" rotWithShape="0">
              <a:prstClr val="black">
                <a:alpha val="40000"/>
              </a:prstClr>
            </a:outerShdw>
          </a:effectLst>
        </p:grpSpPr>
        <p:sp>
          <p:nvSpPr>
            <p:cNvPr id="2662"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663" name="Rectangle 7"/>
            <p:cNvSpPr>
              <a:spLocks noChangeArrowheads="1"/>
            </p:cNvSpPr>
            <p:nvPr/>
          </p:nvSpPr>
          <p:spPr bwMode="auto">
            <a:xfrm>
              <a:off x="2325689" y="2590800"/>
              <a:ext cx="795338" cy="89693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664"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5"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6"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7"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8"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9"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0"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1"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2"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3"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4"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5"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6"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7"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8"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79"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0" name="Group 2593"/>
          <p:cNvGrpSpPr/>
          <p:nvPr/>
        </p:nvGrpSpPr>
        <p:grpSpPr>
          <a:xfrm>
            <a:off x="2809107" y="3924087"/>
            <a:ext cx="686189" cy="698626"/>
            <a:chOff x="-3175" y="-1241425"/>
            <a:chExt cx="9148763" cy="7623175"/>
          </a:xfrm>
          <a:effectLst>
            <a:outerShdw blurRad="50800" dist="38100" dir="10800000" algn="r" rotWithShape="0">
              <a:prstClr val="black">
                <a:alpha val="40000"/>
              </a:prstClr>
            </a:outerShdw>
          </a:effectLst>
        </p:grpSpPr>
        <p:sp>
          <p:nvSpPr>
            <p:cNvPr id="2608" name="Rectangle 32"/>
            <p:cNvSpPr>
              <a:spLocks noChangeArrowheads="1"/>
            </p:cNvSpPr>
            <p:nvPr/>
          </p:nvSpPr>
          <p:spPr bwMode="auto">
            <a:xfrm>
              <a:off x="2995613" y="-1241425"/>
              <a:ext cx="3038475" cy="8509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9"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0"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1"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2"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3"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4"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5"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6"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7"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8"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19"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0"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1"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2"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3"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4"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5"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6"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7"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8"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29"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0"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1"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2"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3"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4"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5"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6" name="Rectangle 40"/>
            <p:cNvSpPr>
              <a:spLocks noChangeArrowheads="1"/>
            </p:cNvSpPr>
            <p:nvPr/>
          </p:nvSpPr>
          <p:spPr bwMode="auto">
            <a:xfrm>
              <a:off x="5770563"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637"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8"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39"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0"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1"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2"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3"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4"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5"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6"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7"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8"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49"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2650"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1"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2"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3"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4"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5"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6"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7"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8"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59"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0"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61"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1" name="Group 28"/>
          <p:cNvGrpSpPr>
            <a:grpSpLocks noChangeAspect="1"/>
          </p:cNvGrpSpPr>
          <p:nvPr/>
        </p:nvGrpSpPr>
        <p:grpSpPr bwMode="auto">
          <a:xfrm>
            <a:off x="3486219" y="4176210"/>
            <a:ext cx="270178" cy="447011"/>
            <a:chOff x="1705" y="1652"/>
            <a:chExt cx="418" cy="566"/>
          </a:xfrm>
          <a:effectLst>
            <a:outerShdw blurRad="50800" dist="38100" dir="10800000" algn="r" rotWithShape="0">
              <a:prstClr val="black">
                <a:alpha val="40000"/>
              </a:prstClr>
            </a:outerShdw>
          </a:effectLst>
        </p:grpSpPr>
        <p:sp>
          <p:nvSpPr>
            <p:cNvPr id="2596"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97"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98"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599"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0"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1"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2"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3"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4"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5"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6"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2607"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pic>
        <p:nvPicPr>
          <p:cNvPr id="1708" name="Picture 1707"/>
          <p:cNvPicPr>
            <a:picLocks noChangeAspect="1"/>
          </p:cNvPicPr>
          <p:nvPr/>
        </p:nvPicPr>
        <p:blipFill>
          <a:blip r:embed="rId5" cstate="print">
            <a:extLst>
              <a:ext uri="{BEBA8EAE-BF5A-486C-A8C5-ECC9F3942E4B}">
                <a14:imgProps xmlns:a14="http://schemas.microsoft.com/office/drawing/2010/main">
                  <a14:imgLayer r:embed="rId6">
                    <a14:imgEffect>
                      <a14:artisticBlur radius="6"/>
                    </a14:imgEffect>
                  </a14:imgLayer>
                </a14:imgProps>
              </a:ext>
              <a:ext uri="{28A0092B-C50C-407E-A947-70E740481C1C}">
                <a14:useLocalDpi xmlns:a14="http://schemas.microsoft.com/office/drawing/2010/main" val="0"/>
              </a:ext>
            </a:extLst>
          </a:blip>
          <a:stretch>
            <a:fillRect/>
          </a:stretch>
        </p:blipFill>
        <p:spPr>
          <a:xfrm>
            <a:off x="-2550192" y="1999395"/>
            <a:ext cx="414494" cy="243820"/>
          </a:xfrm>
          <a:prstGeom prst="rect">
            <a:avLst/>
          </a:prstGeom>
        </p:spPr>
      </p:pic>
      <p:pic>
        <p:nvPicPr>
          <p:cNvPr id="1709" name="Picture 1708"/>
          <p:cNvPicPr>
            <a:picLocks noChangeAspect="1"/>
          </p:cNvPicPr>
          <p:nvPr/>
        </p:nvPicPr>
        <p:blipFill>
          <a:blip r:embed="rId7" cstate="print">
            <a:extLst>
              <a:ext uri="{BEBA8EAE-BF5A-486C-A8C5-ECC9F3942E4B}">
                <a14:imgProps xmlns:a14="http://schemas.microsoft.com/office/drawing/2010/main">
                  <a14:imgLayer r:embed="rId8">
                    <a14:imgEffect>
                      <a14:artisticBlur radius="6"/>
                    </a14:imgEffect>
                  </a14:imgLayer>
                </a14:imgProps>
              </a:ext>
              <a:ext uri="{28A0092B-C50C-407E-A947-70E740481C1C}">
                <a14:useLocalDpi xmlns:a14="http://schemas.microsoft.com/office/drawing/2010/main" val="0"/>
              </a:ext>
            </a:extLst>
          </a:blip>
          <a:stretch>
            <a:fillRect/>
          </a:stretch>
        </p:blipFill>
        <p:spPr>
          <a:xfrm>
            <a:off x="-3467436" y="1793085"/>
            <a:ext cx="414494" cy="243820"/>
          </a:xfrm>
          <a:prstGeom prst="rect">
            <a:avLst/>
          </a:prstGeom>
        </p:spPr>
      </p:pic>
      <p:pic>
        <p:nvPicPr>
          <p:cNvPr id="1710" name="Picture 1709"/>
          <p:cNvPicPr>
            <a:picLocks noChangeAspect="1"/>
          </p:cNvPicPr>
          <p:nvPr/>
        </p:nvPicPr>
        <p:blipFill>
          <a:blip r:embed="rId9" cstate="print">
            <a:extLst>
              <a:ext uri="{BEBA8EAE-BF5A-486C-A8C5-ECC9F3942E4B}">
                <a14:imgProps xmlns:a14="http://schemas.microsoft.com/office/drawing/2010/main">
                  <a14:imgLayer r:embed="rId10">
                    <a14:imgEffect>
                      <a14:artisticBlur radius="6"/>
                    </a14:imgEffect>
                  </a14:imgLayer>
                </a14:imgProps>
              </a:ext>
              <a:ext uri="{28A0092B-C50C-407E-A947-70E740481C1C}">
                <a14:useLocalDpi xmlns:a14="http://schemas.microsoft.com/office/drawing/2010/main" val="0"/>
              </a:ext>
            </a:extLst>
          </a:blip>
          <a:stretch>
            <a:fillRect/>
          </a:stretch>
        </p:blipFill>
        <p:spPr>
          <a:xfrm>
            <a:off x="-4492982" y="1711152"/>
            <a:ext cx="457162" cy="243820"/>
          </a:xfrm>
          <a:prstGeom prst="rect">
            <a:avLst/>
          </a:prstGeom>
        </p:spPr>
      </p:pic>
      <p:pic>
        <p:nvPicPr>
          <p:cNvPr id="1711" name="Picture 1710"/>
          <p:cNvPicPr>
            <a:picLocks noChangeAspect="1"/>
          </p:cNvPicPr>
          <p:nvPr/>
        </p:nvPicPr>
        <p:blipFill>
          <a:blip r:embed="rId11" cstate="print">
            <a:extLst>
              <a:ext uri="{BEBA8EAE-BF5A-486C-A8C5-ECC9F3942E4B}">
                <a14:imgProps xmlns:a14="http://schemas.microsoft.com/office/drawing/2010/main">
                  <a14:imgLayer r:embed="rId12">
                    <a14:imgEffect>
                      <a14:artisticBlur radius="6"/>
                    </a14:imgEffect>
                  </a14:imgLayer>
                </a14:imgProps>
              </a:ext>
              <a:ext uri="{28A0092B-C50C-407E-A947-70E740481C1C}">
                <a14:useLocalDpi xmlns:a14="http://schemas.microsoft.com/office/drawing/2010/main" val="0"/>
              </a:ext>
            </a:extLst>
          </a:blip>
          <a:stretch>
            <a:fillRect/>
          </a:stretch>
        </p:blipFill>
        <p:spPr>
          <a:xfrm>
            <a:off x="-5384656" y="1872866"/>
            <a:ext cx="457162" cy="243820"/>
          </a:xfrm>
          <a:prstGeom prst="rect">
            <a:avLst/>
          </a:prstGeom>
        </p:spPr>
      </p:pic>
      <p:pic>
        <p:nvPicPr>
          <p:cNvPr id="1718" name="Picture 1717"/>
          <p:cNvPicPr>
            <a:picLocks noChangeAspect="1"/>
          </p:cNvPicPr>
          <p:nvPr/>
        </p:nvPicPr>
        <p:blipFill>
          <a:blip r:embed="rId13" cstate="print">
            <a:extLst>
              <a:ext uri="{BEBA8EAE-BF5A-486C-A8C5-ECC9F3942E4B}">
                <a14:imgProps xmlns:a14="http://schemas.microsoft.com/office/drawing/2010/main">
                  <a14:imgLayer r:embed="rId14">
                    <a14:imgEffect>
                      <a14:artisticBlur radius="2"/>
                    </a14:imgEffect>
                  </a14:imgLayer>
                </a14:imgProps>
              </a:ext>
              <a:ext uri="{28A0092B-C50C-407E-A947-70E740481C1C}">
                <a14:useLocalDpi xmlns:a14="http://schemas.microsoft.com/office/drawing/2010/main" val="0"/>
              </a:ext>
            </a:extLst>
          </a:blip>
          <a:stretch>
            <a:fillRect/>
          </a:stretch>
        </p:blipFill>
        <p:spPr>
          <a:xfrm>
            <a:off x="-6302128" y="937800"/>
            <a:ext cx="1034810" cy="646756"/>
          </a:xfrm>
          <a:prstGeom prst="rect">
            <a:avLst/>
          </a:prstGeom>
        </p:spPr>
      </p:pic>
      <p:sp>
        <p:nvSpPr>
          <p:cNvPr id="957" name="Big 1"/>
          <p:cNvSpPr>
            <a:spLocks/>
          </p:cNvSpPr>
          <p:nvPr/>
        </p:nvSpPr>
        <p:spPr bwMode="auto">
          <a:xfrm>
            <a:off x="-6515333" y="-41150"/>
            <a:ext cx="1338161" cy="547346"/>
          </a:xfrm>
          <a:custGeom>
            <a:avLst/>
            <a:gdLst>
              <a:gd name="T0" fmla="*/ 5917 w 6601"/>
              <a:gd name="T1" fmla="*/ 576 h 2700"/>
              <a:gd name="T2" fmla="*/ 5243 w 6601"/>
              <a:gd name="T3" fmla="*/ 1142 h 2700"/>
              <a:gd name="T4" fmla="*/ 4656 w 6601"/>
              <a:gd name="T5" fmla="*/ 732 h 2700"/>
              <a:gd name="T6" fmla="*/ 4444 w 6601"/>
              <a:gd name="T7" fmla="*/ 769 h 2700"/>
              <a:gd name="T8" fmla="*/ 4056 w 6601"/>
              <a:gd name="T9" fmla="*/ 528 h 2700"/>
              <a:gd name="T10" fmla="*/ 3673 w 6601"/>
              <a:gd name="T11" fmla="*/ 760 h 2700"/>
              <a:gd name="T12" fmla="*/ 3336 w 6601"/>
              <a:gd name="T13" fmla="*/ 648 h 2700"/>
              <a:gd name="T14" fmla="*/ 3020 w 6601"/>
              <a:gd name="T15" fmla="*/ 745 h 2700"/>
              <a:gd name="T16" fmla="*/ 2782 w 6601"/>
              <a:gd name="T17" fmla="*/ 456 h 2700"/>
              <a:gd name="T18" fmla="*/ 2028 w 6601"/>
              <a:gd name="T19" fmla="*/ 0 h 2700"/>
              <a:gd name="T20" fmla="*/ 1178 w 6601"/>
              <a:gd name="T21" fmla="*/ 795 h 2700"/>
              <a:gd name="T22" fmla="*/ 972 w 6601"/>
              <a:gd name="T23" fmla="*/ 744 h 2700"/>
              <a:gd name="T24" fmla="*/ 530 w 6601"/>
              <a:gd name="T25" fmla="*/ 1142 h 2700"/>
              <a:gd name="T26" fmla="*/ 0 w 6601"/>
              <a:gd name="T27" fmla="*/ 1716 h 2700"/>
              <a:gd name="T28" fmla="*/ 576 w 6601"/>
              <a:gd name="T29" fmla="*/ 2292 h 2700"/>
              <a:gd name="T30" fmla="*/ 1150 w 6601"/>
              <a:gd name="T31" fmla="*/ 1765 h 2700"/>
              <a:gd name="T32" fmla="*/ 1260 w 6601"/>
              <a:gd name="T33" fmla="*/ 1824 h 2700"/>
              <a:gd name="T34" fmla="*/ 1248 w 6601"/>
              <a:gd name="T35" fmla="*/ 1932 h 2700"/>
              <a:gd name="T36" fmla="*/ 1740 w 6601"/>
              <a:gd name="T37" fmla="*/ 2424 h 2700"/>
              <a:gd name="T38" fmla="*/ 2184 w 6601"/>
              <a:gd name="T39" fmla="*/ 2144 h 2700"/>
              <a:gd name="T40" fmla="*/ 2616 w 6601"/>
              <a:gd name="T41" fmla="*/ 2400 h 2700"/>
              <a:gd name="T42" fmla="*/ 3107 w 6601"/>
              <a:gd name="T43" fmla="*/ 1944 h 2700"/>
              <a:gd name="T44" fmla="*/ 3138 w 6601"/>
              <a:gd name="T45" fmla="*/ 1955 h 2700"/>
              <a:gd name="T46" fmla="*/ 3084 w 6601"/>
              <a:gd name="T47" fmla="*/ 2184 h 2700"/>
              <a:gd name="T48" fmla="*/ 3600 w 6601"/>
              <a:gd name="T49" fmla="*/ 2700 h 2700"/>
              <a:gd name="T50" fmla="*/ 4046 w 6601"/>
              <a:gd name="T51" fmla="*/ 2445 h 2700"/>
              <a:gd name="T52" fmla="*/ 4320 w 6601"/>
              <a:gd name="T53" fmla="*/ 2556 h 2700"/>
              <a:gd name="T54" fmla="*/ 4641 w 6601"/>
              <a:gd name="T55" fmla="*/ 2393 h 2700"/>
              <a:gd name="T56" fmla="*/ 5173 w 6601"/>
              <a:gd name="T57" fmla="*/ 2640 h 2700"/>
              <a:gd name="T58" fmla="*/ 5869 w 6601"/>
              <a:gd name="T59" fmla="*/ 1944 h 2700"/>
              <a:gd name="T60" fmla="*/ 5869 w 6601"/>
              <a:gd name="T61" fmla="*/ 1943 h 2700"/>
              <a:gd name="T62" fmla="*/ 5917 w 6601"/>
              <a:gd name="T63" fmla="*/ 1944 h 2700"/>
              <a:gd name="T64" fmla="*/ 6601 w 6601"/>
              <a:gd name="T65" fmla="*/ 1260 h 2700"/>
              <a:gd name="T66" fmla="*/ 5917 w 6601"/>
              <a:gd name="T67" fmla="*/ 576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01" h="2700">
                <a:moveTo>
                  <a:pt x="5917" y="576"/>
                </a:moveTo>
                <a:cubicBezTo>
                  <a:pt x="5579" y="576"/>
                  <a:pt x="5299" y="821"/>
                  <a:pt x="5243" y="1142"/>
                </a:cubicBezTo>
                <a:cubicBezTo>
                  <a:pt x="5155" y="903"/>
                  <a:pt x="4926" y="732"/>
                  <a:pt x="4656" y="732"/>
                </a:cubicBezTo>
                <a:cubicBezTo>
                  <a:pt x="4582" y="732"/>
                  <a:pt x="4510" y="745"/>
                  <a:pt x="4444" y="769"/>
                </a:cubicBezTo>
                <a:cubicBezTo>
                  <a:pt x="4374" y="626"/>
                  <a:pt x="4226" y="528"/>
                  <a:pt x="4056" y="528"/>
                </a:cubicBezTo>
                <a:cubicBezTo>
                  <a:pt x="3890" y="528"/>
                  <a:pt x="3746" y="622"/>
                  <a:pt x="3673" y="760"/>
                </a:cubicBezTo>
                <a:cubicBezTo>
                  <a:pt x="3579" y="690"/>
                  <a:pt x="3463" y="648"/>
                  <a:pt x="3336" y="648"/>
                </a:cubicBezTo>
                <a:cubicBezTo>
                  <a:pt x="3219" y="648"/>
                  <a:pt x="3110" y="684"/>
                  <a:pt x="3020" y="745"/>
                </a:cubicBezTo>
                <a:cubicBezTo>
                  <a:pt x="2998" y="612"/>
                  <a:pt x="2906" y="502"/>
                  <a:pt x="2782" y="456"/>
                </a:cubicBezTo>
                <a:cubicBezTo>
                  <a:pt x="2640" y="185"/>
                  <a:pt x="2356" y="0"/>
                  <a:pt x="2028" y="0"/>
                </a:cubicBezTo>
                <a:cubicBezTo>
                  <a:pt x="1577" y="0"/>
                  <a:pt x="1208" y="351"/>
                  <a:pt x="1178" y="795"/>
                </a:cubicBezTo>
                <a:cubicBezTo>
                  <a:pt x="1117" y="763"/>
                  <a:pt x="1046" y="744"/>
                  <a:pt x="972" y="744"/>
                </a:cubicBezTo>
                <a:cubicBezTo>
                  <a:pt x="742" y="744"/>
                  <a:pt x="554" y="919"/>
                  <a:pt x="530" y="1142"/>
                </a:cubicBezTo>
                <a:cubicBezTo>
                  <a:pt x="234" y="1165"/>
                  <a:pt x="0" y="1414"/>
                  <a:pt x="0" y="1716"/>
                </a:cubicBezTo>
                <a:cubicBezTo>
                  <a:pt x="0" y="2034"/>
                  <a:pt x="258" y="2292"/>
                  <a:pt x="576" y="2292"/>
                </a:cubicBezTo>
                <a:cubicBezTo>
                  <a:pt x="878" y="2292"/>
                  <a:pt x="1125" y="2060"/>
                  <a:pt x="1150" y="1765"/>
                </a:cubicBezTo>
                <a:cubicBezTo>
                  <a:pt x="1174" y="1801"/>
                  <a:pt x="1214" y="1824"/>
                  <a:pt x="1260" y="1824"/>
                </a:cubicBezTo>
                <a:cubicBezTo>
                  <a:pt x="1252" y="1859"/>
                  <a:pt x="1248" y="1895"/>
                  <a:pt x="1248" y="1932"/>
                </a:cubicBezTo>
                <a:cubicBezTo>
                  <a:pt x="1248" y="2204"/>
                  <a:pt x="1468" y="2424"/>
                  <a:pt x="1740" y="2424"/>
                </a:cubicBezTo>
                <a:cubicBezTo>
                  <a:pt x="1936" y="2424"/>
                  <a:pt x="2105" y="2310"/>
                  <a:pt x="2184" y="2144"/>
                </a:cubicBezTo>
                <a:cubicBezTo>
                  <a:pt x="2268" y="2297"/>
                  <a:pt x="2430" y="2400"/>
                  <a:pt x="2616" y="2400"/>
                </a:cubicBezTo>
                <a:cubicBezTo>
                  <a:pt x="2876" y="2400"/>
                  <a:pt x="3089" y="2199"/>
                  <a:pt x="3107" y="1944"/>
                </a:cubicBezTo>
                <a:cubicBezTo>
                  <a:pt x="3117" y="1949"/>
                  <a:pt x="3127" y="1953"/>
                  <a:pt x="3138" y="1955"/>
                </a:cubicBezTo>
                <a:cubicBezTo>
                  <a:pt x="3104" y="2024"/>
                  <a:pt x="3084" y="2102"/>
                  <a:pt x="3084" y="2184"/>
                </a:cubicBezTo>
                <a:cubicBezTo>
                  <a:pt x="3084" y="2469"/>
                  <a:pt x="3315" y="2700"/>
                  <a:pt x="3600" y="2700"/>
                </a:cubicBezTo>
                <a:cubicBezTo>
                  <a:pt x="3790" y="2700"/>
                  <a:pt x="3956" y="2598"/>
                  <a:pt x="4046" y="2445"/>
                </a:cubicBezTo>
                <a:cubicBezTo>
                  <a:pt x="4117" y="2514"/>
                  <a:pt x="4214" y="2556"/>
                  <a:pt x="4320" y="2556"/>
                </a:cubicBezTo>
                <a:cubicBezTo>
                  <a:pt x="4452" y="2556"/>
                  <a:pt x="4569" y="2492"/>
                  <a:pt x="4641" y="2393"/>
                </a:cubicBezTo>
                <a:cubicBezTo>
                  <a:pt x="4768" y="2544"/>
                  <a:pt x="4959" y="2640"/>
                  <a:pt x="5173" y="2640"/>
                </a:cubicBezTo>
                <a:cubicBezTo>
                  <a:pt x="5557" y="2640"/>
                  <a:pt x="5869" y="2329"/>
                  <a:pt x="5869" y="1944"/>
                </a:cubicBezTo>
                <a:cubicBezTo>
                  <a:pt x="5869" y="1944"/>
                  <a:pt x="5869" y="1943"/>
                  <a:pt x="5869" y="1943"/>
                </a:cubicBezTo>
                <a:cubicBezTo>
                  <a:pt x="5884" y="1944"/>
                  <a:pt x="5900" y="1944"/>
                  <a:pt x="5917" y="1944"/>
                </a:cubicBezTo>
                <a:cubicBezTo>
                  <a:pt x="6294" y="1944"/>
                  <a:pt x="6601" y="1638"/>
                  <a:pt x="6601" y="1260"/>
                </a:cubicBezTo>
                <a:cubicBezTo>
                  <a:pt x="6601" y="882"/>
                  <a:pt x="6294" y="576"/>
                  <a:pt x="5917" y="576"/>
                </a:cubicBezTo>
                <a:close/>
              </a:path>
            </a:pathLst>
          </a:custGeom>
          <a:gradFill flip="none" rotWithShape="1">
            <a:gsLst>
              <a:gs pos="100000">
                <a:srgbClr val="A5ADAA">
                  <a:alpha val="34000"/>
                </a:srgbClr>
              </a:gs>
              <a:gs pos="4000">
                <a:srgbClr val="C6CBC9">
                  <a:alpha val="34000"/>
                </a:srgbClr>
              </a:gs>
            </a:gsLst>
            <a:lin ang="16200000" scaled="1"/>
            <a:tileRect/>
          </a:gra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pic>
        <p:nvPicPr>
          <p:cNvPr id="1713" name="Picture 171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400" y="788776"/>
            <a:ext cx="863087" cy="575391"/>
          </a:xfrm>
          <a:prstGeom prst="rect">
            <a:avLst/>
          </a:prstGeom>
        </p:spPr>
      </p:pic>
      <p:sp>
        <p:nvSpPr>
          <p:cNvPr id="949" name="Oval 948"/>
          <p:cNvSpPr>
            <a:spLocks/>
          </p:cNvSpPr>
          <p:nvPr/>
        </p:nvSpPr>
        <p:spPr>
          <a:xfrm>
            <a:off x="9464491" y="3622979"/>
            <a:ext cx="37785" cy="31227"/>
          </a:xfrm>
          <a:prstGeom prst="ellipse">
            <a:avLst/>
          </a:prstGeom>
          <a:solidFill>
            <a:schemeClr val="accent2">
              <a:lumMod val="75000"/>
              <a:alpha val="55000"/>
            </a:schemeClr>
          </a:solidFill>
          <a:ln>
            <a:noFill/>
          </a:ln>
        </p:spPr>
        <p:txBody>
          <a:bodyPr vert="horz" wrap="square" lIns="91436" tIns="45718" rIns="91436" bIns="45718" numCol="1" anchor="t" anchorCtr="0" compatLnSpc="1">
            <a:prstTxWarp prst="textNoShape">
              <a:avLst/>
            </a:prstTxWarp>
          </a:bodyPr>
          <a:lstStyle/>
          <a:p>
            <a:endParaRPr lang="en-US" dirty="0">
              <a:solidFill>
                <a:srgbClr val="000000"/>
              </a:solidFill>
              <a:latin typeface="Arial"/>
            </a:endParaRPr>
          </a:p>
        </p:txBody>
      </p:sp>
      <p:sp>
        <p:nvSpPr>
          <p:cNvPr id="81" name="experience"/>
          <p:cNvSpPr/>
          <p:nvPr/>
        </p:nvSpPr>
        <p:spPr>
          <a:xfrm>
            <a:off x="970890" y="1"/>
            <a:ext cx="6828529" cy="646327"/>
          </a:xfrm>
          <a:prstGeom prst="rect">
            <a:avLst/>
          </a:prstGeom>
        </p:spPr>
        <p:txBody>
          <a:bodyPr wrap="none" lIns="91436" tIns="45718" rIns="91436" bIns="45718">
            <a:spAutoFit/>
          </a:bodyPr>
          <a:lstStyle/>
          <a:p>
            <a:r>
              <a:rPr lang="en-US" sz="3600" dirty="0">
                <a:solidFill>
                  <a:srgbClr val="FF1414"/>
                </a:solidFill>
                <a:latin typeface="Arial" pitchFamily="34" charset="0"/>
                <a:cs typeface="Arial" pitchFamily="34" charset="0"/>
              </a:rPr>
              <a:t>THE EXTENDED ENTERPRISE</a:t>
            </a:r>
          </a:p>
        </p:txBody>
      </p:sp>
      <p:sp>
        <p:nvSpPr>
          <p:cNvPr id="82" name="experience"/>
          <p:cNvSpPr/>
          <p:nvPr/>
        </p:nvSpPr>
        <p:spPr>
          <a:xfrm>
            <a:off x="940931" y="560008"/>
            <a:ext cx="7842792" cy="461661"/>
          </a:xfrm>
          <a:prstGeom prst="rect">
            <a:avLst/>
          </a:prstGeom>
        </p:spPr>
        <p:txBody>
          <a:bodyPr wrap="square" lIns="91436" tIns="45718" rIns="91436" bIns="45718">
            <a:spAutoFit/>
          </a:bodyPr>
          <a:lstStyle/>
          <a:p>
            <a:r>
              <a:rPr lang="en-US" sz="2400" dirty="0">
                <a:solidFill>
                  <a:srgbClr val="000000"/>
                </a:solidFill>
                <a:latin typeface="Arial" pitchFamily="34" charset="0"/>
                <a:cs typeface="Arial" pitchFamily="34" charset="0"/>
              </a:rPr>
              <a:t>A PLATFORM FOR ENTERPRISE, CLOUD &amp; MOBILE</a:t>
            </a:r>
            <a:endParaRPr lang="en-US" sz="2400" dirty="0">
              <a:solidFill>
                <a:srgbClr val="FF1414"/>
              </a:solidFill>
              <a:latin typeface="Arial" pitchFamily="34" charset="0"/>
              <a:cs typeface="Arial" pitchFamily="34" charset="0"/>
            </a:endParaRPr>
          </a:p>
        </p:txBody>
      </p:sp>
      <p:grpSp>
        <p:nvGrpSpPr>
          <p:cNvPr id="22" name="Group 3289"/>
          <p:cNvGrpSpPr/>
          <p:nvPr/>
        </p:nvGrpSpPr>
        <p:grpSpPr>
          <a:xfrm>
            <a:off x="3170521" y="3387139"/>
            <a:ext cx="3756397" cy="1187383"/>
            <a:chOff x="-8175" y="1912805"/>
            <a:chExt cx="9225933" cy="2386725"/>
          </a:xfrm>
          <a:effectLst>
            <a:outerShdw blurRad="254000" sx="102000" sy="102000" algn="ctr" rotWithShape="0">
              <a:prstClr val="black">
                <a:alpha val="40000"/>
              </a:prstClr>
            </a:outerShdw>
          </a:effectLst>
        </p:grpSpPr>
        <p:grpSp>
          <p:nvGrpSpPr>
            <p:cNvPr id="23" name="Group 165"/>
            <p:cNvGrpSpPr>
              <a:grpSpLocks noChangeAspect="1"/>
            </p:cNvGrpSpPr>
            <p:nvPr/>
          </p:nvGrpSpPr>
          <p:grpSpPr bwMode="auto">
            <a:xfrm>
              <a:off x="6348111" y="2493903"/>
              <a:ext cx="1379419" cy="1460306"/>
              <a:chOff x="825" y="-554"/>
              <a:chExt cx="4110" cy="4351"/>
            </a:xfrm>
            <a:effectLst>
              <a:outerShdw blurRad="50800" dist="38100" dir="10800000" algn="r" rotWithShape="0">
                <a:prstClr val="black">
                  <a:alpha val="40000"/>
                </a:prstClr>
              </a:outerShdw>
            </a:effectLst>
          </p:grpSpPr>
          <p:sp>
            <p:nvSpPr>
              <p:cNvPr id="3953"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4"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955"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6"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7"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8"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9"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0"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1"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2"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3"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4"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5"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6"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7"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8"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69"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0"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1"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2"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3"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4"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5"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6"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7"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8"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79"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0"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1"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2"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3"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4"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5"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6"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7"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8"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89"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0"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1"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2"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3"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4"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5"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6"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7"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8"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99"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00"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01"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02"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03"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04"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24" name="Group 165"/>
            <p:cNvGrpSpPr>
              <a:grpSpLocks noChangeAspect="1"/>
            </p:cNvGrpSpPr>
            <p:nvPr/>
          </p:nvGrpSpPr>
          <p:grpSpPr bwMode="auto">
            <a:xfrm>
              <a:off x="949267" y="2493903"/>
              <a:ext cx="1379419" cy="1460306"/>
              <a:chOff x="825" y="-554"/>
              <a:chExt cx="4110" cy="4351"/>
            </a:xfrm>
            <a:effectLst>
              <a:outerShdw blurRad="50800" dist="38100" dir="10800000" algn="r" rotWithShape="0">
                <a:prstClr val="black">
                  <a:alpha val="40000"/>
                </a:prstClr>
              </a:outerShdw>
            </a:effectLst>
          </p:grpSpPr>
          <p:sp>
            <p:nvSpPr>
              <p:cNvPr id="3901"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2"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3"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4"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5"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6"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7"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8"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9"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0"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1"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2"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3"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4"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5"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6"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7"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8"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19"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0"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1"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2"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3"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4"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5"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6"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7"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8"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29"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0"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1"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2"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3"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4"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5"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6"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7"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8"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39"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0"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1"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2"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3"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4"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5"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6"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7"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8"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49"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0"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1"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52"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25" name="Group 112"/>
            <p:cNvGrpSpPr>
              <a:grpSpLocks noChangeAspect="1"/>
            </p:cNvGrpSpPr>
            <p:nvPr/>
          </p:nvGrpSpPr>
          <p:grpSpPr bwMode="auto">
            <a:xfrm>
              <a:off x="3757639" y="2669000"/>
              <a:ext cx="1527490" cy="1617685"/>
              <a:chOff x="2449" y="74"/>
              <a:chExt cx="2100" cy="2224"/>
            </a:xfrm>
          </p:grpSpPr>
          <p:sp>
            <p:nvSpPr>
              <p:cNvPr id="3851" name="AutoShape 111"/>
              <p:cNvSpPr>
                <a:spLocks noChangeAspect="1" noChangeArrowheads="1" noTextEdit="1"/>
              </p:cNvSpPr>
              <p:nvPr/>
            </p:nvSpPr>
            <p:spPr bwMode="auto">
              <a:xfrm>
                <a:off x="2449" y="74"/>
                <a:ext cx="2100"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2" name="Freeform 113"/>
              <p:cNvSpPr>
                <a:spLocks/>
              </p:cNvSpPr>
              <p:nvPr/>
            </p:nvSpPr>
            <p:spPr bwMode="auto">
              <a:xfrm>
                <a:off x="2449" y="74"/>
                <a:ext cx="2099" cy="2224"/>
              </a:xfrm>
              <a:custGeom>
                <a:avLst/>
                <a:gdLst>
                  <a:gd name="T0" fmla="*/ 1072 w 2099"/>
                  <a:gd name="T1" fmla="*/ 0 h 2224"/>
                  <a:gd name="T2" fmla="*/ 1028 w 2099"/>
                  <a:gd name="T3" fmla="*/ 0 h 2224"/>
                  <a:gd name="T4" fmla="*/ 0 w 2099"/>
                  <a:gd name="T5" fmla="*/ 0 h 2224"/>
                  <a:gd name="T6" fmla="*/ 0 w 2099"/>
                  <a:gd name="T7" fmla="*/ 2224 h 2224"/>
                  <a:gd name="T8" fmla="*/ 1028 w 2099"/>
                  <a:gd name="T9" fmla="*/ 2224 h 2224"/>
                  <a:gd name="T10" fmla="*/ 1072 w 2099"/>
                  <a:gd name="T11" fmla="*/ 2224 h 2224"/>
                  <a:gd name="T12" fmla="*/ 2099 w 2099"/>
                  <a:gd name="T13" fmla="*/ 2224 h 2224"/>
                  <a:gd name="T14" fmla="*/ 2099 w 2099"/>
                  <a:gd name="T15" fmla="*/ 0 h 2224"/>
                  <a:gd name="T16" fmla="*/ 1072 w 2099"/>
                  <a:gd name="T17" fmla="*/ 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9" h="2224">
                    <a:moveTo>
                      <a:pt x="1072" y="0"/>
                    </a:moveTo>
                    <a:lnTo>
                      <a:pt x="1028" y="0"/>
                    </a:lnTo>
                    <a:lnTo>
                      <a:pt x="0" y="0"/>
                    </a:lnTo>
                    <a:lnTo>
                      <a:pt x="0" y="2224"/>
                    </a:lnTo>
                    <a:lnTo>
                      <a:pt x="1028" y="2224"/>
                    </a:lnTo>
                    <a:lnTo>
                      <a:pt x="1072" y="2224"/>
                    </a:lnTo>
                    <a:lnTo>
                      <a:pt x="2099" y="2224"/>
                    </a:lnTo>
                    <a:lnTo>
                      <a:pt x="2099" y="0"/>
                    </a:lnTo>
                    <a:lnTo>
                      <a:pt x="1072"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853" name="Rectangle 114"/>
              <p:cNvSpPr>
                <a:spLocks noChangeArrowheads="1"/>
              </p:cNvSpPr>
              <p:nvPr/>
            </p:nvSpPr>
            <p:spPr bwMode="auto">
              <a:xfrm>
                <a:off x="3566"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4" name="Rectangle 115"/>
              <p:cNvSpPr>
                <a:spLocks noChangeArrowheads="1"/>
              </p:cNvSpPr>
              <p:nvPr/>
            </p:nvSpPr>
            <p:spPr bwMode="auto">
              <a:xfrm>
                <a:off x="3809" y="214"/>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5" name="Rectangle 116"/>
              <p:cNvSpPr>
                <a:spLocks noChangeArrowheads="1"/>
              </p:cNvSpPr>
              <p:nvPr/>
            </p:nvSpPr>
            <p:spPr bwMode="auto">
              <a:xfrm>
                <a:off x="4053"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6" name="Rectangle 117"/>
              <p:cNvSpPr>
                <a:spLocks noChangeArrowheads="1"/>
              </p:cNvSpPr>
              <p:nvPr/>
            </p:nvSpPr>
            <p:spPr bwMode="auto">
              <a:xfrm>
                <a:off x="429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7" name="Rectangle 118"/>
              <p:cNvSpPr>
                <a:spLocks noChangeArrowheads="1"/>
              </p:cNvSpPr>
              <p:nvPr/>
            </p:nvSpPr>
            <p:spPr bwMode="auto">
              <a:xfrm>
                <a:off x="3566"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8" name="Rectangle 119"/>
              <p:cNvSpPr>
                <a:spLocks noChangeArrowheads="1"/>
              </p:cNvSpPr>
              <p:nvPr/>
            </p:nvSpPr>
            <p:spPr bwMode="auto">
              <a:xfrm>
                <a:off x="3809" y="489"/>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9" name="Rectangle 120"/>
              <p:cNvSpPr>
                <a:spLocks noChangeArrowheads="1"/>
              </p:cNvSpPr>
              <p:nvPr/>
            </p:nvSpPr>
            <p:spPr bwMode="auto">
              <a:xfrm>
                <a:off x="4053"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0" name="Rectangle 121"/>
              <p:cNvSpPr>
                <a:spLocks noChangeArrowheads="1"/>
              </p:cNvSpPr>
              <p:nvPr/>
            </p:nvSpPr>
            <p:spPr bwMode="auto">
              <a:xfrm>
                <a:off x="429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1" name="Rectangle 122"/>
              <p:cNvSpPr>
                <a:spLocks noChangeArrowheads="1"/>
              </p:cNvSpPr>
              <p:nvPr/>
            </p:nvSpPr>
            <p:spPr bwMode="auto">
              <a:xfrm>
                <a:off x="3566"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2" name="Rectangle 123"/>
              <p:cNvSpPr>
                <a:spLocks noChangeArrowheads="1"/>
              </p:cNvSpPr>
              <p:nvPr/>
            </p:nvSpPr>
            <p:spPr bwMode="auto">
              <a:xfrm>
                <a:off x="3809" y="76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3" name="Rectangle 124"/>
              <p:cNvSpPr>
                <a:spLocks noChangeArrowheads="1"/>
              </p:cNvSpPr>
              <p:nvPr/>
            </p:nvSpPr>
            <p:spPr bwMode="auto">
              <a:xfrm>
                <a:off x="4053"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4" name="Rectangle 125"/>
              <p:cNvSpPr>
                <a:spLocks noChangeArrowheads="1"/>
              </p:cNvSpPr>
              <p:nvPr/>
            </p:nvSpPr>
            <p:spPr bwMode="auto">
              <a:xfrm>
                <a:off x="429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5" name="Rectangle 126"/>
              <p:cNvSpPr>
                <a:spLocks noChangeArrowheads="1"/>
              </p:cNvSpPr>
              <p:nvPr/>
            </p:nvSpPr>
            <p:spPr bwMode="auto">
              <a:xfrm>
                <a:off x="3566"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6" name="Rectangle 127"/>
              <p:cNvSpPr>
                <a:spLocks noChangeArrowheads="1"/>
              </p:cNvSpPr>
              <p:nvPr/>
            </p:nvSpPr>
            <p:spPr bwMode="auto">
              <a:xfrm>
                <a:off x="3809" y="1040"/>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7" name="Rectangle 128"/>
              <p:cNvSpPr>
                <a:spLocks noChangeArrowheads="1"/>
              </p:cNvSpPr>
              <p:nvPr/>
            </p:nvSpPr>
            <p:spPr bwMode="auto">
              <a:xfrm>
                <a:off x="4053"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8" name="Rectangle 129"/>
              <p:cNvSpPr>
                <a:spLocks noChangeArrowheads="1"/>
              </p:cNvSpPr>
              <p:nvPr/>
            </p:nvSpPr>
            <p:spPr bwMode="auto">
              <a:xfrm>
                <a:off x="429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69" name="Rectangle 130"/>
              <p:cNvSpPr>
                <a:spLocks noChangeArrowheads="1"/>
              </p:cNvSpPr>
              <p:nvPr/>
            </p:nvSpPr>
            <p:spPr bwMode="auto">
              <a:xfrm>
                <a:off x="3566"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0" name="Rectangle 131"/>
              <p:cNvSpPr>
                <a:spLocks noChangeArrowheads="1"/>
              </p:cNvSpPr>
              <p:nvPr/>
            </p:nvSpPr>
            <p:spPr bwMode="auto">
              <a:xfrm>
                <a:off x="3809" y="131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1" name="Rectangle 132"/>
              <p:cNvSpPr>
                <a:spLocks noChangeArrowheads="1"/>
              </p:cNvSpPr>
              <p:nvPr/>
            </p:nvSpPr>
            <p:spPr bwMode="auto">
              <a:xfrm>
                <a:off x="4053"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2" name="Rectangle 133"/>
              <p:cNvSpPr>
                <a:spLocks noChangeArrowheads="1"/>
              </p:cNvSpPr>
              <p:nvPr/>
            </p:nvSpPr>
            <p:spPr bwMode="auto">
              <a:xfrm>
                <a:off x="429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3" name="Rectangle 134"/>
              <p:cNvSpPr>
                <a:spLocks noChangeArrowheads="1"/>
              </p:cNvSpPr>
              <p:nvPr/>
            </p:nvSpPr>
            <p:spPr bwMode="auto">
              <a:xfrm>
                <a:off x="3566"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4" name="Rectangle 135"/>
              <p:cNvSpPr>
                <a:spLocks noChangeArrowheads="1"/>
              </p:cNvSpPr>
              <p:nvPr/>
            </p:nvSpPr>
            <p:spPr bwMode="auto">
              <a:xfrm>
                <a:off x="3809" y="1590"/>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5" name="Rectangle 136"/>
              <p:cNvSpPr>
                <a:spLocks noChangeArrowheads="1"/>
              </p:cNvSpPr>
              <p:nvPr/>
            </p:nvSpPr>
            <p:spPr bwMode="auto">
              <a:xfrm>
                <a:off x="4053"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6" name="Rectangle 137"/>
              <p:cNvSpPr>
                <a:spLocks noChangeArrowheads="1"/>
              </p:cNvSpPr>
              <p:nvPr/>
            </p:nvSpPr>
            <p:spPr bwMode="auto">
              <a:xfrm>
                <a:off x="429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7" name="Rectangle 138"/>
              <p:cNvSpPr>
                <a:spLocks noChangeArrowheads="1"/>
              </p:cNvSpPr>
              <p:nvPr/>
            </p:nvSpPr>
            <p:spPr bwMode="auto">
              <a:xfrm>
                <a:off x="253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8" name="Rectangle 139"/>
              <p:cNvSpPr>
                <a:spLocks noChangeArrowheads="1"/>
              </p:cNvSpPr>
              <p:nvPr/>
            </p:nvSpPr>
            <p:spPr bwMode="auto">
              <a:xfrm>
                <a:off x="2781"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79" name="Rectangle 140"/>
              <p:cNvSpPr>
                <a:spLocks noChangeArrowheads="1"/>
              </p:cNvSpPr>
              <p:nvPr/>
            </p:nvSpPr>
            <p:spPr bwMode="auto">
              <a:xfrm>
                <a:off x="3025"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0" name="Rectangle 141"/>
              <p:cNvSpPr>
                <a:spLocks noChangeArrowheads="1"/>
              </p:cNvSpPr>
              <p:nvPr/>
            </p:nvSpPr>
            <p:spPr bwMode="auto">
              <a:xfrm>
                <a:off x="3269"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1" name="Rectangle 142"/>
              <p:cNvSpPr>
                <a:spLocks noChangeArrowheads="1"/>
              </p:cNvSpPr>
              <p:nvPr/>
            </p:nvSpPr>
            <p:spPr bwMode="auto">
              <a:xfrm>
                <a:off x="253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2" name="Rectangle 143"/>
              <p:cNvSpPr>
                <a:spLocks noChangeArrowheads="1"/>
              </p:cNvSpPr>
              <p:nvPr/>
            </p:nvSpPr>
            <p:spPr bwMode="auto">
              <a:xfrm>
                <a:off x="2781"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3" name="Rectangle 144"/>
              <p:cNvSpPr>
                <a:spLocks noChangeArrowheads="1"/>
              </p:cNvSpPr>
              <p:nvPr/>
            </p:nvSpPr>
            <p:spPr bwMode="auto">
              <a:xfrm>
                <a:off x="3025"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4" name="Rectangle 145"/>
              <p:cNvSpPr>
                <a:spLocks noChangeArrowheads="1"/>
              </p:cNvSpPr>
              <p:nvPr/>
            </p:nvSpPr>
            <p:spPr bwMode="auto">
              <a:xfrm>
                <a:off x="3269"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5" name="Rectangle 146"/>
              <p:cNvSpPr>
                <a:spLocks noChangeArrowheads="1"/>
              </p:cNvSpPr>
              <p:nvPr/>
            </p:nvSpPr>
            <p:spPr bwMode="auto">
              <a:xfrm>
                <a:off x="253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6" name="Rectangle 147"/>
              <p:cNvSpPr>
                <a:spLocks noChangeArrowheads="1"/>
              </p:cNvSpPr>
              <p:nvPr/>
            </p:nvSpPr>
            <p:spPr bwMode="auto">
              <a:xfrm>
                <a:off x="2781"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7" name="Rectangle 148"/>
              <p:cNvSpPr>
                <a:spLocks noChangeArrowheads="1"/>
              </p:cNvSpPr>
              <p:nvPr/>
            </p:nvSpPr>
            <p:spPr bwMode="auto">
              <a:xfrm>
                <a:off x="3025"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8" name="Rectangle 149"/>
              <p:cNvSpPr>
                <a:spLocks noChangeArrowheads="1"/>
              </p:cNvSpPr>
              <p:nvPr/>
            </p:nvSpPr>
            <p:spPr bwMode="auto">
              <a:xfrm>
                <a:off x="3269"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89" name="Rectangle 150"/>
              <p:cNvSpPr>
                <a:spLocks noChangeArrowheads="1"/>
              </p:cNvSpPr>
              <p:nvPr/>
            </p:nvSpPr>
            <p:spPr bwMode="auto">
              <a:xfrm>
                <a:off x="253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0" name="Rectangle 151"/>
              <p:cNvSpPr>
                <a:spLocks noChangeArrowheads="1"/>
              </p:cNvSpPr>
              <p:nvPr/>
            </p:nvSpPr>
            <p:spPr bwMode="auto">
              <a:xfrm>
                <a:off x="2781"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1" name="Rectangle 152"/>
              <p:cNvSpPr>
                <a:spLocks noChangeArrowheads="1"/>
              </p:cNvSpPr>
              <p:nvPr/>
            </p:nvSpPr>
            <p:spPr bwMode="auto">
              <a:xfrm>
                <a:off x="3025"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2" name="Rectangle 153"/>
              <p:cNvSpPr>
                <a:spLocks noChangeArrowheads="1"/>
              </p:cNvSpPr>
              <p:nvPr/>
            </p:nvSpPr>
            <p:spPr bwMode="auto">
              <a:xfrm>
                <a:off x="3269"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3" name="Rectangle 154"/>
              <p:cNvSpPr>
                <a:spLocks noChangeArrowheads="1"/>
              </p:cNvSpPr>
              <p:nvPr/>
            </p:nvSpPr>
            <p:spPr bwMode="auto">
              <a:xfrm>
                <a:off x="253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4" name="Rectangle 155"/>
              <p:cNvSpPr>
                <a:spLocks noChangeArrowheads="1"/>
              </p:cNvSpPr>
              <p:nvPr/>
            </p:nvSpPr>
            <p:spPr bwMode="auto">
              <a:xfrm>
                <a:off x="2781"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5" name="Rectangle 156"/>
              <p:cNvSpPr>
                <a:spLocks noChangeArrowheads="1"/>
              </p:cNvSpPr>
              <p:nvPr/>
            </p:nvSpPr>
            <p:spPr bwMode="auto">
              <a:xfrm>
                <a:off x="3025"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6" name="Rectangle 157"/>
              <p:cNvSpPr>
                <a:spLocks noChangeArrowheads="1"/>
              </p:cNvSpPr>
              <p:nvPr/>
            </p:nvSpPr>
            <p:spPr bwMode="auto">
              <a:xfrm>
                <a:off x="3269"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7" name="Rectangle 158"/>
              <p:cNvSpPr>
                <a:spLocks noChangeArrowheads="1"/>
              </p:cNvSpPr>
              <p:nvPr/>
            </p:nvSpPr>
            <p:spPr bwMode="auto">
              <a:xfrm>
                <a:off x="253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8" name="Rectangle 159"/>
              <p:cNvSpPr>
                <a:spLocks noChangeArrowheads="1"/>
              </p:cNvSpPr>
              <p:nvPr/>
            </p:nvSpPr>
            <p:spPr bwMode="auto">
              <a:xfrm>
                <a:off x="2781"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99" name="Rectangle 160"/>
              <p:cNvSpPr>
                <a:spLocks noChangeArrowheads="1"/>
              </p:cNvSpPr>
              <p:nvPr/>
            </p:nvSpPr>
            <p:spPr bwMode="auto">
              <a:xfrm>
                <a:off x="3025"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900" name="Rectangle 161"/>
              <p:cNvSpPr>
                <a:spLocks noChangeArrowheads="1"/>
              </p:cNvSpPr>
              <p:nvPr/>
            </p:nvSpPr>
            <p:spPr bwMode="auto">
              <a:xfrm>
                <a:off x="3269"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6" name="Group 28"/>
            <p:cNvGrpSpPr>
              <a:grpSpLocks noChangeAspect="1"/>
            </p:cNvGrpSpPr>
            <p:nvPr/>
          </p:nvGrpSpPr>
          <p:grpSpPr bwMode="auto">
            <a:xfrm>
              <a:off x="4751571" y="3036676"/>
              <a:ext cx="923571" cy="1250579"/>
              <a:chOff x="1705" y="1652"/>
              <a:chExt cx="418" cy="566"/>
            </a:xfrm>
            <a:effectLst>
              <a:outerShdw blurRad="50800" dist="38100" dir="10800000" algn="r" rotWithShape="0">
                <a:prstClr val="black">
                  <a:alpha val="40000"/>
                </a:prstClr>
              </a:outerShdw>
            </a:effectLst>
          </p:grpSpPr>
          <p:sp>
            <p:nvSpPr>
              <p:cNvPr id="3839"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0"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1"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2"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3"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4"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5"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6"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7"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8" name="Rectangle 37"/>
              <p:cNvSpPr>
                <a:spLocks noChangeArrowheads="1"/>
              </p:cNvSpPr>
              <p:nvPr/>
            </p:nvSpPr>
            <p:spPr bwMode="auto">
              <a:xfrm>
                <a:off x="1996" y="2093"/>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49"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50"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7" name="Group 52"/>
            <p:cNvGrpSpPr>
              <a:grpSpLocks noChangeAspect="1"/>
            </p:cNvGrpSpPr>
            <p:nvPr/>
          </p:nvGrpSpPr>
          <p:grpSpPr bwMode="auto">
            <a:xfrm>
              <a:off x="3940359" y="3423477"/>
              <a:ext cx="1441450" cy="865187"/>
              <a:chOff x="3187" y="1661"/>
              <a:chExt cx="908" cy="545"/>
            </a:xfrm>
            <a:effectLst>
              <a:outerShdw blurRad="50800" dist="38100" algn="l" rotWithShape="0">
                <a:prstClr val="black">
                  <a:alpha val="40000"/>
                </a:prstClr>
              </a:outerShdw>
            </a:effectLst>
          </p:grpSpPr>
          <p:sp>
            <p:nvSpPr>
              <p:cNvPr id="3812" name="AutoShape 51"/>
              <p:cNvSpPr>
                <a:spLocks noChangeAspect="1" noChangeArrowheads="1" noTextEdit="1"/>
              </p:cNvSpPr>
              <p:nvPr/>
            </p:nvSpPr>
            <p:spPr bwMode="auto">
              <a:xfrm>
                <a:off x="3187" y="1661"/>
                <a:ext cx="90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3" name="Freeform 53"/>
              <p:cNvSpPr>
                <a:spLocks/>
              </p:cNvSpPr>
              <p:nvPr/>
            </p:nvSpPr>
            <p:spPr bwMode="auto">
              <a:xfrm>
                <a:off x="3188" y="1718"/>
                <a:ext cx="908" cy="489"/>
              </a:xfrm>
              <a:custGeom>
                <a:avLst/>
                <a:gdLst>
                  <a:gd name="T0" fmla="*/ 479 w 908"/>
                  <a:gd name="T1" fmla="*/ 0 h 489"/>
                  <a:gd name="T2" fmla="*/ 428 w 908"/>
                  <a:gd name="T3" fmla="*/ 0 h 489"/>
                  <a:gd name="T4" fmla="*/ 0 w 908"/>
                  <a:gd name="T5" fmla="*/ 0 h 489"/>
                  <a:gd name="T6" fmla="*/ 0 w 908"/>
                  <a:gd name="T7" fmla="*/ 489 h 489"/>
                  <a:gd name="T8" fmla="*/ 428 w 908"/>
                  <a:gd name="T9" fmla="*/ 489 h 489"/>
                  <a:gd name="T10" fmla="*/ 479 w 908"/>
                  <a:gd name="T11" fmla="*/ 489 h 489"/>
                  <a:gd name="T12" fmla="*/ 908 w 908"/>
                  <a:gd name="T13" fmla="*/ 489 h 489"/>
                  <a:gd name="T14" fmla="*/ 908 w 908"/>
                  <a:gd name="T15" fmla="*/ 0 h 489"/>
                  <a:gd name="T16" fmla="*/ 479 w 908"/>
                  <a:gd name="T1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89">
                    <a:moveTo>
                      <a:pt x="479" y="0"/>
                    </a:moveTo>
                    <a:lnTo>
                      <a:pt x="428" y="0"/>
                    </a:lnTo>
                    <a:lnTo>
                      <a:pt x="0" y="0"/>
                    </a:lnTo>
                    <a:lnTo>
                      <a:pt x="0" y="489"/>
                    </a:lnTo>
                    <a:lnTo>
                      <a:pt x="428" y="489"/>
                    </a:lnTo>
                    <a:lnTo>
                      <a:pt x="479" y="489"/>
                    </a:lnTo>
                    <a:lnTo>
                      <a:pt x="908" y="489"/>
                    </a:lnTo>
                    <a:lnTo>
                      <a:pt x="908" y="0"/>
                    </a:lnTo>
                    <a:lnTo>
                      <a:pt x="479"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814" name="Rectangle 54"/>
              <p:cNvSpPr>
                <a:spLocks noChangeArrowheads="1"/>
              </p:cNvSpPr>
              <p:nvPr/>
            </p:nvSpPr>
            <p:spPr bwMode="auto">
              <a:xfrm>
                <a:off x="3230" y="1771"/>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5" name="Rectangle 55"/>
              <p:cNvSpPr>
                <a:spLocks noChangeArrowheads="1"/>
              </p:cNvSpPr>
              <p:nvPr/>
            </p:nvSpPr>
            <p:spPr bwMode="auto">
              <a:xfrm>
                <a:off x="3338"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6" name="Rectangle 56"/>
              <p:cNvSpPr>
                <a:spLocks noChangeArrowheads="1"/>
              </p:cNvSpPr>
              <p:nvPr/>
            </p:nvSpPr>
            <p:spPr bwMode="auto">
              <a:xfrm>
                <a:off x="3446"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7" name="Rectangle 57"/>
              <p:cNvSpPr>
                <a:spLocks noChangeArrowheads="1"/>
              </p:cNvSpPr>
              <p:nvPr/>
            </p:nvSpPr>
            <p:spPr bwMode="auto">
              <a:xfrm>
                <a:off x="3230" y="1873"/>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8" name="Rectangle 58"/>
              <p:cNvSpPr>
                <a:spLocks noChangeArrowheads="1"/>
              </p:cNvSpPr>
              <p:nvPr/>
            </p:nvSpPr>
            <p:spPr bwMode="auto">
              <a:xfrm>
                <a:off x="3338"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9" name="Rectangle 59"/>
              <p:cNvSpPr>
                <a:spLocks noChangeArrowheads="1"/>
              </p:cNvSpPr>
              <p:nvPr/>
            </p:nvSpPr>
            <p:spPr bwMode="auto">
              <a:xfrm>
                <a:off x="3446"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0" name="Rectangle 60"/>
              <p:cNvSpPr>
                <a:spLocks noChangeArrowheads="1"/>
              </p:cNvSpPr>
              <p:nvPr/>
            </p:nvSpPr>
            <p:spPr bwMode="auto">
              <a:xfrm>
                <a:off x="3230" y="1977"/>
                <a:ext cx="79"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1" name="Rectangle 61"/>
              <p:cNvSpPr>
                <a:spLocks noChangeArrowheads="1"/>
              </p:cNvSpPr>
              <p:nvPr/>
            </p:nvSpPr>
            <p:spPr bwMode="auto">
              <a:xfrm>
                <a:off x="3338"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2" name="Rectangle 62"/>
              <p:cNvSpPr>
                <a:spLocks noChangeArrowheads="1"/>
              </p:cNvSpPr>
              <p:nvPr/>
            </p:nvSpPr>
            <p:spPr bwMode="auto">
              <a:xfrm>
                <a:off x="3446"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3" name="Rectangle 63"/>
              <p:cNvSpPr>
                <a:spLocks noChangeArrowheads="1"/>
              </p:cNvSpPr>
              <p:nvPr/>
            </p:nvSpPr>
            <p:spPr bwMode="auto">
              <a:xfrm>
                <a:off x="3659"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4" name="Rectangle 64"/>
              <p:cNvSpPr>
                <a:spLocks noChangeArrowheads="1"/>
              </p:cNvSpPr>
              <p:nvPr/>
            </p:nvSpPr>
            <p:spPr bwMode="auto">
              <a:xfrm>
                <a:off x="3767"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5" name="Rectangle 65"/>
              <p:cNvSpPr>
                <a:spLocks noChangeArrowheads="1"/>
              </p:cNvSpPr>
              <p:nvPr/>
            </p:nvSpPr>
            <p:spPr bwMode="auto">
              <a:xfrm>
                <a:off x="3874"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6" name="Rectangle 66"/>
              <p:cNvSpPr>
                <a:spLocks noChangeArrowheads="1"/>
              </p:cNvSpPr>
              <p:nvPr/>
            </p:nvSpPr>
            <p:spPr bwMode="auto">
              <a:xfrm>
                <a:off x="3981"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7" name="Rectangle 67"/>
              <p:cNvSpPr>
                <a:spLocks noChangeArrowheads="1"/>
              </p:cNvSpPr>
              <p:nvPr/>
            </p:nvSpPr>
            <p:spPr bwMode="auto">
              <a:xfrm>
                <a:off x="3659"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8" name="Rectangle 68"/>
              <p:cNvSpPr>
                <a:spLocks noChangeArrowheads="1"/>
              </p:cNvSpPr>
              <p:nvPr/>
            </p:nvSpPr>
            <p:spPr bwMode="auto">
              <a:xfrm>
                <a:off x="3767"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29" name="Rectangle 69"/>
              <p:cNvSpPr>
                <a:spLocks noChangeArrowheads="1"/>
              </p:cNvSpPr>
              <p:nvPr/>
            </p:nvSpPr>
            <p:spPr bwMode="auto">
              <a:xfrm>
                <a:off x="3874"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0" name="Rectangle 70"/>
              <p:cNvSpPr>
                <a:spLocks noChangeArrowheads="1"/>
              </p:cNvSpPr>
              <p:nvPr/>
            </p:nvSpPr>
            <p:spPr bwMode="auto">
              <a:xfrm>
                <a:off x="3981"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1" name="Rectangle 71"/>
              <p:cNvSpPr>
                <a:spLocks noChangeArrowheads="1"/>
              </p:cNvSpPr>
              <p:nvPr/>
            </p:nvSpPr>
            <p:spPr bwMode="auto">
              <a:xfrm>
                <a:off x="3659"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2" name="Rectangle 72"/>
              <p:cNvSpPr>
                <a:spLocks noChangeArrowheads="1"/>
              </p:cNvSpPr>
              <p:nvPr/>
            </p:nvSpPr>
            <p:spPr bwMode="auto">
              <a:xfrm>
                <a:off x="3767"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3" name="Rectangle 73"/>
              <p:cNvSpPr>
                <a:spLocks noChangeArrowheads="1"/>
              </p:cNvSpPr>
              <p:nvPr/>
            </p:nvSpPr>
            <p:spPr bwMode="auto">
              <a:xfrm>
                <a:off x="3874"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4" name="Rectangle 74"/>
              <p:cNvSpPr>
                <a:spLocks noChangeArrowheads="1"/>
              </p:cNvSpPr>
              <p:nvPr/>
            </p:nvSpPr>
            <p:spPr bwMode="auto">
              <a:xfrm>
                <a:off x="3981"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5" name="Rectangle 75"/>
              <p:cNvSpPr>
                <a:spLocks noChangeArrowheads="1"/>
              </p:cNvSpPr>
              <p:nvPr/>
            </p:nvSpPr>
            <p:spPr bwMode="auto">
              <a:xfrm>
                <a:off x="3553" y="1771"/>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6" name="Rectangle 76"/>
              <p:cNvSpPr>
                <a:spLocks noChangeArrowheads="1"/>
              </p:cNvSpPr>
              <p:nvPr/>
            </p:nvSpPr>
            <p:spPr bwMode="auto">
              <a:xfrm>
                <a:off x="3553" y="1873"/>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7" name="Rectangle 77"/>
              <p:cNvSpPr>
                <a:spLocks noChangeArrowheads="1"/>
              </p:cNvSpPr>
              <p:nvPr/>
            </p:nvSpPr>
            <p:spPr bwMode="auto">
              <a:xfrm>
                <a:off x="3553" y="1977"/>
                <a:ext cx="77"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38" name="Freeform 78"/>
              <p:cNvSpPr>
                <a:spLocks/>
              </p:cNvSpPr>
              <p:nvPr/>
            </p:nvSpPr>
            <p:spPr bwMode="auto">
              <a:xfrm>
                <a:off x="3188" y="1662"/>
                <a:ext cx="908" cy="60"/>
              </a:xfrm>
              <a:custGeom>
                <a:avLst/>
                <a:gdLst>
                  <a:gd name="T0" fmla="*/ 479 w 908"/>
                  <a:gd name="T1" fmla="*/ 0 h 60"/>
                  <a:gd name="T2" fmla="*/ 428 w 908"/>
                  <a:gd name="T3" fmla="*/ 0 h 60"/>
                  <a:gd name="T4" fmla="*/ 0 w 908"/>
                  <a:gd name="T5" fmla="*/ 0 h 60"/>
                  <a:gd name="T6" fmla="*/ 0 w 908"/>
                  <a:gd name="T7" fmla="*/ 60 h 60"/>
                  <a:gd name="T8" fmla="*/ 428 w 908"/>
                  <a:gd name="T9" fmla="*/ 60 h 60"/>
                  <a:gd name="T10" fmla="*/ 479 w 908"/>
                  <a:gd name="T11" fmla="*/ 60 h 60"/>
                  <a:gd name="T12" fmla="*/ 908 w 908"/>
                  <a:gd name="T13" fmla="*/ 60 h 60"/>
                  <a:gd name="T14" fmla="*/ 908 w 908"/>
                  <a:gd name="T15" fmla="*/ 0 h 60"/>
                  <a:gd name="T16" fmla="*/ 479 w 90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60">
                    <a:moveTo>
                      <a:pt x="479" y="0"/>
                    </a:moveTo>
                    <a:lnTo>
                      <a:pt x="428" y="0"/>
                    </a:lnTo>
                    <a:lnTo>
                      <a:pt x="0" y="0"/>
                    </a:lnTo>
                    <a:lnTo>
                      <a:pt x="0" y="60"/>
                    </a:lnTo>
                    <a:lnTo>
                      <a:pt x="428" y="60"/>
                    </a:lnTo>
                    <a:lnTo>
                      <a:pt x="479" y="60"/>
                    </a:lnTo>
                    <a:lnTo>
                      <a:pt x="908" y="60"/>
                    </a:lnTo>
                    <a:lnTo>
                      <a:pt x="908" y="0"/>
                    </a:lnTo>
                    <a:lnTo>
                      <a:pt x="479" y="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8" name="Group 3295"/>
            <p:cNvGrpSpPr/>
            <p:nvPr/>
          </p:nvGrpSpPr>
          <p:grpSpPr>
            <a:xfrm>
              <a:off x="2709951" y="2245882"/>
              <a:ext cx="795338" cy="1741488"/>
              <a:chOff x="2325689" y="1746250"/>
              <a:chExt cx="795338" cy="1741488"/>
            </a:xfrm>
          </p:grpSpPr>
          <p:sp>
            <p:nvSpPr>
              <p:cNvPr id="3795"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6"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7"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8"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9"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0"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1"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2"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3"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4"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5"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6"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7"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8"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09"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0"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811"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29" name="Group 3296"/>
            <p:cNvGrpSpPr/>
            <p:nvPr/>
          </p:nvGrpSpPr>
          <p:grpSpPr>
            <a:xfrm>
              <a:off x="1110644" y="1912805"/>
              <a:ext cx="795338" cy="2382838"/>
              <a:chOff x="2325689" y="1104900"/>
              <a:chExt cx="795338" cy="2382838"/>
            </a:xfrm>
            <a:effectLst>
              <a:outerShdw blurRad="50800" dist="38100" algn="l" rotWithShape="0">
                <a:prstClr val="black">
                  <a:alpha val="40000"/>
                </a:prstClr>
              </a:outerShdw>
            </a:effectLst>
          </p:grpSpPr>
          <p:sp>
            <p:nvSpPr>
              <p:cNvPr id="3776" name="Rectangle 21"/>
              <p:cNvSpPr>
                <a:spLocks noChangeArrowheads="1"/>
              </p:cNvSpPr>
              <p:nvPr/>
            </p:nvSpPr>
            <p:spPr bwMode="auto">
              <a:xfrm>
                <a:off x="2714627" y="1104900"/>
                <a:ext cx="17463" cy="628650"/>
              </a:xfrm>
              <a:prstGeom prst="rect">
                <a:avLst/>
              </a:prstGeom>
              <a:gradFill flip="none" rotWithShape="1">
                <a:gsLst>
                  <a:gs pos="0">
                    <a:schemeClr val="tx2"/>
                  </a:gs>
                  <a:gs pos="100000">
                    <a:schemeClr val="tx2">
                      <a:lumMod val="5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7"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8"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9"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0"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1"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2"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3"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4"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5"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6"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7"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8"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89"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0"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1"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2"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3"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94"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0" name="Group 3297"/>
            <p:cNvGrpSpPr/>
            <p:nvPr/>
          </p:nvGrpSpPr>
          <p:grpSpPr>
            <a:xfrm>
              <a:off x="97541" y="2604378"/>
              <a:ext cx="591029" cy="1569234"/>
              <a:chOff x="1588" y="455613"/>
              <a:chExt cx="1325563" cy="3519487"/>
            </a:xfrm>
          </p:grpSpPr>
          <p:sp>
            <p:nvSpPr>
              <p:cNvPr id="3735"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6"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7"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8"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9"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0"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1"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2"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3"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4"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5"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6"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7"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8"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49"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0"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1"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2"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3"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4"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5"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6"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7"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8"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59"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0"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1"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2"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3"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4"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5"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6"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7"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8"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69"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0"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1"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2"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3"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4"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75"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31" name="Group 3298"/>
            <p:cNvGrpSpPr/>
            <p:nvPr/>
          </p:nvGrpSpPr>
          <p:grpSpPr>
            <a:xfrm>
              <a:off x="-8175" y="2891019"/>
              <a:ext cx="1685320" cy="1404288"/>
              <a:chOff x="-3175" y="-1241425"/>
              <a:chExt cx="9148763" cy="7623175"/>
            </a:xfrm>
            <a:effectLst>
              <a:outerShdw blurRad="50800" dist="38100" dir="10800000" algn="r" rotWithShape="0">
                <a:prstClr val="black">
                  <a:alpha val="40000"/>
                </a:prstClr>
              </a:outerShdw>
            </a:effectLst>
          </p:grpSpPr>
          <p:sp>
            <p:nvSpPr>
              <p:cNvPr id="3681" name="Rectangle 32"/>
              <p:cNvSpPr>
                <a:spLocks noChangeArrowheads="1"/>
              </p:cNvSpPr>
              <p:nvPr/>
            </p:nvSpPr>
            <p:spPr bwMode="auto">
              <a:xfrm>
                <a:off x="2995613" y="-1241425"/>
                <a:ext cx="3038475" cy="850900"/>
              </a:xfrm>
              <a:prstGeom prst="rect">
                <a:avLst/>
              </a:prstGeom>
              <a:gradFill flip="none" rotWithShape="1">
                <a:gsLst>
                  <a:gs pos="0">
                    <a:sysClr val="window" lastClr="FFFFFF">
                      <a:lumMod val="75000"/>
                    </a:sysClr>
                  </a:gs>
                  <a:gs pos="100000">
                    <a:sysClr val="window" lastClr="FFFFFF">
                      <a:lumMod val="95000"/>
                    </a:sys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82" name="Rectangle 6"/>
              <p:cNvSpPr>
                <a:spLocks noChangeArrowheads="1"/>
              </p:cNvSpPr>
              <p:nvPr/>
            </p:nvSpPr>
            <p:spPr bwMode="auto">
              <a:xfrm>
                <a:off x="2857500" y="-530225"/>
                <a:ext cx="3325813" cy="6908800"/>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83"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84"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85"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86"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87"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88"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89"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0"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1"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2"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3"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4"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5"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6"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7"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8"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99"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0"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1"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2"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3"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4"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5"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6"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7"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8"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09" name="Rectangle 40"/>
              <p:cNvSpPr>
                <a:spLocks noChangeArrowheads="1"/>
              </p:cNvSpPr>
              <p:nvPr/>
            </p:nvSpPr>
            <p:spPr bwMode="auto">
              <a:xfrm>
                <a:off x="5770563"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0"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1"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2"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3"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4"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5"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6"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7"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8"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19"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0"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1"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2" name="Rectangle 56"/>
              <p:cNvSpPr>
                <a:spLocks noChangeArrowheads="1"/>
              </p:cNvSpPr>
              <p:nvPr/>
            </p:nvSpPr>
            <p:spPr bwMode="auto">
              <a:xfrm>
                <a:off x="-3175"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3"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4"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5"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6"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7"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8"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29"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0"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1"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2"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3"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734"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4" name="Group 28"/>
            <p:cNvGrpSpPr>
              <a:grpSpLocks noChangeAspect="1"/>
            </p:cNvGrpSpPr>
            <p:nvPr/>
          </p:nvGrpSpPr>
          <p:grpSpPr bwMode="auto">
            <a:xfrm>
              <a:off x="1654851" y="3397803"/>
              <a:ext cx="663574" cy="898525"/>
              <a:chOff x="1705" y="1652"/>
              <a:chExt cx="418" cy="566"/>
            </a:xfrm>
            <a:effectLst>
              <a:outerShdw blurRad="50800" dist="38100" dir="10800000" algn="r" rotWithShape="0">
                <a:prstClr val="black">
                  <a:alpha val="40000"/>
                </a:prstClr>
              </a:outerShdw>
            </a:effectLst>
          </p:grpSpPr>
          <p:sp>
            <p:nvSpPr>
              <p:cNvPr id="3661"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2" name="Rectangle 29"/>
              <p:cNvSpPr>
                <a:spLocks noChangeArrowheads="1"/>
              </p:cNvSpPr>
              <p:nvPr/>
            </p:nvSpPr>
            <p:spPr bwMode="auto">
              <a:xfrm>
                <a:off x="1705" y="1691"/>
                <a:ext cx="418" cy="526"/>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63"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4"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5"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6"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7"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8"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9"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70"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71" name="Rectangle 38"/>
              <p:cNvSpPr>
                <a:spLocks noChangeArrowheads="1"/>
              </p:cNvSpPr>
              <p:nvPr/>
            </p:nvSpPr>
            <p:spPr bwMode="auto">
              <a:xfrm>
                <a:off x="1750"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72" name="Rectangle 39"/>
              <p:cNvSpPr>
                <a:spLocks noChangeArrowheads="1"/>
              </p:cNvSpPr>
              <p:nvPr/>
            </p:nvSpPr>
            <p:spPr bwMode="auto">
              <a:xfrm>
                <a:off x="1871"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73" name="Rectangle 40"/>
              <p:cNvSpPr>
                <a:spLocks noChangeArrowheads="1"/>
              </p:cNvSpPr>
              <p:nvPr/>
            </p:nvSpPr>
            <p:spPr bwMode="auto">
              <a:xfrm>
                <a:off x="1994"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74" name="Rectangle 41"/>
              <p:cNvSpPr>
                <a:spLocks noChangeArrowheads="1"/>
              </p:cNvSpPr>
              <p:nvPr/>
            </p:nvSpPr>
            <p:spPr bwMode="auto">
              <a:xfrm>
                <a:off x="1750"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75" name="Rectangle 42"/>
              <p:cNvSpPr>
                <a:spLocks noChangeArrowheads="1"/>
              </p:cNvSpPr>
              <p:nvPr/>
            </p:nvSpPr>
            <p:spPr bwMode="auto">
              <a:xfrm>
                <a:off x="1871"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76"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77"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78" name="Rectangle 45"/>
              <p:cNvSpPr>
                <a:spLocks noChangeArrowheads="1"/>
              </p:cNvSpPr>
              <p:nvPr/>
            </p:nvSpPr>
            <p:spPr bwMode="auto">
              <a:xfrm>
                <a:off x="1747"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79" name="Rectangle 46"/>
              <p:cNvSpPr>
                <a:spLocks noChangeArrowheads="1"/>
              </p:cNvSpPr>
              <p:nvPr/>
            </p:nvSpPr>
            <p:spPr bwMode="auto">
              <a:xfrm>
                <a:off x="1871"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80" name="Rectangle 47"/>
              <p:cNvSpPr>
                <a:spLocks noChangeArrowheads="1"/>
              </p:cNvSpPr>
              <p:nvPr/>
            </p:nvSpPr>
            <p:spPr bwMode="auto">
              <a:xfrm>
                <a:off x="1994"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65" name="Group 3300"/>
            <p:cNvGrpSpPr/>
            <p:nvPr/>
          </p:nvGrpSpPr>
          <p:grpSpPr>
            <a:xfrm>
              <a:off x="2285841" y="2730296"/>
              <a:ext cx="591029" cy="1569234"/>
              <a:chOff x="1588" y="455613"/>
              <a:chExt cx="1325563" cy="3519487"/>
            </a:xfrm>
            <a:effectLst>
              <a:outerShdw blurRad="50800" dist="38100" algn="l" rotWithShape="0">
                <a:prstClr val="black">
                  <a:alpha val="40000"/>
                </a:prstClr>
              </a:outerShdw>
            </a:effectLst>
          </p:grpSpPr>
          <p:sp>
            <p:nvSpPr>
              <p:cNvPr id="3620"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1"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2"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3"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4"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5"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6"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7"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8"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29"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0"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1"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2"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3"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4"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5"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6"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7"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8"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39"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0"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1"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2"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3"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4"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5"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6"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7"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8"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49"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0"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1"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2"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3"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4"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5"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6"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7"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8"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59"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60"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6" name="Group 3301"/>
            <p:cNvGrpSpPr/>
            <p:nvPr/>
          </p:nvGrpSpPr>
          <p:grpSpPr>
            <a:xfrm>
              <a:off x="2860754" y="2894468"/>
              <a:ext cx="1685320" cy="1404288"/>
              <a:chOff x="-3175" y="-1241425"/>
              <a:chExt cx="9148763" cy="7623175"/>
            </a:xfrm>
            <a:effectLst>
              <a:outerShdw blurRad="63500" sx="102000" sy="102000" algn="ctr" rotWithShape="0">
                <a:prstClr val="black">
                  <a:alpha val="40000"/>
                </a:prstClr>
              </a:outerShdw>
            </a:effectLst>
          </p:grpSpPr>
          <p:sp>
            <p:nvSpPr>
              <p:cNvPr id="3566" name="Rectangle 32"/>
              <p:cNvSpPr>
                <a:spLocks noChangeArrowheads="1"/>
              </p:cNvSpPr>
              <p:nvPr/>
            </p:nvSpPr>
            <p:spPr bwMode="auto">
              <a:xfrm>
                <a:off x="2995613" y="-1241425"/>
                <a:ext cx="3038475" cy="8509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7"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8"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9"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0"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1"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2"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3"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4"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5"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6"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7"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8"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79"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0"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1"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2"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3"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4"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5"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6"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7"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8"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89"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0"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1"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2"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3"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4" name="Rectangle 40"/>
              <p:cNvSpPr>
                <a:spLocks noChangeArrowheads="1"/>
              </p:cNvSpPr>
              <p:nvPr/>
            </p:nvSpPr>
            <p:spPr bwMode="auto">
              <a:xfrm>
                <a:off x="5770563" y="2943225"/>
                <a:ext cx="3375025" cy="3438525"/>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5"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6"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7"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8"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99"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0"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1"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2"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3"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4"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5"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6"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7"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608"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09"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0"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1"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2"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3"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4"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5"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6"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7"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8"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619"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7" name="Group 82"/>
            <p:cNvGrpSpPr>
              <a:grpSpLocks noChangeAspect="1"/>
            </p:cNvGrpSpPr>
            <p:nvPr/>
          </p:nvGrpSpPr>
          <p:grpSpPr bwMode="auto">
            <a:xfrm>
              <a:off x="5559622" y="2542437"/>
              <a:ext cx="838200" cy="1743075"/>
              <a:chOff x="3489" y="1293"/>
              <a:chExt cx="528" cy="1098"/>
            </a:xfrm>
            <a:effectLst>
              <a:outerShdw blurRad="50800" dist="38100" dir="10800000" algn="r" rotWithShape="0">
                <a:prstClr val="black">
                  <a:alpha val="40000"/>
                </a:prstClr>
              </a:outerShdw>
            </a:effectLst>
          </p:grpSpPr>
          <p:sp>
            <p:nvSpPr>
              <p:cNvPr id="3540" name="Rectangle 83"/>
              <p:cNvSpPr>
                <a:spLocks noChangeArrowheads="1"/>
              </p:cNvSpPr>
              <p:nvPr/>
            </p:nvSpPr>
            <p:spPr bwMode="auto">
              <a:xfrm>
                <a:off x="3489" y="1293"/>
                <a:ext cx="528" cy="109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1" name="Rectangle 84"/>
              <p:cNvSpPr>
                <a:spLocks noChangeArrowheads="1"/>
              </p:cNvSpPr>
              <p:nvPr/>
            </p:nvSpPr>
            <p:spPr bwMode="auto">
              <a:xfrm>
                <a:off x="353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2" name="Rectangle 85"/>
              <p:cNvSpPr>
                <a:spLocks noChangeArrowheads="1"/>
              </p:cNvSpPr>
              <p:nvPr/>
            </p:nvSpPr>
            <p:spPr bwMode="auto">
              <a:xfrm>
                <a:off x="365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3" name="Rectangle 86"/>
              <p:cNvSpPr>
                <a:spLocks noChangeArrowheads="1"/>
              </p:cNvSpPr>
              <p:nvPr/>
            </p:nvSpPr>
            <p:spPr bwMode="auto">
              <a:xfrm>
                <a:off x="377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4" name="Rectangle 87"/>
              <p:cNvSpPr>
                <a:spLocks noChangeArrowheads="1"/>
              </p:cNvSpPr>
              <p:nvPr/>
            </p:nvSpPr>
            <p:spPr bwMode="auto">
              <a:xfrm>
                <a:off x="3894"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5" name="Rectangle 88"/>
              <p:cNvSpPr>
                <a:spLocks noChangeArrowheads="1"/>
              </p:cNvSpPr>
              <p:nvPr/>
            </p:nvSpPr>
            <p:spPr bwMode="auto">
              <a:xfrm>
                <a:off x="353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6" name="Rectangle 89"/>
              <p:cNvSpPr>
                <a:spLocks noChangeArrowheads="1"/>
              </p:cNvSpPr>
              <p:nvPr/>
            </p:nvSpPr>
            <p:spPr bwMode="auto">
              <a:xfrm>
                <a:off x="365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7" name="Rectangle 90"/>
              <p:cNvSpPr>
                <a:spLocks noChangeArrowheads="1"/>
              </p:cNvSpPr>
              <p:nvPr/>
            </p:nvSpPr>
            <p:spPr bwMode="auto">
              <a:xfrm>
                <a:off x="377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8" name="Rectangle 91"/>
              <p:cNvSpPr>
                <a:spLocks noChangeArrowheads="1"/>
              </p:cNvSpPr>
              <p:nvPr/>
            </p:nvSpPr>
            <p:spPr bwMode="auto">
              <a:xfrm>
                <a:off x="3894"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49" name="Rectangle 92"/>
              <p:cNvSpPr>
                <a:spLocks noChangeArrowheads="1"/>
              </p:cNvSpPr>
              <p:nvPr/>
            </p:nvSpPr>
            <p:spPr bwMode="auto">
              <a:xfrm>
                <a:off x="353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0" name="Rectangle 93"/>
              <p:cNvSpPr>
                <a:spLocks noChangeArrowheads="1"/>
              </p:cNvSpPr>
              <p:nvPr/>
            </p:nvSpPr>
            <p:spPr bwMode="auto">
              <a:xfrm>
                <a:off x="365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1" name="Rectangle 94"/>
              <p:cNvSpPr>
                <a:spLocks noChangeArrowheads="1"/>
              </p:cNvSpPr>
              <p:nvPr/>
            </p:nvSpPr>
            <p:spPr bwMode="auto">
              <a:xfrm>
                <a:off x="377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2" name="Rectangle 95"/>
              <p:cNvSpPr>
                <a:spLocks noChangeArrowheads="1"/>
              </p:cNvSpPr>
              <p:nvPr/>
            </p:nvSpPr>
            <p:spPr bwMode="auto">
              <a:xfrm>
                <a:off x="3894"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3" name="Rectangle 96"/>
              <p:cNvSpPr>
                <a:spLocks noChangeArrowheads="1"/>
              </p:cNvSpPr>
              <p:nvPr/>
            </p:nvSpPr>
            <p:spPr bwMode="auto">
              <a:xfrm>
                <a:off x="353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4" name="Rectangle 97"/>
              <p:cNvSpPr>
                <a:spLocks noChangeArrowheads="1"/>
              </p:cNvSpPr>
              <p:nvPr/>
            </p:nvSpPr>
            <p:spPr bwMode="auto">
              <a:xfrm>
                <a:off x="365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5" name="Rectangle 98"/>
              <p:cNvSpPr>
                <a:spLocks noChangeArrowheads="1"/>
              </p:cNvSpPr>
              <p:nvPr/>
            </p:nvSpPr>
            <p:spPr bwMode="auto">
              <a:xfrm>
                <a:off x="377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6" name="Rectangle 99"/>
              <p:cNvSpPr>
                <a:spLocks noChangeArrowheads="1"/>
              </p:cNvSpPr>
              <p:nvPr/>
            </p:nvSpPr>
            <p:spPr bwMode="auto">
              <a:xfrm>
                <a:off x="3894"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7" name="Rectangle 100"/>
              <p:cNvSpPr>
                <a:spLocks noChangeArrowheads="1"/>
              </p:cNvSpPr>
              <p:nvPr/>
            </p:nvSpPr>
            <p:spPr bwMode="auto">
              <a:xfrm>
                <a:off x="353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8" name="Rectangle 101"/>
              <p:cNvSpPr>
                <a:spLocks noChangeArrowheads="1"/>
              </p:cNvSpPr>
              <p:nvPr/>
            </p:nvSpPr>
            <p:spPr bwMode="auto">
              <a:xfrm>
                <a:off x="365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59" name="Rectangle 102"/>
              <p:cNvSpPr>
                <a:spLocks noChangeArrowheads="1"/>
              </p:cNvSpPr>
              <p:nvPr/>
            </p:nvSpPr>
            <p:spPr bwMode="auto">
              <a:xfrm>
                <a:off x="377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0" name="Rectangle 103"/>
              <p:cNvSpPr>
                <a:spLocks noChangeArrowheads="1"/>
              </p:cNvSpPr>
              <p:nvPr/>
            </p:nvSpPr>
            <p:spPr bwMode="auto">
              <a:xfrm>
                <a:off x="3894"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1" name="Rectangle 104"/>
              <p:cNvSpPr>
                <a:spLocks noChangeArrowheads="1"/>
              </p:cNvSpPr>
              <p:nvPr/>
            </p:nvSpPr>
            <p:spPr bwMode="auto">
              <a:xfrm>
                <a:off x="353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2" name="Rectangle 105"/>
              <p:cNvSpPr>
                <a:spLocks noChangeArrowheads="1"/>
              </p:cNvSpPr>
              <p:nvPr/>
            </p:nvSpPr>
            <p:spPr bwMode="auto">
              <a:xfrm>
                <a:off x="365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3" name="Rectangle 106"/>
              <p:cNvSpPr>
                <a:spLocks noChangeArrowheads="1"/>
              </p:cNvSpPr>
              <p:nvPr/>
            </p:nvSpPr>
            <p:spPr bwMode="auto">
              <a:xfrm>
                <a:off x="377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4" name="Rectangle 107"/>
              <p:cNvSpPr>
                <a:spLocks noChangeArrowheads="1"/>
              </p:cNvSpPr>
              <p:nvPr/>
            </p:nvSpPr>
            <p:spPr bwMode="auto">
              <a:xfrm>
                <a:off x="3894"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65" name="Rectangle 108"/>
              <p:cNvSpPr>
                <a:spLocks noChangeArrowheads="1"/>
              </p:cNvSpPr>
              <p:nvPr/>
            </p:nvSpPr>
            <p:spPr bwMode="auto">
              <a:xfrm>
                <a:off x="3667" y="2234"/>
                <a:ext cx="178" cy="1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68" name="Group 165"/>
            <p:cNvGrpSpPr>
              <a:grpSpLocks noChangeAspect="1"/>
            </p:cNvGrpSpPr>
            <p:nvPr/>
          </p:nvGrpSpPr>
          <p:grpSpPr bwMode="auto">
            <a:xfrm>
              <a:off x="6259012" y="3348090"/>
              <a:ext cx="884118" cy="935961"/>
              <a:chOff x="825" y="-554"/>
              <a:chExt cx="4110" cy="4351"/>
            </a:xfrm>
            <a:effectLst>
              <a:outerShdw blurRad="50800" dist="38100" dir="10800000" algn="r" rotWithShape="0">
                <a:prstClr val="black">
                  <a:alpha val="40000"/>
                </a:prstClr>
              </a:outerShdw>
            </a:effectLst>
          </p:grpSpPr>
          <p:sp>
            <p:nvSpPr>
              <p:cNvPr id="3487"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9"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0"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1"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2"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3"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4"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5"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6"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7"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8"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99"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0"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1"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2"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3"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4"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5"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6"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7"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8"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09"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0"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1"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2"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3"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4"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5"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6"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7"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8"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19"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0"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1"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2"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3"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4"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5"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6"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7"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8"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29"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0"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1"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2"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3"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4"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5"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6"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7" name="Rectangle 214"/>
              <p:cNvSpPr>
                <a:spLocks noChangeArrowheads="1"/>
              </p:cNvSpPr>
              <p:nvPr/>
            </p:nvSpPr>
            <p:spPr bwMode="auto">
              <a:xfrm>
                <a:off x="2429" y="283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8"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539"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69" name="Group 3304"/>
            <p:cNvGrpSpPr/>
            <p:nvPr/>
          </p:nvGrpSpPr>
          <p:grpSpPr>
            <a:xfrm>
              <a:off x="6996874" y="2604378"/>
              <a:ext cx="591029" cy="1569234"/>
              <a:chOff x="1588" y="455613"/>
              <a:chExt cx="1325563" cy="3519487"/>
            </a:xfrm>
          </p:grpSpPr>
          <p:sp>
            <p:nvSpPr>
              <p:cNvPr id="3446"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7"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8"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9"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0"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1"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2"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3"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4"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5"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6"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7"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8"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59"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0"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1"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2"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3"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4"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5"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6"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7"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8"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69"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0"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1"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2"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3"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4"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5"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6"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7"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8"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79"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0"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1"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2"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3"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4"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5"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86"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0" name="Group 165"/>
            <p:cNvGrpSpPr>
              <a:grpSpLocks noChangeAspect="1"/>
            </p:cNvGrpSpPr>
            <p:nvPr/>
          </p:nvGrpSpPr>
          <p:grpSpPr bwMode="auto">
            <a:xfrm>
              <a:off x="7762354" y="2611772"/>
              <a:ext cx="1379419" cy="1460306"/>
              <a:chOff x="825" y="-554"/>
              <a:chExt cx="4110" cy="4351"/>
            </a:xfrm>
            <a:effectLst>
              <a:outerShdw blurRad="50800" dist="38100" dir="10800000" algn="r" rotWithShape="0">
                <a:prstClr val="black">
                  <a:alpha val="40000"/>
                </a:prstClr>
              </a:outerShdw>
            </a:effectLst>
          </p:grpSpPr>
          <p:sp>
            <p:nvSpPr>
              <p:cNvPr id="3394"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5"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6"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7"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8"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9"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0"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1"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2"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3"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4"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5"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6"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7"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8"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09"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0"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1"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2"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3"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4"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5"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6"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7"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8"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19"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0"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1"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2"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3"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4"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5"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6"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7"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8"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29"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0"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1"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2"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3"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4"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5"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6"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7"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8"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39"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0"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1"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2"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3"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4"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445"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71" name="Group 3306"/>
            <p:cNvGrpSpPr/>
            <p:nvPr/>
          </p:nvGrpSpPr>
          <p:grpSpPr>
            <a:xfrm>
              <a:off x="8009977" y="2516055"/>
              <a:ext cx="795338" cy="1779588"/>
              <a:chOff x="2325689" y="1708150"/>
              <a:chExt cx="795338" cy="1779588"/>
            </a:xfrm>
            <a:effectLst>
              <a:outerShdw blurRad="50800" dist="38100" dir="10800000" algn="r" rotWithShape="0">
                <a:prstClr val="black">
                  <a:alpha val="40000"/>
                </a:prstClr>
              </a:outerShdw>
            </a:effectLst>
          </p:grpSpPr>
          <p:sp>
            <p:nvSpPr>
              <p:cNvPr id="3376"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377" name="Rectangle 7"/>
              <p:cNvSpPr>
                <a:spLocks noChangeArrowheads="1"/>
              </p:cNvSpPr>
              <p:nvPr/>
            </p:nvSpPr>
            <p:spPr bwMode="auto">
              <a:xfrm>
                <a:off x="2325689" y="2590800"/>
                <a:ext cx="795338" cy="89693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378"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9"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0"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1"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2"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3"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4"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5"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6"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7"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8"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89"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0"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1"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2"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93"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2" name="Group 3307"/>
            <p:cNvGrpSpPr/>
            <p:nvPr/>
          </p:nvGrpSpPr>
          <p:grpSpPr>
            <a:xfrm>
              <a:off x="6891158" y="2891019"/>
              <a:ext cx="1685320" cy="1404288"/>
              <a:chOff x="-3175" y="-1241425"/>
              <a:chExt cx="9148763" cy="7623175"/>
            </a:xfrm>
            <a:effectLst>
              <a:outerShdw blurRad="50800" dist="38100" dir="10800000" algn="r" rotWithShape="0">
                <a:prstClr val="black">
                  <a:alpha val="40000"/>
                </a:prstClr>
              </a:outerShdw>
            </a:effectLst>
          </p:grpSpPr>
          <p:sp>
            <p:nvSpPr>
              <p:cNvPr id="3322" name="Rectangle 32"/>
              <p:cNvSpPr>
                <a:spLocks noChangeArrowheads="1"/>
              </p:cNvSpPr>
              <p:nvPr/>
            </p:nvSpPr>
            <p:spPr bwMode="auto">
              <a:xfrm>
                <a:off x="2995613" y="-1241425"/>
                <a:ext cx="3038475" cy="8509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3"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4"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5"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6"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7"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8"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9"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0"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1"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2"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3"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4"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5"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6"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7"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8"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39"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0"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1"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2"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3"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4"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5"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6"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7"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8"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49"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0" name="Rectangle 40"/>
              <p:cNvSpPr>
                <a:spLocks noChangeArrowheads="1"/>
              </p:cNvSpPr>
              <p:nvPr/>
            </p:nvSpPr>
            <p:spPr bwMode="auto">
              <a:xfrm>
                <a:off x="5770563"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351"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2"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3"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4"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5"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6"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7"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8"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59"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0"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1"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2"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3"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3364"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5"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6"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7"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8"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69"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0"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1"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2"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3"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4"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75"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3" name="Group 28"/>
            <p:cNvGrpSpPr>
              <a:grpSpLocks noChangeAspect="1"/>
            </p:cNvGrpSpPr>
            <p:nvPr/>
          </p:nvGrpSpPr>
          <p:grpSpPr bwMode="auto">
            <a:xfrm>
              <a:off x="8554184" y="3397803"/>
              <a:ext cx="663574" cy="898525"/>
              <a:chOff x="1705" y="1652"/>
              <a:chExt cx="418" cy="566"/>
            </a:xfrm>
            <a:effectLst>
              <a:outerShdw blurRad="50800" dist="38100" dir="10800000" algn="r" rotWithShape="0">
                <a:prstClr val="black">
                  <a:alpha val="40000"/>
                </a:prstClr>
              </a:outerShdw>
            </a:effectLst>
          </p:grpSpPr>
          <p:sp>
            <p:nvSpPr>
              <p:cNvPr id="3310"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1"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2"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3"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4"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5"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6"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7"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8"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19"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0"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3321"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grpSp>
        <p:nvGrpSpPr>
          <p:cNvPr id="74" name="Group 4004"/>
          <p:cNvGrpSpPr/>
          <p:nvPr/>
        </p:nvGrpSpPr>
        <p:grpSpPr>
          <a:xfrm>
            <a:off x="5387604" y="3372199"/>
            <a:ext cx="3756397" cy="1187383"/>
            <a:chOff x="-8175" y="1912805"/>
            <a:chExt cx="9225933" cy="2386725"/>
          </a:xfrm>
          <a:effectLst>
            <a:outerShdw blurRad="254000" sx="102000" sy="102000" algn="ctr" rotWithShape="0">
              <a:prstClr val="black">
                <a:alpha val="40000"/>
              </a:prstClr>
            </a:outerShdw>
          </a:effectLst>
        </p:grpSpPr>
        <p:grpSp>
          <p:nvGrpSpPr>
            <p:cNvPr id="75" name="Group 165"/>
            <p:cNvGrpSpPr>
              <a:grpSpLocks noChangeAspect="1"/>
            </p:cNvGrpSpPr>
            <p:nvPr/>
          </p:nvGrpSpPr>
          <p:grpSpPr bwMode="auto">
            <a:xfrm>
              <a:off x="6348111" y="2493903"/>
              <a:ext cx="1379419" cy="1460306"/>
              <a:chOff x="825" y="-554"/>
              <a:chExt cx="4110" cy="4351"/>
            </a:xfrm>
            <a:effectLst>
              <a:outerShdw blurRad="50800" dist="38100" dir="10800000" algn="r" rotWithShape="0">
                <a:prstClr val="black">
                  <a:alpha val="40000"/>
                </a:prstClr>
              </a:outerShdw>
            </a:effectLst>
          </p:grpSpPr>
          <p:sp>
            <p:nvSpPr>
              <p:cNvPr id="4667"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8"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669"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0"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1"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2"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3"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4"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5"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6"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7"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8"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79"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0"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1"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2"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3"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4"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5"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6"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7"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8"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89"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0"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1"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2"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3"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4"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5"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6"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7"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8"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99"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0"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1"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2"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3"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4"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5"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6"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7"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8"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09"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0"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1"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2"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3"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4"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5"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6"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7"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18"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76" name="Group 165"/>
            <p:cNvGrpSpPr>
              <a:grpSpLocks noChangeAspect="1"/>
            </p:cNvGrpSpPr>
            <p:nvPr/>
          </p:nvGrpSpPr>
          <p:grpSpPr bwMode="auto">
            <a:xfrm>
              <a:off x="949267" y="2493903"/>
              <a:ext cx="1379419" cy="1460306"/>
              <a:chOff x="825" y="-554"/>
              <a:chExt cx="4110" cy="4351"/>
            </a:xfrm>
            <a:effectLst>
              <a:outerShdw blurRad="50800" dist="38100" dir="10800000" algn="r" rotWithShape="0">
                <a:prstClr val="black">
                  <a:alpha val="40000"/>
                </a:prstClr>
              </a:outerShdw>
            </a:effectLst>
          </p:grpSpPr>
          <p:sp>
            <p:nvSpPr>
              <p:cNvPr id="4615"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6"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7"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8"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9"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0"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1"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2"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3"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4"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5"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6"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7"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8"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29"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0"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1"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2"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3"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4"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5"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6"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7"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8"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39"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0"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1"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2"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3"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4"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5"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6"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7"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8"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49"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0"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1"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2"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3"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4"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5"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6"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7"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8"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59"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0"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1"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2"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3"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4"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5"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66"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77" name="Group 112"/>
            <p:cNvGrpSpPr>
              <a:grpSpLocks noChangeAspect="1"/>
            </p:cNvGrpSpPr>
            <p:nvPr/>
          </p:nvGrpSpPr>
          <p:grpSpPr bwMode="auto">
            <a:xfrm>
              <a:off x="3757639" y="2669000"/>
              <a:ext cx="1527490" cy="1617685"/>
              <a:chOff x="2449" y="74"/>
              <a:chExt cx="2100" cy="2224"/>
            </a:xfrm>
          </p:grpSpPr>
          <p:sp>
            <p:nvSpPr>
              <p:cNvPr id="4565" name="AutoShape 111"/>
              <p:cNvSpPr>
                <a:spLocks noChangeAspect="1" noChangeArrowheads="1" noTextEdit="1"/>
              </p:cNvSpPr>
              <p:nvPr/>
            </p:nvSpPr>
            <p:spPr bwMode="auto">
              <a:xfrm>
                <a:off x="2449" y="74"/>
                <a:ext cx="2100"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6" name="Freeform 113"/>
              <p:cNvSpPr>
                <a:spLocks/>
              </p:cNvSpPr>
              <p:nvPr/>
            </p:nvSpPr>
            <p:spPr bwMode="auto">
              <a:xfrm>
                <a:off x="2449" y="74"/>
                <a:ext cx="2099" cy="2224"/>
              </a:xfrm>
              <a:custGeom>
                <a:avLst/>
                <a:gdLst>
                  <a:gd name="T0" fmla="*/ 1072 w 2099"/>
                  <a:gd name="T1" fmla="*/ 0 h 2224"/>
                  <a:gd name="T2" fmla="*/ 1028 w 2099"/>
                  <a:gd name="T3" fmla="*/ 0 h 2224"/>
                  <a:gd name="T4" fmla="*/ 0 w 2099"/>
                  <a:gd name="T5" fmla="*/ 0 h 2224"/>
                  <a:gd name="T6" fmla="*/ 0 w 2099"/>
                  <a:gd name="T7" fmla="*/ 2224 h 2224"/>
                  <a:gd name="T8" fmla="*/ 1028 w 2099"/>
                  <a:gd name="T9" fmla="*/ 2224 h 2224"/>
                  <a:gd name="T10" fmla="*/ 1072 w 2099"/>
                  <a:gd name="T11" fmla="*/ 2224 h 2224"/>
                  <a:gd name="T12" fmla="*/ 2099 w 2099"/>
                  <a:gd name="T13" fmla="*/ 2224 h 2224"/>
                  <a:gd name="T14" fmla="*/ 2099 w 2099"/>
                  <a:gd name="T15" fmla="*/ 0 h 2224"/>
                  <a:gd name="T16" fmla="*/ 1072 w 2099"/>
                  <a:gd name="T17" fmla="*/ 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9" h="2224">
                    <a:moveTo>
                      <a:pt x="1072" y="0"/>
                    </a:moveTo>
                    <a:lnTo>
                      <a:pt x="1028" y="0"/>
                    </a:lnTo>
                    <a:lnTo>
                      <a:pt x="0" y="0"/>
                    </a:lnTo>
                    <a:lnTo>
                      <a:pt x="0" y="2224"/>
                    </a:lnTo>
                    <a:lnTo>
                      <a:pt x="1028" y="2224"/>
                    </a:lnTo>
                    <a:lnTo>
                      <a:pt x="1072" y="2224"/>
                    </a:lnTo>
                    <a:lnTo>
                      <a:pt x="2099" y="2224"/>
                    </a:lnTo>
                    <a:lnTo>
                      <a:pt x="2099" y="0"/>
                    </a:lnTo>
                    <a:lnTo>
                      <a:pt x="1072"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567" name="Rectangle 114"/>
              <p:cNvSpPr>
                <a:spLocks noChangeArrowheads="1"/>
              </p:cNvSpPr>
              <p:nvPr/>
            </p:nvSpPr>
            <p:spPr bwMode="auto">
              <a:xfrm>
                <a:off x="3566"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8" name="Rectangle 115"/>
              <p:cNvSpPr>
                <a:spLocks noChangeArrowheads="1"/>
              </p:cNvSpPr>
              <p:nvPr/>
            </p:nvSpPr>
            <p:spPr bwMode="auto">
              <a:xfrm>
                <a:off x="3809" y="214"/>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9" name="Rectangle 116"/>
              <p:cNvSpPr>
                <a:spLocks noChangeArrowheads="1"/>
              </p:cNvSpPr>
              <p:nvPr/>
            </p:nvSpPr>
            <p:spPr bwMode="auto">
              <a:xfrm>
                <a:off x="4053"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0" name="Rectangle 117"/>
              <p:cNvSpPr>
                <a:spLocks noChangeArrowheads="1"/>
              </p:cNvSpPr>
              <p:nvPr/>
            </p:nvSpPr>
            <p:spPr bwMode="auto">
              <a:xfrm>
                <a:off x="429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1" name="Rectangle 118"/>
              <p:cNvSpPr>
                <a:spLocks noChangeArrowheads="1"/>
              </p:cNvSpPr>
              <p:nvPr/>
            </p:nvSpPr>
            <p:spPr bwMode="auto">
              <a:xfrm>
                <a:off x="3566"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2" name="Rectangle 119"/>
              <p:cNvSpPr>
                <a:spLocks noChangeArrowheads="1"/>
              </p:cNvSpPr>
              <p:nvPr/>
            </p:nvSpPr>
            <p:spPr bwMode="auto">
              <a:xfrm>
                <a:off x="3809" y="489"/>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3" name="Rectangle 120"/>
              <p:cNvSpPr>
                <a:spLocks noChangeArrowheads="1"/>
              </p:cNvSpPr>
              <p:nvPr/>
            </p:nvSpPr>
            <p:spPr bwMode="auto">
              <a:xfrm>
                <a:off x="4053"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4" name="Rectangle 121"/>
              <p:cNvSpPr>
                <a:spLocks noChangeArrowheads="1"/>
              </p:cNvSpPr>
              <p:nvPr/>
            </p:nvSpPr>
            <p:spPr bwMode="auto">
              <a:xfrm>
                <a:off x="429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5" name="Rectangle 122"/>
              <p:cNvSpPr>
                <a:spLocks noChangeArrowheads="1"/>
              </p:cNvSpPr>
              <p:nvPr/>
            </p:nvSpPr>
            <p:spPr bwMode="auto">
              <a:xfrm>
                <a:off x="3566"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6" name="Rectangle 123"/>
              <p:cNvSpPr>
                <a:spLocks noChangeArrowheads="1"/>
              </p:cNvSpPr>
              <p:nvPr/>
            </p:nvSpPr>
            <p:spPr bwMode="auto">
              <a:xfrm>
                <a:off x="3809" y="76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7" name="Rectangle 124"/>
              <p:cNvSpPr>
                <a:spLocks noChangeArrowheads="1"/>
              </p:cNvSpPr>
              <p:nvPr/>
            </p:nvSpPr>
            <p:spPr bwMode="auto">
              <a:xfrm>
                <a:off x="4053"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8" name="Rectangle 125"/>
              <p:cNvSpPr>
                <a:spLocks noChangeArrowheads="1"/>
              </p:cNvSpPr>
              <p:nvPr/>
            </p:nvSpPr>
            <p:spPr bwMode="auto">
              <a:xfrm>
                <a:off x="429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79" name="Rectangle 126"/>
              <p:cNvSpPr>
                <a:spLocks noChangeArrowheads="1"/>
              </p:cNvSpPr>
              <p:nvPr/>
            </p:nvSpPr>
            <p:spPr bwMode="auto">
              <a:xfrm>
                <a:off x="3566"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0" name="Rectangle 127"/>
              <p:cNvSpPr>
                <a:spLocks noChangeArrowheads="1"/>
              </p:cNvSpPr>
              <p:nvPr/>
            </p:nvSpPr>
            <p:spPr bwMode="auto">
              <a:xfrm>
                <a:off x="3809" y="1040"/>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1" name="Rectangle 128"/>
              <p:cNvSpPr>
                <a:spLocks noChangeArrowheads="1"/>
              </p:cNvSpPr>
              <p:nvPr/>
            </p:nvSpPr>
            <p:spPr bwMode="auto">
              <a:xfrm>
                <a:off x="4053"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2" name="Rectangle 129"/>
              <p:cNvSpPr>
                <a:spLocks noChangeArrowheads="1"/>
              </p:cNvSpPr>
              <p:nvPr/>
            </p:nvSpPr>
            <p:spPr bwMode="auto">
              <a:xfrm>
                <a:off x="429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3" name="Rectangle 130"/>
              <p:cNvSpPr>
                <a:spLocks noChangeArrowheads="1"/>
              </p:cNvSpPr>
              <p:nvPr/>
            </p:nvSpPr>
            <p:spPr bwMode="auto">
              <a:xfrm>
                <a:off x="3566"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4" name="Rectangle 131"/>
              <p:cNvSpPr>
                <a:spLocks noChangeArrowheads="1"/>
              </p:cNvSpPr>
              <p:nvPr/>
            </p:nvSpPr>
            <p:spPr bwMode="auto">
              <a:xfrm>
                <a:off x="3809" y="1315"/>
                <a:ext cx="177"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5" name="Rectangle 132"/>
              <p:cNvSpPr>
                <a:spLocks noChangeArrowheads="1"/>
              </p:cNvSpPr>
              <p:nvPr/>
            </p:nvSpPr>
            <p:spPr bwMode="auto">
              <a:xfrm>
                <a:off x="4053"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6" name="Rectangle 133"/>
              <p:cNvSpPr>
                <a:spLocks noChangeArrowheads="1"/>
              </p:cNvSpPr>
              <p:nvPr/>
            </p:nvSpPr>
            <p:spPr bwMode="auto">
              <a:xfrm>
                <a:off x="429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7" name="Rectangle 134"/>
              <p:cNvSpPr>
                <a:spLocks noChangeArrowheads="1"/>
              </p:cNvSpPr>
              <p:nvPr/>
            </p:nvSpPr>
            <p:spPr bwMode="auto">
              <a:xfrm>
                <a:off x="3566"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8" name="Rectangle 135"/>
              <p:cNvSpPr>
                <a:spLocks noChangeArrowheads="1"/>
              </p:cNvSpPr>
              <p:nvPr/>
            </p:nvSpPr>
            <p:spPr bwMode="auto">
              <a:xfrm>
                <a:off x="3809" y="1590"/>
                <a:ext cx="177"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89" name="Rectangle 136"/>
              <p:cNvSpPr>
                <a:spLocks noChangeArrowheads="1"/>
              </p:cNvSpPr>
              <p:nvPr/>
            </p:nvSpPr>
            <p:spPr bwMode="auto">
              <a:xfrm>
                <a:off x="4053"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0" name="Rectangle 137"/>
              <p:cNvSpPr>
                <a:spLocks noChangeArrowheads="1"/>
              </p:cNvSpPr>
              <p:nvPr/>
            </p:nvSpPr>
            <p:spPr bwMode="auto">
              <a:xfrm>
                <a:off x="429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1" name="Rectangle 138"/>
              <p:cNvSpPr>
                <a:spLocks noChangeArrowheads="1"/>
              </p:cNvSpPr>
              <p:nvPr/>
            </p:nvSpPr>
            <p:spPr bwMode="auto">
              <a:xfrm>
                <a:off x="2537"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2" name="Rectangle 139"/>
              <p:cNvSpPr>
                <a:spLocks noChangeArrowheads="1"/>
              </p:cNvSpPr>
              <p:nvPr/>
            </p:nvSpPr>
            <p:spPr bwMode="auto">
              <a:xfrm>
                <a:off x="2781"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3" name="Rectangle 140"/>
              <p:cNvSpPr>
                <a:spLocks noChangeArrowheads="1"/>
              </p:cNvSpPr>
              <p:nvPr/>
            </p:nvSpPr>
            <p:spPr bwMode="auto">
              <a:xfrm>
                <a:off x="3025"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4" name="Rectangle 141"/>
              <p:cNvSpPr>
                <a:spLocks noChangeArrowheads="1"/>
              </p:cNvSpPr>
              <p:nvPr/>
            </p:nvSpPr>
            <p:spPr bwMode="auto">
              <a:xfrm>
                <a:off x="3269" y="214"/>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5" name="Rectangle 142"/>
              <p:cNvSpPr>
                <a:spLocks noChangeArrowheads="1"/>
              </p:cNvSpPr>
              <p:nvPr/>
            </p:nvSpPr>
            <p:spPr bwMode="auto">
              <a:xfrm>
                <a:off x="2537"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6" name="Rectangle 143"/>
              <p:cNvSpPr>
                <a:spLocks noChangeArrowheads="1"/>
              </p:cNvSpPr>
              <p:nvPr/>
            </p:nvSpPr>
            <p:spPr bwMode="auto">
              <a:xfrm>
                <a:off x="2781"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7" name="Rectangle 144"/>
              <p:cNvSpPr>
                <a:spLocks noChangeArrowheads="1"/>
              </p:cNvSpPr>
              <p:nvPr/>
            </p:nvSpPr>
            <p:spPr bwMode="auto">
              <a:xfrm>
                <a:off x="3025"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8" name="Rectangle 145"/>
              <p:cNvSpPr>
                <a:spLocks noChangeArrowheads="1"/>
              </p:cNvSpPr>
              <p:nvPr/>
            </p:nvSpPr>
            <p:spPr bwMode="auto">
              <a:xfrm>
                <a:off x="3269" y="489"/>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99" name="Rectangle 146"/>
              <p:cNvSpPr>
                <a:spLocks noChangeArrowheads="1"/>
              </p:cNvSpPr>
              <p:nvPr/>
            </p:nvSpPr>
            <p:spPr bwMode="auto">
              <a:xfrm>
                <a:off x="2537"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0" name="Rectangle 147"/>
              <p:cNvSpPr>
                <a:spLocks noChangeArrowheads="1"/>
              </p:cNvSpPr>
              <p:nvPr/>
            </p:nvSpPr>
            <p:spPr bwMode="auto">
              <a:xfrm>
                <a:off x="2781"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1" name="Rectangle 148"/>
              <p:cNvSpPr>
                <a:spLocks noChangeArrowheads="1"/>
              </p:cNvSpPr>
              <p:nvPr/>
            </p:nvSpPr>
            <p:spPr bwMode="auto">
              <a:xfrm>
                <a:off x="3025"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2" name="Rectangle 149"/>
              <p:cNvSpPr>
                <a:spLocks noChangeArrowheads="1"/>
              </p:cNvSpPr>
              <p:nvPr/>
            </p:nvSpPr>
            <p:spPr bwMode="auto">
              <a:xfrm>
                <a:off x="3269" y="76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3" name="Rectangle 150"/>
              <p:cNvSpPr>
                <a:spLocks noChangeArrowheads="1"/>
              </p:cNvSpPr>
              <p:nvPr/>
            </p:nvSpPr>
            <p:spPr bwMode="auto">
              <a:xfrm>
                <a:off x="2537"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4" name="Rectangle 151"/>
              <p:cNvSpPr>
                <a:spLocks noChangeArrowheads="1"/>
              </p:cNvSpPr>
              <p:nvPr/>
            </p:nvSpPr>
            <p:spPr bwMode="auto">
              <a:xfrm>
                <a:off x="2781"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5" name="Rectangle 152"/>
              <p:cNvSpPr>
                <a:spLocks noChangeArrowheads="1"/>
              </p:cNvSpPr>
              <p:nvPr/>
            </p:nvSpPr>
            <p:spPr bwMode="auto">
              <a:xfrm>
                <a:off x="3025"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6" name="Rectangle 153"/>
              <p:cNvSpPr>
                <a:spLocks noChangeArrowheads="1"/>
              </p:cNvSpPr>
              <p:nvPr/>
            </p:nvSpPr>
            <p:spPr bwMode="auto">
              <a:xfrm>
                <a:off x="3269" y="1040"/>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7" name="Rectangle 154"/>
              <p:cNvSpPr>
                <a:spLocks noChangeArrowheads="1"/>
              </p:cNvSpPr>
              <p:nvPr/>
            </p:nvSpPr>
            <p:spPr bwMode="auto">
              <a:xfrm>
                <a:off x="2537"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8" name="Rectangle 155"/>
              <p:cNvSpPr>
                <a:spLocks noChangeArrowheads="1"/>
              </p:cNvSpPr>
              <p:nvPr/>
            </p:nvSpPr>
            <p:spPr bwMode="auto">
              <a:xfrm>
                <a:off x="2781"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09" name="Rectangle 156"/>
              <p:cNvSpPr>
                <a:spLocks noChangeArrowheads="1"/>
              </p:cNvSpPr>
              <p:nvPr/>
            </p:nvSpPr>
            <p:spPr bwMode="auto">
              <a:xfrm>
                <a:off x="3025"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0" name="Rectangle 157"/>
              <p:cNvSpPr>
                <a:spLocks noChangeArrowheads="1"/>
              </p:cNvSpPr>
              <p:nvPr/>
            </p:nvSpPr>
            <p:spPr bwMode="auto">
              <a:xfrm>
                <a:off x="3269" y="1315"/>
                <a:ext cx="176" cy="17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1" name="Rectangle 158"/>
              <p:cNvSpPr>
                <a:spLocks noChangeArrowheads="1"/>
              </p:cNvSpPr>
              <p:nvPr/>
            </p:nvSpPr>
            <p:spPr bwMode="auto">
              <a:xfrm>
                <a:off x="2537"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2" name="Rectangle 159"/>
              <p:cNvSpPr>
                <a:spLocks noChangeArrowheads="1"/>
              </p:cNvSpPr>
              <p:nvPr/>
            </p:nvSpPr>
            <p:spPr bwMode="auto">
              <a:xfrm>
                <a:off x="2781"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3" name="Rectangle 160"/>
              <p:cNvSpPr>
                <a:spLocks noChangeArrowheads="1"/>
              </p:cNvSpPr>
              <p:nvPr/>
            </p:nvSpPr>
            <p:spPr bwMode="auto">
              <a:xfrm>
                <a:off x="3025"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614" name="Rectangle 161"/>
              <p:cNvSpPr>
                <a:spLocks noChangeArrowheads="1"/>
              </p:cNvSpPr>
              <p:nvPr/>
            </p:nvSpPr>
            <p:spPr bwMode="auto">
              <a:xfrm>
                <a:off x="3269" y="1590"/>
                <a:ext cx="176" cy="1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8" name="Group 28"/>
            <p:cNvGrpSpPr>
              <a:grpSpLocks noChangeAspect="1"/>
            </p:cNvGrpSpPr>
            <p:nvPr/>
          </p:nvGrpSpPr>
          <p:grpSpPr bwMode="auto">
            <a:xfrm>
              <a:off x="4751571" y="3036676"/>
              <a:ext cx="923571" cy="1250579"/>
              <a:chOff x="1705" y="1652"/>
              <a:chExt cx="418" cy="566"/>
            </a:xfrm>
            <a:effectLst>
              <a:outerShdw blurRad="50800" dist="38100" dir="10800000" algn="r" rotWithShape="0">
                <a:prstClr val="black">
                  <a:alpha val="40000"/>
                </a:prstClr>
              </a:outerShdw>
            </a:effectLst>
          </p:grpSpPr>
          <p:sp>
            <p:nvSpPr>
              <p:cNvPr id="4553"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4"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5"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6"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7"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8"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9"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0"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1"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2" name="Rectangle 37"/>
              <p:cNvSpPr>
                <a:spLocks noChangeArrowheads="1"/>
              </p:cNvSpPr>
              <p:nvPr/>
            </p:nvSpPr>
            <p:spPr bwMode="auto">
              <a:xfrm>
                <a:off x="1996" y="2093"/>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3"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64"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79" name="Group 52"/>
            <p:cNvGrpSpPr>
              <a:grpSpLocks noChangeAspect="1"/>
            </p:cNvGrpSpPr>
            <p:nvPr/>
          </p:nvGrpSpPr>
          <p:grpSpPr bwMode="auto">
            <a:xfrm>
              <a:off x="3940359" y="3423477"/>
              <a:ext cx="1441450" cy="865187"/>
              <a:chOff x="3187" y="1661"/>
              <a:chExt cx="908" cy="545"/>
            </a:xfrm>
            <a:effectLst>
              <a:outerShdw blurRad="50800" dist="38100" algn="l" rotWithShape="0">
                <a:prstClr val="black">
                  <a:alpha val="40000"/>
                </a:prstClr>
              </a:outerShdw>
            </a:effectLst>
          </p:grpSpPr>
          <p:sp>
            <p:nvSpPr>
              <p:cNvPr id="4526" name="AutoShape 51"/>
              <p:cNvSpPr>
                <a:spLocks noChangeAspect="1" noChangeArrowheads="1" noTextEdit="1"/>
              </p:cNvSpPr>
              <p:nvPr/>
            </p:nvSpPr>
            <p:spPr bwMode="auto">
              <a:xfrm>
                <a:off x="3187" y="1661"/>
                <a:ext cx="90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7" name="Freeform 53"/>
              <p:cNvSpPr>
                <a:spLocks/>
              </p:cNvSpPr>
              <p:nvPr/>
            </p:nvSpPr>
            <p:spPr bwMode="auto">
              <a:xfrm>
                <a:off x="3188" y="1718"/>
                <a:ext cx="908" cy="489"/>
              </a:xfrm>
              <a:custGeom>
                <a:avLst/>
                <a:gdLst>
                  <a:gd name="T0" fmla="*/ 479 w 908"/>
                  <a:gd name="T1" fmla="*/ 0 h 489"/>
                  <a:gd name="T2" fmla="*/ 428 w 908"/>
                  <a:gd name="T3" fmla="*/ 0 h 489"/>
                  <a:gd name="T4" fmla="*/ 0 w 908"/>
                  <a:gd name="T5" fmla="*/ 0 h 489"/>
                  <a:gd name="T6" fmla="*/ 0 w 908"/>
                  <a:gd name="T7" fmla="*/ 489 h 489"/>
                  <a:gd name="T8" fmla="*/ 428 w 908"/>
                  <a:gd name="T9" fmla="*/ 489 h 489"/>
                  <a:gd name="T10" fmla="*/ 479 w 908"/>
                  <a:gd name="T11" fmla="*/ 489 h 489"/>
                  <a:gd name="T12" fmla="*/ 908 w 908"/>
                  <a:gd name="T13" fmla="*/ 489 h 489"/>
                  <a:gd name="T14" fmla="*/ 908 w 908"/>
                  <a:gd name="T15" fmla="*/ 0 h 489"/>
                  <a:gd name="T16" fmla="*/ 479 w 908"/>
                  <a:gd name="T1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89">
                    <a:moveTo>
                      <a:pt x="479" y="0"/>
                    </a:moveTo>
                    <a:lnTo>
                      <a:pt x="428" y="0"/>
                    </a:lnTo>
                    <a:lnTo>
                      <a:pt x="0" y="0"/>
                    </a:lnTo>
                    <a:lnTo>
                      <a:pt x="0" y="489"/>
                    </a:lnTo>
                    <a:lnTo>
                      <a:pt x="428" y="489"/>
                    </a:lnTo>
                    <a:lnTo>
                      <a:pt x="479" y="489"/>
                    </a:lnTo>
                    <a:lnTo>
                      <a:pt x="908" y="489"/>
                    </a:lnTo>
                    <a:lnTo>
                      <a:pt x="908" y="0"/>
                    </a:lnTo>
                    <a:lnTo>
                      <a:pt x="479" y="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528" name="Rectangle 54"/>
              <p:cNvSpPr>
                <a:spLocks noChangeArrowheads="1"/>
              </p:cNvSpPr>
              <p:nvPr/>
            </p:nvSpPr>
            <p:spPr bwMode="auto">
              <a:xfrm>
                <a:off x="3230" y="1771"/>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9" name="Rectangle 55"/>
              <p:cNvSpPr>
                <a:spLocks noChangeArrowheads="1"/>
              </p:cNvSpPr>
              <p:nvPr/>
            </p:nvSpPr>
            <p:spPr bwMode="auto">
              <a:xfrm>
                <a:off x="3338"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0" name="Rectangle 56"/>
              <p:cNvSpPr>
                <a:spLocks noChangeArrowheads="1"/>
              </p:cNvSpPr>
              <p:nvPr/>
            </p:nvSpPr>
            <p:spPr bwMode="auto">
              <a:xfrm>
                <a:off x="3446"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1" name="Rectangle 57"/>
              <p:cNvSpPr>
                <a:spLocks noChangeArrowheads="1"/>
              </p:cNvSpPr>
              <p:nvPr/>
            </p:nvSpPr>
            <p:spPr bwMode="auto">
              <a:xfrm>
                <a:off x="3230" y="1873"/>
                <a:ext cx="79"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2" name="Rectangle 58"/>
              <p:cNvSpPr>
                <a:spLocks noChangeArrowheads="1"/>
              </p:cNvSpPr>
              <p:nvPr/>
            </p:nvSpPr>
            <p:spPr bwMode="auto">
              <a:xfrm>
                <a:off x="3338"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3" name="Rectangle 59"/>
              <p:cNvSpPr>
                <a:spLocks noChangeArrowheads="1"/>
              </p:cNvSpPr>
              <p:nvPr/>
            </p:nvSpPr>
            <p:spPr bwMode="auto">
              <a:xfrm>
                <a:off x="3446"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4" name="Rectangle 60"/>
              <p:cNvSpPr>
                <a:spLocks noChangeArrowheads="1"/>
              </p:cNvSpPr>
              <p:nvPr/>
            </p:nvSpPr>
            <p:spPr bwMode="auto">
              <a:xfrm>
                <a:off x="3230" y="1977"/>
                <a:ext cx="79"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5" name="Rectangle 61"/>
              <p:cNvSpPr>
                <a:spLocks noChangeArrowheads="1"/>
              </p:cNvSpPr>
              <p:nvPr/>
            </p:nvSpPr>
            <p:spPr bwMode="auto">
              <a:xfrm>
                <a:off x="3338"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6" name="Rectangle 62"/>
              <p:cNvSpPr>
                <a:spLocks noChangeArrowheads="1"/>
              </p:cNvSpPr>
              <p:nvPr/>
            </p:nvSpPr>
            <p:spPr bwMode="auto">
              <a:xfrm>
                <a:off x="3446"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7" name="Rectangle 63"/>
              <p:cNvSpPr>
                <a:spLocks noChangeArrowheads="1"/>
              </p:cNvSpPr>
              <p:nvPr/>
            </p:nvSpPr>
            <p:spPr bwMode="auto">
              <a:xfrm>
                <a:off x="3659"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8" name="Rectangle 64"/>
              <p:cNvSpPr>
                <a:spLocks noChangeArrowheads="1"/>
              </p:cNvSpPr>
              <p:nvPr/>
            </p:nvSpPr>
            <p:spPr bwMode="auto">
              <a:xfrm>
                <a:off x="3767"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39" name="Rectangle 65"/>
              <p:cNvSpPr>
                <a:spLocks noChangeArrowheads="1"/>
              </p:cNvSpPr>
              <p:nvPr/>
            </p:nvSpPr>
            <p:spPr bwMode="auto">
              <a:xfrm>
                <a:off x="3874"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0" name="Rectangle 66"/>
              <p:cNvSpPr>
                <a:spLocks noChangeArrowheads="1"/>
              </p:cNvSpPr>
              <p:nvPr/>
            </p:nvSpPr>
            <p:spPr bwMode="auto">
              <a:xfrm>
                <a:off x="3981" y="1771"/>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1" name="Rectangle 67"/>
              <p:cNvSpPr>
                <a:spLocks noChangeArrowheads="1"/>
              </p:cNvSpPr>
              <p:nvPr/>
            </p:nvSpPr>
            <p:spPr bwMode="auto">
              <a:xfrm>
                <a:off x="3659"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2" name="Rectangle 68"/>
              <p:cNvSpPr>
                <a:spLocks noChangeArrowheads="1"/>
              </p:cNvSpPr>
              <p:nvPr/>
            </p:nvSpPr>
            <p:spPr bwMode="auto">
              <a:xfrm>
                <a:off x="3767"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3" name="Rectangle 69"/>
              <p:cNvSpPr>
                <a:spLocks noChangeArrowheads="1"/>
              </p:cNvSpPr>
              <p:nvPr/>
            </p:nvSpPr>
            <p:spPr bwMode="auto">
              <a:xfrm>
                <a:off x="3874"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4" name="Rectangle 70"/>
              <p:cNvSpPr>
                <a:spLocks noChangeArrowheads="1"/>
              </p:cNvSpPr>
              <p:nvPr/>
            </p:nvSpPr>
            <p:spPr bwMode="auto">
              <a:xfrm>
                <a:off x="3981" y="1873"/>
                <a:ext cx="78"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5" name="Rectangle 71"/>
              <p:cNvSpPr>
                <a:spLocks noChangeArrowheads="1"/>
              </p:cNvSpPr>
              <p:nvPr/>
            </p:nvSpPr>
            <p:spPr bwMode="auto">
              <a:xfrm>
                <a:off x="3659"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6" name="Rectangle 72"/>
              <p:cNvSpPr>
                <a:spLocks noChangeArrowheads="1"/>
              </p:cNvSpPr>
              <p:nvPr/>
            </p:nvSpPr>
            <p:spPr bwMode="auto">
              <a:xfrm>
                <a:off x="3767"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7" name="Rectangle 73"/>
              <p:cNvSpPr>
                <a:spLocks noChangeArrowheads="1"/>
              </p:cNvSpPr>
              <p:nvPr/>
            </p:nvSpPr>
            <p:spPr bwMode="auto">
              <a:xfrm>
                <a:off x="3874"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8" name="Rectangle 74"/>
              <p:cNvSpPr>
                <a:spLocks noChangeArrowheads="1"/>
              </p:cNvSpPr>
              <p:nvPr/>
            </p:nvSpPr>
            <p:spPr bwMode="auto">
              <a:xfrm>
                <a:off x="3981" y="1977"/>
                <a:ext cx="78"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49" name="Rectangle 75"/>
              <p:cNvSpPr>
                <a:spLocks noChangeArrowheads="1"/>
              </p:cNvSpPr>
              <p:nvPr/>
            </p:nvSpPr>
            <p:spPr bwMode="auto">
              <a:xfrm>
                <a:off x="3553" y="1771"/>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0" name="Rectangle 76"/>
              <p:cNvSpPr>
                <a:spLocks noChangeArrowheads="1"/>
              </p:cNvSpPr>
              <p:nvPr/>
            </p:nvSpPr>
            <p:spPr bwMode="auto">
              <a:xfrm>
                <a:off x="3553" y="1873"/>
                <a:ext cx="77" cy="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1" name="Rectangle 77"/>
              <p:cNvSpPr>
                <a:spLocks noChangeArrowheads="1"/>
              </p:cNvSpPr>
              <p:nvPr/>
            </p:nvSpPr>
            <p:spPr bwMode="auto">
              <a:xfrm>
                <a:off x="3553" y="1977"/>
                <a:ext cx="77" cy="7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52" name="Freeform 78"/>
              <p:cNvSpPr>
                <a:spLocks/>
              </p:cNvSpPr>
              <p:nvPr/>
            </p:nvSpPr>
            <p:spPr bwMode="auto">
              <a:xfrm>
                <a:off x="3188" y="1662"/>
                <a:ext cx="908" cy="60"/>
              </a:xfrm>
              <a:custGeom>
                <a:avLst/>
                <a:gdLst>
                  <a:gd name="T0" fmla="*/ 479 w 908"/>
                  <a:gd name="T1" fmla="*/ 0 h 60"/>
                  <a:gd name="T2" fmla="*/ 428 w 908"/>
                  <a:gd name="T3" fmla="*/ 0 h 60"/>
                  <a:gd name="T4" fmla="*/ 0 w 908"/>
                  <a:gd name="T5" fmla="*/ 0 h 60"/>
                  <a:gd name="T6" fmla="*/ 0 w 908"/>
                  <a:gd name="T7" fmla="*/ 60 h 60"/>
                  <a:gd name="T8" fmla="*/ 428 w 908"/>
                  <a:gd name="T9" fmla="*/ 60 h 60"/>
                  <a:gd name="T10" fmla="*/ 479 w 908"/>
                  <a:gd name="T11" fmla="*/ 60 h 60"/>
                  <a:gd name="T12" fmla="*/ 908 w 908"/>
                  <a:gd name="T13" fmla="*/ 60 h 60"/>
                  <a:gd name="T14" fmla="*/ 908 w 908"/>
                  <a:gd name="T15" fmla="*/ 0 h 60"/>
                  <a:gd name="T16" fmla="*/ 479 w 90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60">
                    <a:moveTo>
                      <a:pt x="479" y="0"/>
                    </a:moveTo>
                    <a:lnTo>
                      <a:pt x="428" y="0"/>
                    </a:lnTo>
                    <a:lnTo>
                      <a:pt x="0" y="0"/>
                    </a:lnTo>
                    <a:lnTo>
                      <a:pt x="0" y="60"/>
                    </a:lnTo>
                    <a:lnTo>
                      <a:pt x="428" y="60"/>
                    </a:lnTo>
                    <a:lnTo>
                      <a:pt x="479" y="60"/>
                    </a:lnTo>
                    <a:lnTo>
                      <a:pt x="908" y="60"/>
                    </a:lnTo>
                    <a:lnTo>
                      <a:pt x="908" y="0"/>
                    </a:lnTo>
                    <a:lnTo>
                      <a:pt x="479" y="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0" name="Group 4010"/>
            <p:cNvGrpSpPr/>
            <p:nvPr/>
          </p:nvGrpSpPr>
          <p:grpSpPr>
            <a:xfrm>
              <a:off x="2709951" y="2245882"/>
              <a:ext cx="795338" cy="1741488"/>
              <a:chOff x="2325689" y="1746250"/>
              <a:chExt cx="795338" cy="1741488"/>
            </a:xfrm>
          </p:grpSpPr>
          <p:sp>
            <p:nvSpPr>
              <p:cNvPr id="4509"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0"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1"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2"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3"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4"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5"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6"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7"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8"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19"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0"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1"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2"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3"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4"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25"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3" name="Group 4011"/>
            <p:cNvGrpSpPr/>
            <p:nvPr/>
          </p:nvGrpSpPr>
          <p:grpSpPr>
            <a:xfrm>
              <a:off x="1110644" y="1912805"/>
              <a:ext cx="795338" cy="2382838"/>
              <a:chOff x="2325689" y="1104900"/>
              <a:chExt cx="795338" cy="2382838"/>
            </a:xfrm>
            <a:effectLst>
              <a:outerShdw blurRad="50800" dist="38100" algn="l" rotWithShape="0">
                <a:prstClr val="black">
                  <a:alpha val="40000"/>
                </a:prstClr>
              </a:outerShdw>
            </a:effectLst>
          </p:grpSpPr>
          <p:sp>
            <p:nvSpPr>
              <p:cNvPr id="4490" name="Rectangle 21"/>
              <p:cNvSpPr>
                <a:spLocks noChangeArrowheads="1"/>
              </p:cNvSpPr>
              <p:nvPr/>
            </p:nvSpPr>
            <p:spPr bwMode="auto">
              <a:xfrm>
                <a:off x="2714627" y="1104900"/>
                <a:ext cx="17463" cy="628650"/>
              </a:xfrm>
              <a:prstGeom prst="rect">
                <a:avLst/>
              </a:prstGeom>
              <a:gradFill flip="none" rotWithShape="1">
                <a:gsLst>
                  <a:gs pos="0">
                    <a:schemeClr val="tx2"/>
                  </a:gs>
                  <a:gs pos="100000">
                    <a:schemeClr val="tx2">
                      <a:lumMod val="5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1"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2" name="Rectangle 7"/>
              <p:cNvSpPr>
                <a:spLocks noChangeArrowheads="1"/>
              </p:cNvSpPr>
              <p:nvPr/>
            </p:nvSpPr>
            <p:spPr bwMode="auto">
              <a:xfrm>
                <a:off x="2325689" y="2590800"/>
                <a:ext cx="795338" cy="89693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3"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4"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5"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6"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7"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8"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99"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0"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1"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2"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3"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4"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5"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6"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7"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508"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4" name="Group 4012"/>
            <p:cNvGrpSpPr/>
            <p:nvPr/>
          </p:nvGrpSpPr>
          <p:grpSpPr>
            <a:xfrm>
              <a:off x="97541" y="2604378"/>
              <a:ext cx="591029" cy="1569234"/>
              <a:chOff x="1588" y="455613"/>
              <a:chExt cx="1325563" cy="3519487"/>
            </a:xfrm>
          </p:grpSpPr>
          <p:sp>
            <p:nvSpPr>
              <p:cNvPr id="4449"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0"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1"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2"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3"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4"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5"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6"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7"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8"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59"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0"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1"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2"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3"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4"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5"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6"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7"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8"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69"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0"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1"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2"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3"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4"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5"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6"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7"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8"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79"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0"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1"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2"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3"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4"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5"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6"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7"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8"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89"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5" name="Group 4013"/>
            <p:cNvGrpSpPr/>
            <p:nvPr/>
          </p:nvGrpSpPr>
          <p:grpSpPr>
            <a:xfrm>
              <a:off x="-8175" y="2891019"/>
              <a:ext cx="1685320" cy="1404288"/>
              <a:chOff x="-3175" y="-1241425"/>
              <a:chExt cx="9148763" cy="7623175"/>
            </a:xfrm>
            <a:effectLst>
              <a:outerShdw blurRad="50800" dist="38100" dir="10800000" algn="r" rotWithShape="0">
                <a:prstClr val="black">
                  <a:alpha val="40000"/>
                </a:prstClr>
              </a:outerShdw>
            </a:effectLst>
          </p:grpSpPr>
          <p:sp>
            <p:nvSpPr>
              <p:cNvPr id="4395" name="Rectangle 32"/>
              <p:cNvSpPr>
                <a:spLocks noChangeArrowheads="1"/>
              </p:cNvSpPr>
              <p:nvPr/>
            </p:nvSpPr>
            <p:spPr bwMode="auto">
              <a:xfrm>
                <a:off x="2995613" y="-1241425"/>
                <a:ext cx="3038475" cy="850900"/>
              </a:xfrm>
              <a:prstGeom prst="rect">
                <a:avLst/>
              </a:prstGeom>
              <a:gradFill flip="none" rotWithShape="1">
                <a:gsLst>
                  <a:gs pos="0">
                    <a:sysClr val="window" lastClr="FFFFFF">
                      <a:lumMod val="75000"/>
                    </a:sysClr>
                  </a:gs>
                  <a:gs pos="100000">
                    <a:sysClr val="window" lastClr="FFFFFF">
                      <a:lumMod val="95000"/>
                    </a:sys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96" name="Rectangle 6"/>
              <p:cNvSpPr>
                <a:spLocks noChangeArrowheads="1"/>
              </p:cNvSpPr>
              <p:nvPr/>
            </p:nvSpPr>
            <p:spPr bwMode="auto">
              <a:xfrm>
                <a:off x="2857500" y="-530225"/>
                <a:ext cx="3325813" cy="6908800"/>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97"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98"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99"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0"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1"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2"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3"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4"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5"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6"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7"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8"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09"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0"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1"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2"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3"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4"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5"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6"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7"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8"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19"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0"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1"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2"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3" name="Rectangle 40"/>
              <p:cNvSpPr>
                <a:spLocks noChangeArrowheads="1"/>
              </p:cNvSpPr>
              <p:nvPr/>
            </p:nvSpPr>
            <p:spPr bwMode="auto">
              <a:xfrm>
                <a:off x="5770563"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4"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5"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6"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7"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8"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29"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0"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1"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2"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3"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4"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5"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6" name="Rectangle 56"/>
              <p:cNvSpPr>
                <a:spLocks noChangeArrowheads="1"/>
              </p:cNvSpPr>
              <p:nvPr/>
            </p:nvSpPr>
            <p:spPr bwMode="auto">
              <a:xfrm>
                <a:off x="-3175" y="2943225"/>
                <a:ext cx="3375025" cy="3438525"/>
              </a:xfrm>
              <a:prstGeom prst="rect">
                <a:avLst/>
              </a:pr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7"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8"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39"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0"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1"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2"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3"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4"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5"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6"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7"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448"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6" name="Group 28"/>
            <p:cNvGrpSpPr>
              <a:grpSpLocks noChangeAspect="1"/>
            </p:cNvGrpSpPr>
            <p:nvPr/>
          </p:nvGrpSpPr>
          <p:grpSpPr bwMode="auto">
            <a:xfrm>
              <a:off x="1654851" y="3397803"/>
              <a:ext cx="663574" cy="898525"/>
              <a:chOff x="1705" y="1652"/>
              <a:chExt cx="418" cy="566"/>
            </a:xfrm>
            <a:effectLst>
              <a:outerShdw blurRad="50800" dist="38100" dir="10800000" algn="r" rotWithShape="0">
                <a:prstClr val="black">
                  <a:alpha val="40000"/>
                </a:prstClr>
              </a:outerShdw>
            </a:effectLst>
          </p:grpSpPr>
          <p:sp>
            <p:nvSpPr>
              <p:cNvPr id="4375"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6" name="Rectangle 29"/>
              <p:cNvSpPr>
                <a:spLocks noChangeArrowheads="1"/>
              </p:cNvSpPr>
              <p:nvPr/>
            </p:nvSpPr>
            <p:spPr bwMode="auto">
              <a:xfrm>
                <a:off x="1705" y="1691"/>
                <a:ext cx="418" cy="526"/>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77"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8"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9"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80"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81"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82"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83"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84"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85" name="Rectangle 38"/>
              <p:cNvSpPr>
                <a:spLocks noChangeArrowheads="1"/>
              </p:cNvSpPr>
              <p:nvPr/>
            </p:nvSpPr>
            <p:spPr bwMode="auto">
              <a:xfrm>
                <a:off x="1750"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86" name="Rectangle 39"/>
              <p:cNvSpPr>
                <a:spLocks noChangeArrowheads="1"/>
              </p:cNvSpPr>
              <p:nvPr/>
            </p:nvSpPr>
            <p:spPr bwMode="auto">
              <a:xfrm>
                <a:off x="1871"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87" name="Rectangle 40"/>
              <p:cNvSpPr>
                <a:spLocks noChangeArrowheads="1"/>
              </p:cNvSpPr>
              <p:nvPr/>
            </p:nvSpPr>
            <p:spPr bwMode="auto">
              <a:xfrm>
                <a:off x="1994" y="1806"/>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88" name="Rectangle 41"/>
              <p:cNvSpPr>
                <a:spLocks noChangeArrowheads="1"/>
              </p:cNvSpPr>
              <p:nvPr/>
            </p:nvSpPr>
            <p:spPr bwMode="auto">
              <a:xfrm>
                <a:off x="1750"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89" name="Rectangle 42"/>
              <p:cNvSpPr>
                <a:spLocks noChangeArrowheads="1"/>
              </p:cNvSpPr>
              <p:nvPr/>
            </p:nvSpPr>
            <p:spPr bwMode="auto">
              <a:xfrm>
                <a:off x="1871"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90"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91"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92" name="Rectangle 45"/>
              <p:cNvSpPr>
                <a:spLocks noChangeArrowheads="1"/>
              </p:cNvSpPr>
              <p:nvPr/>
            </p:nvSpPr>
            <p:spPr bwMode="auto">
              <a:xfrm>
                <a:off x="1747"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93" name="Rectangle 46"/>
              <p:cNvSpPr>
                <a:spLocks noChangeArrowheads="1"/>
              </p:cNvSpPr>
              <p:nvPr/>
            </p:nvSpPr>
            <p:spPr bwMode="auto">
              <a:xfrm>
                <a:off x="1871" y="2104"/>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94" name="Rectangle 47"/>
              <p:cNvSpPr>
                <a:spLocks noChangeArrowheads="1"/>
              </p:cNvSpPr>
              <p:nvPr/>
            </p:nvSpPr>
            <p:spPr bwMode="auto">
              <a:xfrm>
                <a:off x="1994" y="1953"/>
                <a:ext cx="90" cy="7"/>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87" name="Group 4015"/>
            <p:cNvGrpSpPr/>
            <p:nvPr/>
          </p:nvGrpSpPr>
          <p:grpSpPr>
            <a:xfrm>
              <a:off x="2285841" y="2730296"/>
              <a:ext cx="591029" cy="1569234"/>
              <a:chOff x="1588" y="455613"/>
              <a:chExt cx="1325563" cy="3519487"/>
            </a:xfrm>
            <a:effectLst>
              <a:outerShdw blurRad="50800" dist="38100" algn="l" rotWithShape="0">
                <a:prstClr val="black">
                  <a:alpha val="40000"/>
                </a:prstClr>
              </a:outerShdw>
            </a:effectLst>
          </p:grpSpPr>
          <p:sp>
            <p:nvSpPr>
              <p:cNvPr id="4334"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5"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6"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7"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8"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9"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0"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1"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2"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3"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4"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5"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6"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7"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8"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49"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0"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1"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2"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3"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4"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5"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6"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7"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8"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59"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0"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1"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2"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3"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4"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5"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6"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7"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8"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69"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0"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1"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2"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3"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74"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8" name="Group 4016"/>
            <p:cNvGrpSpPr/>
            <p:nvPr/>
          </p:nvGrpSpPr>
          <p:grpSpPr>
            <a:xfrm>
              <a:off x="2860754" y="2894468"/>
              <a:ext cx="1685320" cy="1404288"/>
              <a:chOff x="-3175" y="-1241425"/>
              <a:chExt cx="9148763" cy="7623175"/>
            </a:xfrm>
            <a:effectLst>
              <a:outerShdw blurRad="63500" sx="102000" sy="102000" algn="ctr" rotWithShape="0">
                <a:prstClr val="black">
                  <a:alpha val="40000"/>
                </a:prstClr>
              </a:outerShdw>
            </a:effectLst>
          </p:grpSpPr>
          <p:sp>
            <p:nvSpPr>
              <p:cNvPr id="4280" name="Rectangle 32"/>
              <p:cNvSpPr>
                <a:spLocks noChangeArrowheads="1"/>
              </p:cNvSpPr>
              <p:nvPr/>
            </p:nvSpPr>
            <p:spPr bwMode="auto">
              <a:xfrm>
                <a:off x="2995613" y="-1241425"/>
                <a:ext cx="3038475" cy="8509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1"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2"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3"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4"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5"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6"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7"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8"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89"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0"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1"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2"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3"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4"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5"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6"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7"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8"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99"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0"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1"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2"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3"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4"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5"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6"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7"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8" name="Rectangle 40"/>
              <p:cNvSpPr>
                <a:spLocks noChangeArrowheads="1"/>
              </p:cNvSpPr>
              <p:nvPr/>
            </p:nvSpPr>
            <p:spPr bwMode="auto">
              <a:xfrm>
                <a:off x="5770563" y="2943225"/>
                <a:ext cx="3375025" cy="3438525"/>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09"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0"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1"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2"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3"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4"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5"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6"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7"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8"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19"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0"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1"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322"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3"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4"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5"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6"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7"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8"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29"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0"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1"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2"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333"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89" name="Group 82"/>
            <p:cNvGrpSpPr>
              <a:grpSpLocks noChangeAspect="1"/>
            </p:cNvGrpSpPr>
            <p:nvPr/>
          </p:nvGrpSpPr>
          <p:grpSpPr bwMode="auto">
            <a:xfrm>
              <a:off x="5559622" y="2542437"/>
              <a:ext cx="838200" cy="1743075"/>
              <a:chOff x="3489" y="1293"/>
              <a:chExt cx="528" cy="1098"/>
            </a:xfrm>
            <a:effectLst>
              <a:outerShdw blurRad="50800" dist="38100" dir="10800000" algn="r" rotWithShape="0">
                <a:prstClr val="black">
                  <a:alpha val="40000"/>
                </a:prstClr>
              </a:outerShdw>
            </a:effectLst>
          </p:grpSpPr>
          <p:sp>
            <p:nvSpPr>
              <p:cNvPr id="4254" name="Rectangle 83"/>
              <p:cNvSpPr>
                <a:spLocks noChangeArrowheads="1"/>
              </p:cNvSpPr>
              <p:nvPr/>
            </p:nvSpPr>
            <p:spPr bwMode="auto">
              <a:xfrm>
                <a:off x="3489" y="1293"/>
                <a:ext cx="528" cy="1098"/>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5" name="Rectangle 84"/>
              <p:cNvSpPr>
                <a:spLocks noChangeArrowheads="1"/>
              </p:cNvSpPr>
              <p:nvPr/>
            </p:nvSpPr>
            <p:spPr bwMode="auto">
              <a:xfrm>
                <a:off x="353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6" name="Rectangle 85"/>
              <p:cNvSpPr>
                <a:spLocks noChangeArrowheads="1"/>
              </p:cNvSpPr>
              <p:nvPr/>
            </p:nvSpPr>
            <p:spPr bwMode="auto">
              <a:xfrm>
                <a:off x="365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7" name="Rectangle 86"/>
              <p:cNvSpPr>
                <a:spLocks noChangeArrowheads="1"/>
              </p:cNvSpPr>
              <p:nvPr/>
            </p:nvSpPr>
            <p:spPr bwMode="auto">
              <a:xfrm>
                <a:off x="3773"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8" name="Rectangle 87"/>
              <p:cNvSpPr>
                <a:spLocks noChangeArrowheads="1"/>
              </p:cNvSpPr>
              <p:nvPr/>
            </p:nvSpPr>
            <p:spPr bwMode="auto">
              <a:xfrm>
                <a:off x="3894" y="136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9" name="Rectangle 88"/>
              <p:cNvSpPr>
                <a:spLocks noChangeArrowheads="1"/>
              </p:cNvSpPr>
              <p:nvPr/>
            </p:nvSpPr>
            <p:spPr bwMode="auto">
              <a:xfrm>
                <a:off x="353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0" name="Rectangle 89"/>
              <p:cNvSpPr>
                <a:spLocks noChangeArrowheads="1"/>
              </p:cNvSpPr>
              <p:nvPr/>
            </p:nvSpPr>
            <p:spPr bwMode="auto">
              <a:xfrm>
                <a:off x="365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1" name="Rectangle 90"/>
              <p:cNvSpPr>
                <a:spLocks noChangeArrowheads="1"/>
              </p:cNvSpPr>
              <p:nvPr/>
            </p:nvSpPr>
            <p:spPr bwMode="auto">
              <a:xfrm>
                <a:off x="3773"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2" name="Rectangle 91"/>
              <p:cNvSpPr>
                <a:spLocks noChangeArrowheads="1"/>
              </p:cNvSpPr>
              <p:nvPr/>
            </p:nvSpPr>
            <p:spPr bwMode="auto">
              <a:xfrm>
                <a:off x="3894" y="1498"/>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3" name="Rectangle 92"/>
              <p:cNvSpPr>
                <a:spLocks noChangeArrowheads="1"/>
              </p:cNvSpPr>
              <p:nvPr/>
            </p:nvSpPr>
            <p:spPr bwMode="auto">
              <a:xfrm>
                <a:off x="353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4" name="Rectangle 93"/>
              <p:cNvSpPr>
                <a:spLocks noChangeArrowheads="1"/>
              </p:cNvSpPr>
              <p:nvPr/>
            </p:nvSpPr>
            <p:spPr bwMode="auto">
              <a:xfrm>
                <a:off x="365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5" name="Rectangle 94"/>
              <p:cNvSpPr>
                <a:spLocks noChangeArrowheads="1"/>
              </p:cNvSpPr>
              <p:nvPr/>
            </p:nvSpPr>
            <p:spPr bwMode="auto">
              <a:xfrm>
                <a:off x="3773"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6" name="Rectangle 95"/>
              <p:cNvSpPr>
                <a:spLocks noChangeArrowheads="1"/>
              </p:cNvSpPr>
              <p:nvPr/>
            </p:nvSpPr>
            <p:spPr bwMode="auto">
              <a:xfrm>
                <a:off x="3894" y="1634"/>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7" name="Rectangle 96"/>
              <p:cNvSpPr>
                <a:spLocks noChangeArrowheads="1"/>
              </p:cNvSpPr>
              <p:nvPr/>
            </p:nvSpPr>
            <p:spPr bwMode="auto">
              <a:xfrm>
                <a:off x="353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8" name="Rectangle 97"/>
              <p:cNvSpPr>
                <a:spLocks noChangeArrowheads="1"/>
              </p:cNvSpPr>
              <p:nvPr/>
            </p:nvSpPr>
            <p:spPr bwMode="auto">
              <a:xfrm>
                <a:off x="365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69" name="Rectangle 98"/>
              <p:cNvSpPr>
                <a:spLocks noChangeArrowheads="1"/>
              </p:cNvSpPr>
              <p:nvPr/>
            </p:nvSpPr>
            <p:spPr bwMode="auto">
              <a:xfrm>
                <a:off x="3773"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0" name="Rectangle 99"/>
              <p:cNvSpPr>
                <a:spLocks noChangeArrowheads="1"/>
              </p:cNvSpPr>
              <p:nvPr/>
            </p:nvSpPr>
            <p:spPr bwMode="auto">
              <a:xfrm>
                <a:off x="3894" y="1770"/>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1" name="Rectangle 100"/>
              <p:cNvSpPr>
                <a:spLocks noChangeArrowheads="1"/>
              </p:cNvSpPr>
              <p:nvPr/>
            </p:nvSpPr>
            <p:spPr bwMode="auto">
              <a:xfrm>
                <a:off x="353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2" name="Rectangle 101"/>
              <p:cNvSpPr>
                <a:spLocks noChangeArrowheads="1"/>
              </p:cNvSpPr>
              <p:nvPr/>
            </p:nvSpPr>
            <p:spPr bwMode="auto">
              <a:xfrm>
                <a:off x="365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3" name="Rectangle 102"/>
              <p:cNvSpPr>
                <a:spLocks noChangeArrowheads="1"/>
              </p:cNvSpPr>
              <p:nvPr/>
            </p:nvSpPr>
            <p:spPr bwMode="auto">
              <a:xfrm>
                <a:off x="3773"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4" name="Rectangle 103"/>
              <p:cNvSpPr>
                <a:spLocks noChangeArrowheads="1"/>
              </p:cNvSpPr>
              <p:nvPr/>
            </p:nvSpPr>
            <p:spPr bwMode="auto">
              <a:xfrm>
                <a:off x="3894" y="1906"/>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5" name="Rectangle 104"/>
              <p:cNvSpPr>
                <a:spLocks noChangeArrowheads="1"/>
              </p:cNvSpPr>
              <p:nvPr/>
            </p:nvSpPr>
            <p:spPr bwMode="auto">
              <a:xfrm>
                <a:off x="353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6" name="Rectangle 105"/>
              <p:cNvSpPr>
                <a:spLocks noChangeArrowheads="1"/>
              </p:cNvSpPr>
              <p:nvPr/>
            </p:nvSpPr>
            <p:spPr bwMode="auto">
              <a:xfrm>
                <a:off x="365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7" name="Rectangle 106"/>
              <p:cNvSpPr>
                <a:spLocks noChangeArrowheads="1"/>
              </p:cNvSpPr>
              <p:nvPr/>
            </p:nvSpPr>
            <p:spPr bwMode="auto">
              <a:xfrm>
                <a:off x="3773"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8" name="Rectangle 107"/>
              <p:cNvSpPr>
                <a:spLocks noChangeArrowheads="1"/>
              </p:cNvSpPr>
              <p:nvPr/>
            </p:nvSpPr>
            <p:spPr bwMode="auto">
              <a:xfrm>
                <a:off x="3894" y="2042"/>
                <a:ext cx="87" cy="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79" name="Rectangle 108"/>
              <p:cNvSpPr>
                <a:spLocks noChangeArrowheads="1"/>
              </p:cNvSpPr>
              <p:nvPr/>
            </p:nvSpPr>
            <p:spPr bwMode="auto">
              <a:xfrm>
                <a:off x="3667" y="2234"/>
                <a:ext cx="178" cy="1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90" name="Group 165"/>
            <p:cNvGrpSpPr>
              <a:grpSpLocks noChangeAspect="1"/>
            </p:cNvGrpSpPr>
            <p:nvPr/>
          </p:nvGrpSpPr>
          <p:grpSpPr bwMode="auto">
            <a:xfrm>
              <a:off x="6259012" y="3348090"/>
              <a:ext cx="884118" cy="935961"/>
              <a:chOff x="825" y="-554"/>
              <a:chExt cx="4110" cy="4351"/>
            </a:xfrm>
            <a:effectLst>
              <a:outerShdw blurRad="50800" dist="38100" dir="10800000" algn="r" rotWithShape="0">
                <a:prstClr val="black">
                  <a:alpha val="40000"/>
                </a:prstClr>
              </a:outerShdw>
            </a:effectLst>
          </p:grpSpPr>
          <p:sp>
            <p:nvSpPr>
              <p:cNvPr id="4202"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3"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4"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5"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6"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7"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8"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9"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0"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1"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2"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3"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4"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5"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6"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7"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8"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19"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0"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1"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2"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3"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4"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5"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6"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7"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8"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29"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0"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1"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2"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3"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4"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5"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6"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7"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8"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39"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0"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1"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2"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3"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4"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5"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6"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7"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8"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49"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0"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1" name="Rectangle 214"/>
              <p:cNvSpPr>
                <a:spLocks noChangeArrowheads="1"/>
              </p:cNvSpPr>
              <p:nvPr/>
            </p:nvSpPr>
            <p:spPr bwMode="auto">
              <a:xfrm>
                <a:off x="2429" y="283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2"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53"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91" name="Group 4019"/>
            <p:cNvGrpSpPr/>
            <p:nvPr/>
          </p:nvGrpSpPr>
          <p:grpSpPr>
            <a:xfrm>
              <a:off x="6996874" y="2604378"/>
              <a:ext cx="591029" cy="1569234"/>
              <a:chOff x="1588" y="455613"/>
              <a:chExt cx="1325563" cy="3519487"/>
            </a:xfrm>
          </p:grpSpPr>
          <p:sp>
            <p:nvSpPr>
              <p:cNvPr id="4161" name="Rectangle 76"/>
              <p:cNvSpPr>
                <a:spLocks noChangeArrowheads="1"/>
              </p:cNvSpPr>
              <p:nvPr/>
            </p:nvSpPr>
            <p:spPr bwMode="auto">
              <a:xfrm>
                <a:off x="231775" y="455613"/>
                <a:ext cx="865188" cy="1603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2" name="Rectangle 77"/>
              <p:cNvSpPr>
                <a:spLocks noChangeArrowheads="1"/>
              </p:cNvSpPr>
              <p:nvPr/>
            </p:nvSpPr>
            <p:spPr bwMode="auto">
              <a:xfrm>
                <a:off x="57150" y="612775"/>
                <a:ext cx="1216025" cy="33623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3" name="Rectangle 78"/>
              <p:cNvSpPr>
                <a:spLocks noChangeArrowheads="1"/>
              </p:cNvSpPr>
              <p:nvPr/>
            </p:nvSpPr>
            <p:spPr bwMode="auto">
              <a:xfrm>
                <a:off x="123825" y="76835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4" name="Rectangle 79"/>
              <p:cNvSpPr>
                <a:spLocks noChangeArrowheads="1"/>
              </p:cNvSpPr>
              <p:nvPr/>
            </p:nvSpPr>
            <p:spPr bwMode="auto">
              <a:xfrm>
                <a:off x="123825" y="97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5" name="Rectangle 80"/>
              <p:cNvSpPr>
                <a:spLocks noChangeArrowheads="1"/>
              </p:cNvSpPr>
              <p:nvPr/>
            </p:nvSpPr>
            <p:spPr bwMode="auto">
              <a:xfrm>
                <a:off x="123825" y="118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6" name="Rectangle 81"/>
              <p:cNvSpPr>
                <a:spLocks noChangeArrowheads="1"/>
              </p:cNvSpPr>
              <p:nvPr/>
            </p:nvSpPr>
            <p:spPr bwMode="auto">
              <a:xfrm>
                <a:off x="123825" y="13954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7" name="Rectangle 82"/>
              <p:cNvSpPr>
                <a:spLocks noChangeArrowheads="1"/>
              </p:cNvSpPr>
              <p:nvPr/>
            </p:nvSpPr>
            <p:spPr bwMode="auto">
              <a:xfrm>
                <a:off x="123825" y="16065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8" name="Rectangle 83"/>
              <p:cNvSpPr>
                <a:spLocks noChangeArrowheads="1"/>
              </p:cNvSpPr>
              <p:nvPr/>
            </p:nvSpPr>
            <p:spPr bwMode="auto">
              <a:xfrm>
                <a:off x="123825" y="1816100"/>
                <a:ext cx="560388"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9" name="Rectangle 84"/>
              <p:cNvSpPr>
                <a:spLocks noChangeArrowheads="1"/>
              </p:cNvSpPr>
              <p:nvPr/>
            </p:nvSpPr>
            <p:spPr bwMode="auto">
              <a:xfrm>
                <a:off x="123825" y="203835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0" name="Rectangle 85"/>
              <p:cNvSpPr>
                <a:spLocks noChangeArrowheads="1"/>
              </p:cNvSpPr>
              <p:nvPr/>
            </p:nvSpPr>
            <p:spPr bwMode="auto">
              <a:xfrm>
                <a:off x="123825" y="224631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1" name="Rectangle 86"/>
              <p:cNvSpPr>
                <a:spLocks noChangeArrowheads="1"/>
              </p:cNvSpPr>
              <p:nvPr/>
            </p:nvSpPr>
            <p:spPr bwMode="auto">
              <a:xfrm>
                <a:off x="123825" y="2455863"/>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2" name="Rectangle 87"/>
              <p:cNvSpPr>
                <a:spLocks noChangeArrowheads="1"/>
              </p:cNvSpPr>
              <p:nvPr/>
            </p:nvSpPr>
            <p:spPr bwMode="auto">
              <a:xfrm>
                <a:off x="123825" y="26670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3" name="Rectangle 88"/>
              <p:cNvSpPr>
                <a:spLocks noChangeArrowheads="1"/>
              </p:cNvSpPr>
              <p:nvPr/>
            </p:nvSpPr>
            <p:spPr bwMode="auto">
              <a:xfrm>
                <a:off x="123825" y="2876550"/>
                <a:ext cx="560388"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4" name="Rectangle 89"/>
              <p:cNvSpPr>
                <a:spLocks noChangeArrowheads="1"/>
              </p:cNvSpPr>
              <p:nvPr/>
            </p:nvSpPr>
            <p:spPr bwMode="auto">
              <a:xfrm>
                <a:off x="123825" y="3086100"/>
                <a:ext cx="560388"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5" name="Rectangle 90"/>
              <p:cNvSpPr>
                <a:spLocks noChangeArrowheads="1"/>
              </p:cNvSpPr>
              <p:nvPr/>
            </p:nvSpPr>
            <p:spPr bwMode="auto">
              <a:xfrm>
                <a:off x="801688"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6" name="Rectangle 91"/>
              <p:cNvSpPr>
                <a:spLocks noChangeArrowheads="1"/>
              </p:cNvSpPr>
              <p:nvPr/>
            </p:nvSpPr>
            <p:spPr bwMode="auto">
              <a:xfrm>
                <a:off x="801688"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7" name="Rectangle 92"/>
              <p:cNvSpPr>
                <a:spLocks noChangeArrowheads="1"/>
              </p:cNvSpPr>
              <p:nvPr/>
            </p:nvSpPr>
            <p:spPr bwMode="auto">
              <a:xfrm>
                <a:off x="801688"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8" name="Rectangle 93"/>
              <p:cNvSpPr>
                <a:spLocks noChangeArrowheads="1"/>
              </p:cNvSpPr>
              <p:nvPr/>
            </p:nvSpPr>
            <p:spPr bwMode="auto">
              <a:xfrm>
                <a:off x="1057275" y="768350"/>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79" name="Rectangle 94"/>
              <p:cNvSpPr>
                <a:spLocks noChangeArrowheads="1"/>
              </p:cNvSpPr>
              <p:nvPr/>
            </p:nvSpPr>
            <p:spPr bwMode="auto">
              <a:xfrm>
                <a:off x="1057275" y="977900"/>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0" name="Rectangle 95"/>
              <p:cNvSpPr>
                <a:spLocks noChangeArrowheads="1"/>
              </p:cNvSpPr>
              <p:nvPr/>
            </p:nvSpPr>
            <p:spPr bwMode="auto">
              <a:xfrm>
                <a:off x="1057275" y="118903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1" name="Rectangle 96"/>
              <p:cNvSpPr>
                <a:spLocks noChangeArrowheads="1"/>
              </p:cNvSpPr>
              <p:nvPr/>
            </p:nvSpPr>
            <p:spPr bwMode="auto">
              <a:xfrm>
                <a:off x="801688"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2" name="Rectangle 97"/>
              <p:cNvSpPr>
                <a:spLocks noChangeArrowheads="1"/>
              </p:cNvSpPr>
              <p:nvPr/>
            </p:nvSpPr>
            <p:spPr bwMode="auto">
              <a:xfrm>
                <a:off x="801688"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3" name="Rectangle 98"/>
              <p:cNvSpPr>
                <a:spLocks noChangeArrowheads="1"/>
              </p:cNvSpPr>
              <p:nvPr/>
            </p:nvSpPr>
            <p:spPr bwMode="auto">
              <a:xfrm>
                <a:off x="801688"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4" name="Rectangle 99"/>
              <p:cNvSpPr>
                <a:spLocks noChangeArrowheads="1"/>
              </p:cNvSpPr>
              <p:nvPr/>
            </p:nvSpPr>
            <p:spPr bwMode="auto">
              <a:xfrm>
                <a:off x="1057275" y="1401763"/>
                <a:ext cx="149225" cy="141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5" name="Rectangle 100"/>
              <p:cNvSpPr>
                <a:spLocks noChangeArrowheads="1"/>
              </p:cNvSpPr>
              <p:nvPr/>
            </p:nvSpPr>
            <p:spPr bwMode="auto">
              <a:xfrm>
                <a:off x="1057275" y="1611313"/>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6" name="Rectangle 101"/>
              <p:cNvSpPr>
                <a:spLocks noChangeArrowheads="1"/>
              </p:cNvSpPr>
              <p:nvPr/>
            </p:nvSpPr>
            <p:spPr bwMode="auto">
              <a:xfrm>
                <a:off x="1057275" y="182245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7" name="Rectangle 102"/>
              <p:cNvSpPr>
                <a:spLocks noChangeArrowheads="1"/>
              </p:cNvSpPr>
              <p:nvPr/>
            </p:nvSpPr>
            <p:spPr bwMode="auto">
              <a:xfrm>
                <a:off x="801688"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8" name="Rectangle 103"/>
              <p:cNvSpPr>
                <a:spLocks noChangeArrowheads="1"/>
              </p:cNvSpPr>
              <p:nvPr/>
            </p:nvSpPr>
            <p:spPr bwMode="auto">
              <a:xfrm>
                <a:off x="801688"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89" name="Rectangle 104"/>
              <p:cNvSpPr>
                <a:spLocks noChangeArrowheads="1"/>
              </p:cNvSpPr>
              <p:nvPr/>
            </p:nvSpPr>
            <p:spPr bwMode="auto">
              <a:xfrm>
                <a:off x="801688"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0" name="Rectangle 105"/>
              <p:cNvSpPr>
                <a:spLocks noChangeArrowheads="1"/>
              </p:cNvSpPr>
              <p:nvPr/>
            </p:nvSpPr>
            <p:spPr bwMode="auto">
              <a:xfrm>
                <a:off x="1057275" y="2033588"/>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1" name="Rectangle 106"/>
              <p:cNvSpPr>
                <a:spLocks noChangeArrowheads="1"/>
              </p:cNvSpPr>
              <p:nvPr/>
            </p:nvSpPr>
            <p:spPr bwMode="auto">
              <a:xfrm>
                <a:off x="1057275" y="2244725"/>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2" name="Rectangle 107"/>
              <p:cNvSpPr>
                <a:spLocks noChangeArrowheads="1"/>
              </p:cNvSpPr>
              <p:nvPr/>
            </p:nvSpPr>
            <p:spPr bwMode="auto">
              <a:xfrm>
                <a:off x="1057275" y="2455863"/>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3" name="Rectangle 108"/>
              <p:cNvSpPr>
                <a:spLocks noChangeArrowheads="1"/>
              </p:cNvSpPr>
              <p:nvPr/>
            </p:nvSpPr>
            <p:spPr bwMode="auto">
              <a:xfrm>
                <a:off x="801688"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4" name="Rectangle 109"/>
              <p:cNvSpPr>
                <a:spLocks noChangeArrowheads="1"/>
              </p:cNvSpPr>
              <p:nvPr/>
            </p:nvSpPr>
            <p:spPr bwMode="auto">
              <a:xfrm>
                <a:off x="1057275" y="2667000"/>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5" name="Rectangle 110"/>
              <p:cNvSpPr>
                <a:spLocks noChangeArrowheads="1"/>
              </p:cNvSpPr>
              <p:nvPr/>
            </p:nvSpPr>
            <p:spPr bwMode="auto">
              <a:xfrm>
                <a:off x="801688"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6" name="Rectangle 111"/>
              <p:cNvSpPr>
                <a:spLocks noChangeArrowheads="1"/>
              </p:cNvSpPr>
              <p:nvPr/>
            </p:nvSpPr>
            <p:spPr bwMode="auto">
              <a:xfrm>
                <a:off x="1057275" y="2878138"/>
                <a:ext cx="149225" cy="1444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7" name="Rectangle 112"/>
              <p:cNvSpPr>
                <a:spLocks noChangeArrowheads="1"/>
              </p:cNvSpPr>
              <p:nvPr/>
            </p:nvSpPr>
            <p:spPr bwMode="auto">
              <a:xfrm>
                <a:off x="801688"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8" name="Rectangle 113"/>
              <p:cNvSpPr>
                <a:spLocks noChangeArrowheads="1"/>
              </p:cNvSpPr>
              <p:nvPr/>
            </p:nvSpPr>
            <p:spPr bwMode="auto">
              <a:xfrm>
                <a:off x="1057275" y="3089275"/>
                <a:ext cx="149225" cy="1428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99" name="Rectangle 114"/>
              <p:cNvSpPr>
                <a:spLocks noChangeArrowheads="1"/>
              </p:cNvSpPr>
              <p:nvPr/>
            </p:nvSpPr>
            <p:spPr bwMode="auto">
              <a:xfrm>
                <a:off x="1588" y="568325"/>
                <a:ext cx="1325563" cy="1143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0" name="Rectangle 115"/>
              <p:cNvSpPr>
                <a:spLocks noChangeArrowheads="1"/>
              </p:cNvSpPr>
              <p:nvPr/>
            </p:nvSpPr>
            <p:spPr bwMode="auto">
              <a:xfrm>
                <a:off x="241300" y="3581400"/>
                <a:ext cx="847725" cy="360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201" name="Rectangle 116"/>
              <p:cNvSpPr>
                <a:spLocks noChangeArrowheads="1"/>
              </p:cNvSpPr>
              <p:nvPr/>
            </p:nvSpPr>
            <p:spPr bwMode="auto">
              <a:xfrm>
                <a:off x="165100" y="3522663"/>
                <a:ext cx="1000125" cy="109538"/>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92" name="Group 165"/>
            <p:cNvGrpSpPr>
              <a:grpSpLocks noChangeAspect="1"/>
            </p:cNvGrpSpPr>
            <p:nvPr/>
          </p:nvGrpSpPr>
          <p:grpSpPr bwMode="auto">
            <a:xfrm>
              <a:off x="7762354" y="2611772"/>
              <a:ext cx="1379419" cy="1460306"/>
              <a:chOff x="825" y="-554"/>
              <a:chExt cx="4110" cy="4351"/>
            </a:xfrm>
            <a:effectLst>
              <a:outerShdw blurRad="50800" dist="38100" dir="10800000" algn="r" rotWithShape="0">
                <a:prstClr val="black">
                  <a:alpha val="40000"/>
                </a:prstClr>
              </a:outerShdw>
            </a:effectLst>
          </p:grpSpPr>
          <p:sp>
            <p:nvSpPr>
              <p:cNvPr id="4109" name="AutoShape 164"/>
              <p:cNvSpPr>
                <a:spLocks noChangeAspect="1" noChangeArrowheads="1" noTextEdit="1"/>
              </p:cNvSpPr>
              <p:nvPr/>
            </p:nvSpPr>
            <p:spPr bwMode="auto">
              <a:xfrm>
                <a:off x="825" y="-554"/>
                <a:ext cx="4110" cy="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0" name="Freeform 166"/>
              <p:cNvSpPr>
                <a:spLocks/>
              </p:cNvSpPr>
              <p:nvPr/>
            </p:nvSpPr>
            <p:spPr bwMode="auto">
              <a:xfrm>
                <a:off x="825" y="-554"/>
                <a:ext cx="4108" cy="4351"/>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1" name="Rectangle 167"/>
              <p:cNvSpPr>
                <a:spLocks noChangeArrowheads="1"/>
              </p:cNvSpPr>
              <p:nvPr/>
            </p:nvSpPr>
            <p:spPr bwMode="auto">
              <a:xfrm>
                <a:off x="3010"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2" name="Rectangle 168"/>
              <p:cNvSpPr>
                <a:spLocks noChangeArrowheads="1"/>
              </p:cNvSpPr>
              <p:nvPr/>
            </p:nvSpPr>
            <p:spPr bwMode="auto">
              <a:xfrm>
                <a:off x="3487"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3" name="Rectangle 169"/>
              <p:cNvSpPr>
                <a:spLocks noChangeArrowheads="1"/>
              </p:cNvSpPr>
              <p:nvPr/>
            </p:nvSpPr>
            <p:spPr bwMode="auto">
              <a:xfrm>
                <a:off x="3964"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4" name="Rectangle 170"/>
              <p:cNvSpPr>
                <a:spLocks noChangeArrowheads="1"/>
              </p:cNvSpPr>
              <p:nvPr/>
            </p:nvSpPr>
            <p:spPr bwMode="auto">
              <a:xfrm>
                <a:off x="4441"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5" name="Rectangle 171"/>
              <p:cNvSpPr>
                <a:spLocks noChangeArrowheads="1"/>
              </p:cNvSpPr>
              <p:nvPr/>
            </p:nvSpPr>
            <p:spPr bwMode="auto">
              <a:xfrm>
                <a:off x="3010"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6" name="Rectangle 172"/>
              <p:cNvSpPr>
                <a:spLocks noChangeArrowheads="1"/>
              </p:cNvSpPr>
              <p:nvPr/>
            </p:nvSpPr>
            <p:spPr bwMode="auto">
              <a:xfrm>
                <a:off x="3487"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7" name="Rectangle 173"/>
              <p:cNvSpPr>
                <a:spLocks noChangeArrowheads="1"/>
              </p:cNvSpPr>
              <p:nvPr/>
            </p:nvSpPr>
            <p:spPr bwMode="auto">
              <a:xfrm>
                <a:off x="3964"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8" name="Rectangle 174"/>
              <p:cNvSpPr>
                <a:spLocks noChangeArrowheads="1"/>
              </p:cNvSpPr>
              <p:nvPr/>
            </p:nvSpPr>
            <p:spPr bwMode="auto">
              <a:xfrm>
                <a:off x="4441"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19" name="Rectangle 175"/>
              <p:cNvSpPr>
                <a:spLocks noChangeArrowheads="1"/>
              </p:cNvSpPr>
              <p:nvPr/>
            </p:nvSpPr>
            <p:spPr bwMode="auto">
              <a:xfrm>
                <a:off x="3010"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0" name="Rectangle 176"/>
              <p:cNvSpPr>
                <a:spLocks noChangeArrowheads="1"/>
              </p:cNvSpPr>
              <p:nvPr/>
            </p:nvSpPr>
            <p:spPr bwMode="auto">
              <a:xfrm>
                <a:off x="3487"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1" name="Rectangle 177"/>
              <p:cNvSpPr>
                <a:spLocks noChangeArrowheads="1"/>
              </p:cNvSpPr>
              <p:nvPr/>
            </p:nvSpPr>
            <p:spPr bwMode="auto">
              <a:xfrm>
                <a:off x="3964"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2" name="Rectangle 178"/>
              <p:cNvSpPr>
                <a:spLocks noChangeArrowheads="1"/>
              </p:cNvSpPr>
              <p:nvPr/>
            </p:nvSpPr>
            <p:spPr bwMode="auto">
              <a:xfrm>
                <a:off x="4441"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3" name="Rectangle 179"/>
              <p:cNvSpPr>
                <a:spLocks noChangeArrowheads="1"/>
              </p:cNvSpPr>
              <p:nvPr/>
            </p:nvSpPr>
            <p:spPr bwMode="auto">
              <a:xfrm>
                <a:off x="3010"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4" name="Rectangle 180"/>
              <p:cNvSpPr>
                <a:spLocks noChangeArrowheads="1"/>
              </p:cNvSpPr>
              <p:nvPr/>
            </p:nvSpPr>
            <p:spPr bwMode="auto">
              <a:xfrm>
                <a:off x="3487"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5" name="Rectangle 181"/>
              <p:cNvSpPr>
                <a:spLocks noChangeArrowheads="1"/>
              </p:cNvSpPr>
              <p:nvPr/>
            </p:nvSpPr>
            <p:spPr bwMode="auto">
              <a:xfrm>
                <a:off x="3964"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6" name="Rectangle 182"/>
              <p:cNvSpPr>
                <a:spLocks noChangeArrowheads="1"/>
              </p:cNvSpPr>
              <p:nvPr/>
            </p:nvSpPr>
            <p:spPr bwMode="auto">
              <a:xfrm>
                <a:off x="4441"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7" name="Rectangle 183"/>
              <p:cNvSpPr>
                <a:spLocks noChangeArrowheads="1"/>
              </p:cNvSpPr>
              <p:nvPr/>
            </p:nvSpPr>
            <p:spPr bwMode="auto">
              <a:xfrm>
                <a:off x="3010"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8" name="Rectangle 184"/>
              <p:cNvSpPr>
                <a:spLocks noChangeArrowheads="1"/>
              </p:cNvSpPr>
              <p:nvPr/>
            </p:nvSpPr>
            <p:spPr bwMode="auto">
              <a:xfrm>
                <a:off x="3487"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29" name="Rectangle 185"/>
              <p:cNvSpPr>
                <a:spLocks noChangeArrowheads="1"/>
              </p:cNvSpPr>
              <p:nvPr/>
            </p:nvSpPr>
            <p:spPr bwMode="auto">
              <a:xfrm>
                <a:off x="3964"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0" name="Rectangle 186"/>
              <p:cNvSpPr>
                <a:spLocks noChangeArrowheads="1"/>
              </p:cNvSpPr>
              <p:nvPr/>
            </p:nvSpPr>
            <p:spPr bwMode="auto">
              <a:xfrm>
                <a:off x="4441"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1" name="Rectangle 187"/>
              <p:cNvSpPr>
                <a:spLocks noChangeArrowheads="1"/>
              </p:cNvSpPr>
              <p:nvPr/>
            </p:nvSpPr>
            <p:spPr bwMode="auto">
              <a:xfrm>
                <a:off x="3010"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2" name="Rectangle 188"/>
              <p:cNvSpPr>
                <a:spLocks noChangeArrowheads="1"/>
              </p:cNvSpPr>
              <p:nvPr/>
            </p:nvSpPr>
            <p:spPr bwMode="auto">
              <a:xfrm>
                <a:off x="3487"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3" name="Rectangle 189"/>
              <p:cNvSpPr>
                <a:spLocks noChangeArrowheads="1"/>
              </p:cNvSpPr>
              <p:nvPr/>
            </p:nvSpPr>
            <p:spPr bwMode="auto">
              <a:xfrm>
                <a:off x="3964"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4" name="Rectangle 190"/>
              <p:cNvSpPr>
                <a:spLocks noChangeArrowheads="1"/>
              </p:cNvSpPr>
              <p:nvPr/>
            </p:nvSpPr>
            <p:spPr bwMode="auto">
              <a:xfrm>
                <a:off x="4441"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5" name="Rectangle 191"/>
              <p:cNvSpPr>
                <a:spLocks noChangeArrowheads="1"/>
              </p:cNvSpPr>
              <p:nvPr/>
            </p:nvSpPr>
            <p:spPr bwMode="auto">
              <a:xfrm>
                <a:off x="998" y="-280"/>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6" name="Rectangle 192"/>
              <p:cNvSpPr>
                <a:spLocks noChangeArrowheads="1"/>
              </p:cNvSpPr>
              <p:nvPr/>
            </p:nvSpPr>
            <p:spPr bwMode="auto">
              <a:xfrm>
                <a:off x="1475"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7" name="Rectangle 193"/>
              <p:cNvSpPr>
                <a:spLocks noChangeArrowheads="1"/>
              </p:cNvSpPr>
              <p:nvPr/>
            </p:nvSpPr>
            <p:spPr bwMode="auto">
              <a:xfrm>
                <a:off x="1952"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8" name="Rectangle 194"/>
              <p:cNvSpPr>
                <a:spLocks noChangeArrowheads="1"/>
              </p:cNvSpPr>
              <p:nvPr/>
            </p:nvSpPr>
            <p:spPr bwMode="auto">
              <a:xfrm>
                <a:off x="2429" y="-280"/>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39" name="Rectangle 195"/>
              <p:cNvSpPr>
                <a:spLocks noChangeArrowheads="1"/>
              </p:cNvSpPr>
              <p:nvPr/>
            </p:nvSpPr>
            <p:spPr bwMode="auto">
              <a:xfrm>
                <a:off x="998" y="259"/>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0" name="Rectangle 196"/>
              <p:cNvSpPr>
                <a:spLocks noChangeArrowheads="1"/>
              </p:cNvSpPr>
              <p:nvPr/>
            </p:nvSpPr>
            <p:spPr bwMode="auto">
              <a:xfrm>
                <a:off x="1475"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1" name="Rectangle 197"/>
              <p:cNvSpPr>
                <a:spLocks noChangeArrowheads="1"/>
              </p:cNvSpPr>
              <p:nvPr/>
            </p:nvSpPr>
            <p:spPr bwMode="auto">
              <a:xfrm>
                <a:off x="1952"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2" name="Rectangle 198"/>
              <p:cNvSpPr>
                <a:spLocks noChangeArrowheads="1"/>
              </p:cNvSpPr>
              <p:nvPr/>
            </p:nvSpPr>
            <p:spPr bwMode="auto">
              <a:xfrm>
                <a:off x="2429" y="259"/>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3" name="Rectangle 199"/>
              <p:cNvSpPr>
                <a:spLocks noChangeArrowheads="1"/>
              </p:cNvSpPr>
              <p:nvPr/>
            </p:nvSpPr>
            <p:spPr bwMode="auto">
              <a:xfrm>
                <a:off x="998" y="797"/>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4" name="Rectangle 200"/>
              <p:cNvSpPr>
                <a:spLocks noChangeArrowheads="1"/>
              </p:cNvSpPr>
              <p:nvPr/>
            </p:nvSpPr>
            <p:spPr bwMode="auto">
              <a:xfrm>
                <a:off x="1475"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5" name="Rectangle 201"/>
              <p:cNvSpPr>
                <a:spLocks noChangeArrowheads="1"/>
              </p:cNvSpPr>
              <p:nvPr/>
            </p:nvSpPr>
            <p:spPr bwMode="auto">
              <a:xfrm>
                <a:off x="1952"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6" name="Rectangle 202"/>
              <p:cNvSpPr>
                <a:spLocks noChangeArrowheads="1"/>
              </p:cNvSpPr>
              <p:nvPr/>
            </p:nvSpPr>
            <p:spPr bwMode="auto">
              <a:xfrm>
                <a:off x="2429" y="797"/>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7" name="Rectangle 203"/>
              <p:cNvSpPr>
                <a:spLocks noChangeArrowheads="1"/>
              </p:cNvSpPr>
              <p:nvPr/>
            </p:nvSpPr>
            <p:spPr bwMode="auto">
              <a:xfrm>
                <a:off x="998" y="1336"/>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8" name="Rectangle 204"/>
              <p:cNvSpPr>
                <a:spLocks noChangeArrowheads="1"/>
              </p:cNvSpPr>
              <p:nvPr/>
            </p:nvSpPr>
            <p:spPr bwMode="auto">
              <a:xfrm>
                <a:off x="1475"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49" name="Rectangle 205"/>
              <p:cNvSpPr>
                <a:spLocks noChangeArrowheads="1"/>
              </p:cNvSpPr>
              <p:nvPr/>
            </p:nvSpPr>
            <p:spPr bwMode="auto">
              <a:xfrm>
                <a:off x="1952"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0" name="Rectangle 206"/>
              <p:cNvSpPr>
                <a:spLocks noChangeArrowheads="1"/>
              </p:cNvSpPr>
              <p:nvPr/>
            </p:nvSpPr>
            <p:spPr bwMode="auto">
              <a:xfrm>
                <a:off x="2429" y="1336"/>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1" name="Rectangle 207"/>
              <p:cNvSpPr>
                <a:spLocks noChangeArrowheads="1"/>
              </p:cNvSpPr>
              <p:nvPr/>
            </p:nvSpPr>
            <p:spPr bwMode="auto">
              <a:xfrm>
                <a:off x="998" y="1874"/>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2" name="Rectangle 208"/>
              <p:cNvSpPr>
                <a:spLocks noChangeArrowheads="1"/>
              </p:cNvSpPr>
              <p:nvPr/>
            </p:nvSpPr>
            <p:spPr bwMode="auto">
              <a:xfrm>
                <a:off x="1475"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3" name="Rectangle 209"/>
              <p:cNvSpPr>
                <a:spLocks noChangeArrowheads="1"/>
              </p:cNvSpPr>
              <p:nvPr/>
            </p:nvSpPr>
            <p:spPr bwMode="auto">
              <a:xfrm>
                <a:off x="1952"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4" name="Rectangle 210"/>
              <p:cNvSpPr>
                <a:spLocks noChangeArrowheads="1"/>
              </p:cNvSpPr>
              <p:nvPr/>
            </p:nvSpPr>
            <p:spPr bwMode="auto">
              <a:xfrm>
                <a:off x="2429" y="1874"/>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5" name="Rectangle 211"/>
              <p:cNvSpPr>
                <a:spLocks noChangeArrowheads="1"/>
              </p:cNvSpPr>
              <p:nvPr/>
            </p:nvSpPr>
            <p:spPr bwMode="auto">
              <a:xfrm>
                <a:off x="998" y="2413"/>
                <a:ext cx="344"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6" name="Rectangle 212"/>
              <p:cNvSpPr>
                <a:spLocks noChangeArrowheads="1"/>
              </p:cNvSpPr>
              <p:nvPr/>
            </p:nvSpPr>
            <p:spPr bwMode="auto">
              <a:xfrm>
                <a:off x="1475"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7" name="Rectangle 213"/>
              <p:cNvSpPr>
                <a:spLocks noChangeArrowheads="1"/>
              </p:cNvSpPr>
              <p:nvPr/>
            </p:nvSpPr>
            <p:spPr bwMode="auto">
              <a:xfrm>
                <a:off x="1952"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8" name="Rectangle 214"/>
              <p:cNvSpPr>
                <a:spLocks noChangeArrowheads="1"/>
              </p:cNvSpPr>
              <p:nvPr/>
            </p:nvSpPr>
            <p:spPr bwMode="auto">
              <a:xfrm>
                <a:off x="2429" y="2413"/>
                <a:ext cx="345" cy="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59" name="Rectangle 215"/>
              <p:cNvSpPr>
                <a:spLocks noChangeArrowheads="1"/>
              </p:cNvSpPr>
              <p:nvPr/>
            </p:nvSpPr>
            <p:spPr bwMode="auto">
              <a:xfrm>
                <a:off x="1777" y="3206"/>
                <a:ext cx="2225" cy="5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60" name="Rectangle 216"/>
              <p:cNvSpPr>
                <a:spLocks noChangeArrowheads="1"/>
              </p:cNvSpPr>
              <p:nvPr/>
            </p:nvSpPr>
            <p:spPr bwMode="auto">
              <a:xfrm>
                <a:off x="1777" y="3093"/>
                <a:ext cx="2225" cy="12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grpSp>
        <p:grpSp>
          <p:nvGrpSpPr>
            <p:cNvPr id="93" name="Group 4021"/>
            <p:cNvGrpSpPr/>
            <p:nvPr/>
          </p:nvGrpSpPr>
          <p:grpSpPr>
            <a:xfrm>
              <a:off x="8009977" y="2516055"/>
              <a:ext cx="795338" cy="1779588"/>
              <a:chOff x="2325689" y="1708150"/>
              <a:chExt cx="795338" cy="1779588"/>
            </a:xfrm>
            <a:effectLst>
              <a:outerShdw blurRad="50800" dist="38100" dir="10800000" algn="r" rotWithShape="0">
                <a:prstClr val="black">
                  <a:alpha val="40000"/>
                </a:prstClr>
              </a:outerShdw>
            </a:effectLst>
          </p:grpSpPr>
          <p:sp>
            <p:nvSpPr>
              <p:cNvPr id="4091" name="Freeform 6"/>
              <p:cNvSpPr>
                <a:spLocks/>
              </p:cNvSpPr>
              <p:nvPr/>
            </p:nvSpPr>
            <p:spPr bwMode="auto">
              <a:xfrm>
                <a:off x="2416177" y="1752600"/>
                <a:ext cx="622300" cy="1377950"/>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092" name="Rectangle 7"/>
              <p:cNvSpPr>
                <a:spLocks noChangeArrowheads="1"/>
              </p:cNvSpPr>
              <p:nvPr/>
            </p:nvSpPr>
            <p:spPr bwMode="auto">
              <a:xfrm>
                <a:off x="2325689" y="2590800"/>
                <a:ext cx="795338" cy="896938"/>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093" name="Rectangle 8"/>
              <p:cNvSpPr>
                <a:spLocks noChangeArrowheads="1"/>
              </p:cNvSpPr>
              <p:nvPr/>
            </p:nvSpPr>
            <p:spPr bwMode="auto">
              <a:xfrm>
                <a:off x="254476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4" name="Rectangle 9"/>
              <p:cNvSpPr>
                <a:spLocks noChangeArrowheads="1"/>
              </p:cNvSpPr>
              <p:nvPr/>
            </p:nvSpPr>
            <p:spPr bwMode="auto">
              <a:xfrm>
                <a:off x="254476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5" name="Rectangle 10"/>
              <p:cNvSpPr>
                <a:spLocks noChangeArrowheads="1"/>
              </p:cNvSpPr>
              <p:nvPr/>
            </p:nvSpPr>
            <p:spPr bwMode="auto">
              <a:xfrm>
                <a:off x="254476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6" name="Rectangle 11"/>
              <p:cNvSpPr>
                <a:spLocks noChangeArrowheads="1"/>
              </p:cNvSpPr>
              <p:nvPr/>
            </p:nvSpPr>
            <p:spPr bwMode="auto">
              <a:xfrm>
                <a:off x="2792414" y="1954213"/>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7" name="Rectangle 12"/>
              <p:cNvSpPr>
                <a:spLocks noChangeArrowheads="1"/>
              </p:cNvSpPr>
              <p:nvPr/>
            </p:nvSpPr>
            <p:spPr bwMode="auto">
              <a:xfrm>
                <a:off x="2792414" y="2138363"/>
                <a:ext cx="111125" cy="1063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8" name="Rectangle 13"/>
              <p:cNvSpPr>
                <a:spLocks noChangeArrowheads="1"/>
              </p:cNvSpPr>
              <p:nvPr/>
            </p:nvSpPr>
            <p:spPr bwMode="auto">
              <a:xfrm>
                <a:off x="2792414" y="232092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9" name="Rectangle 14"/>
              <p:cNvSpPr>
                <a:spLocks noChangeArrowheads="1"/>
              </p:cNvSpPr>
              <p:nvPr/>
            </p:nvSpPr>
            <p:spPr bwMode="auto">
              <a:xfrm>
                <a:off x="26590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0" name="Rectangle 15"/>
              <p:cNvSpPr>
                <a:spLocks noChangeArrowheads="1"/>
              </p:cNvSpPr>
              <p:nvPr/>
            </p:nvSpPr>
            <p:spPr bwMode="auto">
              <a:xfrm>
                <a:off x="2887664" y="2673350"/>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1" name="Rectangle 16"/>
              <p:cNvSpPr>
                <a:spLocks noChangeArrowheads="1"/>
              </p:cNvSpPr>
              <p:nvPr/>
            </p:nvSpPr>
            <p:spPr bwMode="auto">
              <a:xfrm>
                <a:off x="26590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2" name="Rectangle 17"/>
              <p:cNvSpPr>
                <a:spLocks noChangeArrowheads="1"/>
              </p:cNvSpPr>
              <p:nvPr/>
            </p:nvSpPr>
            <p:spPr bwMode="auto">
              <a:xfrm>
                <a:off x="2887664" y="2884488"/>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3" name="Rectangle 18"/>
              <p:cNvSpPr>
                <a:spLocks noChangeArrowheads="1"/>
              </p:cNvSpPr>
              <p:nvPr/>
            </p:nvSpPr>
            <p:spPr bwMode="auto">
              <a:xfrm>
                <a:off x="26590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4" name="Rectangle 19"/>
              <p:cNvSpPr>
                <a:spLocks noChangeArrowheads="1"/>
              </p:cNvSpPr>
              <p:nvPr/>
            </p:nvSpPr>
            <p:spPr bwMode="auto">
              <a:xfrm>
                <a:off x="2887664" y="3076575"/>
                <a:ext cx="111125" cy="1079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5" name="Rectangle 20"/>
              <p:cNvSpPr>
                <a:spLocks noChangeArrowheads="1"/>
              </p:cNvSpPr>
              <p:nvPr/>
            </p:nvSpPr>
            <p:spPr bwMode="auto">
              <a:xfrm>
                <a:off x="2620964" y="1708150"/>
                <a:ext cx="198438" cy="73025"/>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6" name="Rectangle 22"/>
              <p:cNvSpPr>
                <a:spLocks noChangeArrowheads="1"/>
              </p:cNvSpPr>
              <p:nvPr/>
            </p:nvSpPr>
            <p:spPr bwMode="auto">
              <a:xfrm>
                <a:off x="2371727" y="2536825"/>
                <a:ext cx="703263" cy="53975"/>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7" name="Rectangle 23"/>
              <p:cNvSpPr>
                <a:spLocks noChangeArrowheads="1"/>
              </p:cNvSpPr>
              <p:nvPr/>
            </p:nvSpPr>
            <p:spPr bwMode="auto">
              <a:xfrm>
                <a:off x="2489202" y="3287713"/>
                <a:ext cx="446088" cy="177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108" name="Rectangle 24"/>
              <p:cNvSpPr>
                <a:spLocks noChangeArrowheads="1"/>
              </p:cNvSpPr>
              <p:nvPr/>
            </p:nvSpPr>
            <p:spPr bwMode="auto">
              <a:xfrm>
                <a:off x="2476502" y="1746250"/>
                <a:ext cx="501650" cy="6985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94" name="Group 4022"/>
            <p:cNvGrpSpPr/>
            <p:nvPr/>
          </p:nvGrpSpPr>
          <p:grpSpPr>
            <a:xfrm>
              <a:off x="6891158" y="2891019"/>
              <a:ext cx="1685320" cy="1404288"/>
              <a:chOff x="-3175" y="-1241425"/>
              <a:chExt cx="9148763" cy="7623175"/>
            </a:xfrm>
            <a:effectLst>
              <a:outerShdw blurRad="50800" dist="38100" dir="10800000" algn="r" rotWithShape="0">
                <a:prstClr val="black">
                  <a:alpha val="40000"/>
                </a:prstClr>
              </a:outerShdw>
            </a:effectLst>
          </p:grpSpPr>
          <p:sp>
            <p:nvSpPr>
              <p:cNvPr id="4037" name="Rectangle 32"/>
              <p:cNvSpPr>
                <a:spLocks noChangeArrowheads="1"/>
              </p:cNvSpPr>
              <p:nvPr/>
            </p:nvSpPr>
            <p:spPr bwMode="auto">
              <a:xfrm>
                <a:off x="2995613" y="-1241425"/>
                <a:ext cx="3038475" cy="850900"/>
              </a:xfrm>
              <a:prstGeom prst="rect">
                <a:avLst/>
              </a:prstGeom>
              <a:gradFill>
                <a:gsLst>
                  <a:gs pos="0">
                    <a:schemeClr val="tx2"/>
                  </a:gs>
                  <a:gs pos="100000">
                    <a:schemeClr val="tx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8" name="Rectangle 6"/>
              <p:cNvSpPr>
                <a:spLocks noChangeArrowheads="1"/>
              </p:cNvSpPr>
              <p:nvPr/>
            </p:nvSpPr>
            <p:spPr bwMode="auto">
              <a:xfrm>
                <a:off x="2857500" y="-530225"/>
                <a:ext cx="3325813" cy="6908800"/>
              </a:xfrm>
              <a:prstGeom prst="rect">
                <a:avLst/>
              </a:prstGeom>
              <a:gradFill>
                <a:gsLst>
                  <a:gs pos="0">
                    <a:schemeClr val="bg2"/>
                  </a:gs>
                  <a:gs pos="100000">
                    <a:schemeClr val="bg2">
                      <a:lumMod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9" name="Rectangle 7"/>
              <p:cNvSpPr>
                <a:spLocks noChangeArrowheads="1"/>
              </p:cNvSpPr>
              <p:nvPr/>
            </p:nvSpPr>
            <p:spPr bwMode="auto">
              <a:xfrm>
                <a:off x="31305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0" name="Rectangle 8"/>
              <p:cNvSpPr>
                <a:spLocks noChangeArrowheads="1"/>
              </p:cNvSpPr>
              <p:nvPr/>
            </p:nvSpPr>
            <p:spPr bwMode="auto">
              <a:xfrm>
                <a:off x="3889375" y="-95250"/>
                <a:ext cx="546100"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1" name="Rectangle 9"/>
              <p:cNvSpPr>
                <a:spLocks noChangeArrowheads="1"/>
              </p:cNvSpPr>
              <p:nvPr/>
            </p:nvSpPr>
            <p:spPr bwMode="auto">
              <a:xfrm>
                <a:off x="4646613"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2" name="Rectangle 10"/>
              <p:cNvSpPr>
                <a:spLocks noChangeArrowheads="1"/>
              </p:cNvSpPr>
              <p:nvPr/>
            </p:nvSpPr>
            <p:spPr bwMode="auto">
              <a:xfrm>
                <a:off x="5403850" y="-95250"/>
                <a:ext cx="547688" cy="5302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3" name="Rectangle 11"/>
              <p:cNvSpPr>
                <a:spLocks noChangeArrowheads="1"/>
              </p:cNvSpPr>
              <p:nvPr/>
            </p:nvSpPr>
            <p:spPr bwMode="auto">
              <a:xfrm>
                <a:off x="31305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4" name="Rectangle 12"/>
              <p:cNvSpPr>
                <a:spLocks noChangeArrowheads="1"/>
              </p:cNvSpPr>
              <p:nvPr/>
            </p:nvSpPr>
            <p:spPr bwMode="auto">
              <a:xfrm>
                <a:off x="3889375" y="7604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5" name="Rectangle 13"/>
              <p:cNvSpPr>
                <a:spLocks noChangeArrowheads="1"/>
              </p:cNvSpPr>
              <p:nvPr/>
            </p:nvSpPr>
            <p:spPr bwMode="auto">
              <a:xfrm>
                <a:off x="4646613"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6" name="Rectangle 14"/>
              <p:cNvSpPr>
                <a:spLocks noChangeArrowheads="1"/>
              </p:cNvSpPr>
              <p:nvPr/>
            </p:nvSpPr>
            <p:spPr bwMode="auto">
              <a:xfrm>
                <a:off x="5403850" y="7604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7" name="Rectangle 15"/>
              <p:cNvSpPr>
                <a:spLocks noChangeArrowheads="1"/>
              </p:cNvSpPr>
              <p:nvPr/>
            </p:nvSpPr>
            <p:spPr bwMode="auto">
              <a:xfrm>
                <a:off x="31305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8" name="Rectangle 16"/>
              <p:cNvSpPr>
                <a:spLocks noChangeArrowheads="1"/>
              </p:cNvSpPr>
              <p:nvPr/>
            </p:nvSpPr>
            <p:spPr bwMode="auto">
              <a:xfrm>
                <a:off x="3889375" y="16160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49" name="Rectangle 17"/>
              <p:cNvSpPr>
                <a:spLocks noChangeArrowheads="1"/>
              </p:cNvSpPr>
              <p:nvPr/>
            </p:nvSpPr>
            <p:spPr bwMode="auto">
              <a:xfrm>
                <a:off x="4646613"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0" name="Rectangle 18"/>
              <p:cNvSpPr>
                <a:spLocks noChangeArrowheads="1"/>
              </p:cNvSpPr>
              <p:nvPr/>
            </p:nvSpPr>
            <p:spPr bwMode="auto">
              <a:xfrm>
                <a:off x="5403850" y="16160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1" name="Rectangle 19"/>
              <p:cNvSpPr>
                <a:spLocks noChangeArrowheads="1"/>
              </p:cNvSpPr>
              <p:nvPr/>
            </p:nvSpPr>
            <p:spPr bwMode="auto">
              <a:xfrm>
                <a:off x="31305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2" name="Rectangle 20"/>
              <p:cNvSpPr>
                <a:spLocks noChangeArrowheads="1"/>
              </p:cNvSpPr>
              <p:nvPr/>
            </p:nvSpPr>
            <p:spPr bwMode="auto">
              <a:xfrm>
                <a:off x="3889375" y="247015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3" name="Rectangle 21"/>
              <p:cNvSpPr>
                <a:spLocks noChangeArrowheads="1"/>
              </p:cNvSpPr>
              <p:nvPr/>
            </p:nvSpPr>
            <p:spPr bwMode="auto">
              <a:xfrm>
                <a:off x="4646613"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4" name="Rectangle 22"/>
              <p:cNvSpPr>
                <a:spLocks noChangeArrowheads="1"/>
              </p:cNvSpPr>
              <p:nvPr/>
            </p:nvSpPr>
            <p:spPr bwMode="auto">
              <a:xfrm>
                <a:off x="5403850" y="247015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5" name="Rectangle 23"/>
              <p:cNvSpPr>
                <a:spLocks noChangeArrowheads="1"/>
              </p:cNvSpPr>
              <p:nvPr/>
            </p:nvSpPr>
            <p:spPr bwMode="auto">
              <a:xfrm>
                <a:off x="31305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6" name="Rectangle 24"/>
              <p:cNvSpPr>
                <a:spLocks noChangeArrowheads="1"/>
              </p:cNvSpPr>
              <p:nvPr/>
            </p:nvSpPr>
            <p:spPr bwMode="auto">
              <a:xfrm>
                <a:off x="3889375" y="3325813"/>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7" name="Rectangle 25"/>
              <p:cNvSpPr>
                <a:spLocks noChangeArrowheads="1"/>
              </p:cNvSpPr>
              <p:nvPr/>
            </p:nvSpPr>
            <p:spPr bwMode="auto">
              <a:xfrm>
                <a:off x="4646613"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8" name="Rectangle 26"/>
              <p:cNvSpPr>
                <a:spLocks noChangeArrowheads="1"/>
              </p:cNvSpPr>
              <p:nvPr/>
            </p:nvSpPr>
            <p:spPr bwMode="auto">
              <a:xfrm>
                <a:off x="5403850" y="3325813"/>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59" name="Rectangle 27"/>
              <p:cNvSpPr>
                <a:spLocks noChangeArrowheads="1"/>
              </p:cNvSpPr>
              <p:nvPr/>
            </p:nvSpPr>
            <p:spPr bwMode="auto">
              <a:xfrm>
                <a:off x="31305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0" name="Rectangle 28"/>
              <p:cNvSpPr>
                <a:spLocks noChangeArrowheads="1"/>
              </p:cNvSpPr>
              <p:nvPr/>
            </p:nvSpPr>
            <p:spPr bwMode="auto">
              <a:xfrm>
                <a:off x="3889375" y="418147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1" name="Rectangle 29"/>
              <p:cNvSpPr>
                <a:spLocks noChangeArrowheads="1"/>
              </p:cNvSpPr>
              <p:nvPr/>
            </p:nvSpPr>
            <p:spPr bwMode="auto">
              <a:xfrm>
                <a:off x="4646613"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2" name="Rectangle 30"/>
              <p:cNvSpPr>
                <a:spLocks noChangeArrowheads="1"/>
              </p:cNvSpPr>
              <p:nvPr/>
            </p:nvSpPr>
            <p:spPr bwMode="auto">
              <a:xfrm>
                <a:off x="5403850" y="418147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3" name="Rectangle 31"/>
              <p:cNvSpPr>
                <a:spLocks noChangeArrowheads="1"/>
              </p:cNvSpPr>
              <p:nvPr/>
            </p:nvSpPr>
            <p:spPr bwMode="auto">
              <a:xfrm>
                <a:off x="3978275" y="5387975"/>
                <a:ext cx="1117600" cy="9271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4" name="Rectangle 33"/>
              <p:cNvSpPr>
                <a:spLocks noChangeArrowheads="1"/>
              </p:cNvSpPr>
              <p:nvPr/>
            </p:nvSpPr>
            <p:spPr bwMode="auto">
              <a:xfrm>
                <a:off x="2995613" y="-623888"/>
                <a:ext cx="3038475" cy="101600"/>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5" name="Rectangle 40"/>
              <p:cNvSpPr>
                <a:spLocks noChangeArrowheads="1"/>
              </p:cNvSpPr>
              <p:nvPr/>
            </p:nvSpPr>
            <p:spPr bwMode="auto">
              <a:xfrm>
                <a:off x="5770563"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066" name="Rectangle 41"/>
              <p:cNvSpPr>
                <a:spLocks noChangeArrowheads="1"/>
              </p:cNvSpPr>
              <p:nvPr/>
            </p:nvSpPr>
            <p:spPr bwMode="auto">
              <a:xfrm>
                <a:off x="60706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7" name="Rectangle 42"/>
              <p:cNvSpPr>
                <a:spLocks noChangeArrowheads="1"/>
              </p:cNvSpPr>
              <p:nvPr/>
            </p:nvSpPr>
            <p:spPr bwMode="auto">
              <a:xfrm>
                <a:off x="68278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8" name="Rectangle 43"/>
              <p:cNvSpPr>
                <a:spLocks noChangeArrowheads="1"/>
              </p:cNvSpPr>
              <p:nvPr/>
            </p:nvSpPr>
            <p:spPr bwMode="auto">
              <a:xfrm>
                <a:off x="7586663" y="3314700"/>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69" name="Rectangle 44"/>
              <p:cNvSpPr>
                <a:spLocks noChangeArrowheads="1"/>
              </p:cNvSpPr>
              <p:nvPr/>
            </p:nvSpPr>
            <p:spPr bwMode="auto">
              <a:xfrm>
                <a:off x="83359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0" name="Rectangle 46"/>
              <p:cNvSpPr>
                <a:spLocks noChangeArrowheads="1"/>
              </p:cNvSpPr>
              <p:nvPr/>
            </p:nvSpPr>
            <p:spPr bwMode="auto">
              <a:xfrm>
                <a:off x="60706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1" name="Rectangle 47"/>
              <p:cNvSpPr>
                <a:spLocks noChangeArrowheads="1"/>
              </p:cNvSpPr>
              <p:nvPr/>
            </p:nvSpPr>
            <p:spPr bwMode="auto">
              <a:xfrm>
                <a:off x="68278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2" name="Rectangle 48"/>
              <p:cNvSpPr>
                <a:spLocks noChangeArrowheads="1"/>
              </p:cNvSpPr>
              <p:nvPr/>
            </p:nvSpPr>
            <p:spPr bwMode="auto">
              <a:xfrm>
                <a:off x="7586663" y="4035425"/>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3" name="Rectangle 49"/>
              <p:cNvSpPr>
                <a:spLocks noChangeArrowheads="1"/>
              </p:cNvSpPr>
              <p:nvPr/>
            </p:nvSpPr>
            <p:spPr bwMode="auto">
              <a:xfrm>
                <a:off x="83359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4" name="Rectangle 51"/>
              <p:cNvSpPr>
                <a:spLocks noChangeArrowheads="1"/>
              </p:cNvSpPr>
              <p:nvPr/>
            </p:nvSpPr>
            <p:spPr bwMode="auto">
              <a:xfrm>
                <a:off x="60706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5" name="Rectangle 52"/>
              <p:cNvSpPr>
                <a:spLocks noChangeArrowheads="1"/>
              </p:cNvSpPr>
              <p:nvPr/>
            </p:nvSpPr>
            <p:spPr bwMode="auto">
              <a:xfrm>
                <a:off x="68278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6" name="Rectangle 53"/>
              <p:cNvSpPr>
                <a:spLocks noChangeArrowheads="1"/>
              </p:cNvSpPr>
              <p:nvPr/>
            </p:nvSpPr>
            <p:spPr bwMode="auto">
              <a:xfrm>
                <a:off x="7586663" y="4770438"/>
                <a:ext cx="546100"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7" name="Rectangle 54"/>
              <p:cNvSpPr>
                <a:spLocks noChangeArrowheads="1"/>
              </p:cNvSpPr>
              <p:nvPr/>
            </p:nvSpPr>
            <p:spPr bwMode="auto">
              <a:xfrm>
                <a:off x="83359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78" name="Rectangle 56"/>
              <p:cNvSpPr>
                <a:spLocks noChangeArrowheads="1"/>
              </p:cNvSpPr>
              <p:nvPr/>
            </p:nvSpPr>
            <p:spPr bwMode="auto">
              <a:xfrm>
                <a:off x="-3175" y="2943225"/>
                <a:ext cx="3375025" cy="3438525"/>
              </a:xfrm>
              <a:prstGeom prst="rect">
                <a:avLst/>
              </a:prstGeom>
              <a:gradFill flip="none" rotWithShape="1">
                <a:gsLst>
                  <a:gs pos="0">
                    <a:sysClr val="window" lastClr="FFFFFF">
                      <a:lumMod val="75000"/>
                    </a:sysClr>
                  </a:gs>
                  <a:gs pos="100000">
                    <a:schemeClr val="bg1">
                      <a:lumMod val="8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rial"/>
                </a:endParaRPr>
              </a:p>
            </p:txBody>
          </p:sp>
          <p:sp>
            <p:nvSpPr>
              <p:cNvPr id="4079" name="Rectangle 57"/>
              <p:cNvSpPr>
                <a:spLocks noChangeArrowheads="1"/>
              </p:cNvSpPr>
              <p:nvPr/>
            </p:nvSpPr>
            <p:spPr bwMode="auto">
              <a:xfrm>
                <a:off x="296863"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0" name="Rectangle 58"/>
              <p:cNvSpPr>
                <a:spLocks noChangeArrowheads="1"/>
              </p:cNvSpPr>
              <p:nvPr/>
            </p:nvSpPr>
            <p:spPr bwMode="auto">
              <a:xfrm>
                <a:off x="1054100"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1" name="Rectangle 59"/>
              <p:cNvSpPr>
                <a:spLocks noChangeArrowheads="1"/>
              </p:cNvSpPr>
              <p:nvPr/>
            </p:nvSpPr>
            <p:spPr bwMode="auto">
              <a:xfrm>
                <a:off x="18113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2" name="Rectangle 60"/>
              <p:cNvSpPr>
                <a:spLocks noChangeArrowheads="1"/>
              </p:cNvSpPr>
              <p:nvPr/>
            </p:nvSpPr>
            <p:spPr bwMode="auto">
              <a:xfrm>
                <a:off x="2560638" y="3314700"/>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3" name="Rectangle 62"/>
              <p:cNvSpPr>
                <a:spLocks noChangeArrowheads="1"/>
              </p:cNvSpPr>
              <p:nvPr/>
            </p:nvSpPr>
            <p:spPr bwMode="auto">
              <a:xfrm>
                <a:off x="296863"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4" name="Rectangle 63"/>
              <p:cNvSpPr>
                <a:spLocks noChangeArrowheads="1"/>
              </p:cNvSpPr>
              <p:nvPr/>
            </p:nvSpPr>
            <p:spPr bwMode="auto">
              <a:xfrm>
                <a:off x="1054100"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5" name="Rectangle 64"/>
              <p:cNvSpPr>
                <a:spLocks noChangeArrowheads="1"/>
              </p:cNvSpPr>
              <p:nvPr/>
            </p:nvSpPr>
            <p:spPr bwMode="auto">
              <a:xfrm>
                <a:off x="18113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6" name="Rectangle 65"/>
              <p:cNvSpPr>
                <a:spLocks noChangeArrowheads="1"/>
              </p:cNvSpPr>
              <p:nvPr/>
            </p:nvSpPr>
            <p:spPr bwMode="auto">
              <a:xfrm>
                <a:off x="2560638" y="4035425"/>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7" name="Rectangle 67"/>
              <p:cNvSpPr>
                <a:spLocks noChangeArrowheads="1"/>
              </p:cNvSpPr>
              <p:nvPr/>
            </p:nvSpPr>
            <p:spPr bwMode="auto">
              <a:xfrm>
                <a:off x="296863"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8" name="Rectangle 68"/>
              <p:cNvSpPr>
                <a:spLocks noChangeArrowheads="1"/>
              </p:cNvSpPr>
              <p:nvPr/>
            </p:nvSpPr>
            <p:spPr bwMode="auto">
              <a:xfrm>
                <a:off x="1054100"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89" name="Rectangle 69"/>
              <p:cNvSpPr>
                <a:spLocks noChangeArrowheads="1"/>
              </p:cNvSpPr>
              <p:nvPr/>
            </p:nvSpPr>
            <p:spPr bwMode="auto">
              <a:xfrm>
                <a:off x="18113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90" name="Rectangle 70"/>
              <p:cNvSpPr>
                <a:spLocks noChangeArrowheads="1"/>
              </p:cNvSpPr>
              <p:nvPr/>
            </p:nvSpPr>
            <p:spPr bwMode="auto">
              <a:xfrm>
                <a:off x="2560638" y="4770438"/>
                <a:ext cx="547688" cy="5286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nvGrpSpPr>
            <p:cNvPr id="95" name="Group 28"/>
            <p:cNvGrpSpPr>
              <a:grpSpLocks noChangeAspect="1"/>
            </p:cNvGrpSpPr>
            <p:nvPr/>
          </p:nvGrpSpPr>
          <p:grpSpPr bwMode="auto">
            <a:xfrm>
              <a:off x="8554184" y="3397803"/>
              <a:ext cx="663574" cy="898525"/>
              <a:chOff x="1705" y="1652"/>
              <a:chExt cx="418" cy="566"/>
            </a:xfrm>
            <a:effectLst>
              <a:outerShdw blurRad="50800" dist="38100" dir="10800000" algn="r" rotWithShape="0">
                <a:prstClr val="black">
                  <a:alpha val="40000"/>
                </a:prstClr>
              </a:outerShdw>
            </a:effectLst>
          </p:grpSpPr>
          <p:sp>
            <p:nvSpPr>
              <p:cNvPr id="4025" name="AutoShape 27"/>
              <p:cNvSpPr>
                <a:spLocks noChangeAspect="1" noChangeArrowheads="1" noTextEdit="1"/>
              </p:cNvSpPr>
              <p:nvPr/>
            </p:nvSpPr>
            <p:spPr bwMode="auto">
              <a:xfrm>
                <a:off x="1705" y="1652"/>
                <a:ext cx="417"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26" name="Rectangle 29"/>
              <p:cNvSpPr>
                <a:spLocks noChangeArrowheads="1"/>
              </p:cNvSpPr>
              <p:nvPr/>
            </p:nvSpPr>
            <p:spPr bwMode="auto">
              <a:xfrm>
                <a:off x="1705" y="1691"/>
                <a:ext cx="418" cy="52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27" name="Rectangle 30"/>
              <p:cNvSpPr>
                <a:spLocks noChangeArrowheads="1"/>
              </p:cNvSpPr>
              <p:nvPr/>
            </p:nvSpPr>
            <p:spPr bwMode="auto">
              <a:xfrm>
                <a:off x="1747" y="1751"/>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28" name="Rectangle 31"/>
              <p:cNvSpPr>
                <a:spLocks noChangeArrowheads="1"/>
              </p:cNvSpPr>
              <p:nvPr/>
            </p:nvSpPr>
            <p:spPr bwMode="auto">
              <a:xfrm>
                <a:off x="1871"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29" name="Rectangle 32"/>
              <p:cNvSpPr>
                <a:spLocks noChangeArrowheads="1"/>
              </p:cNvSpPr>
              <p:nvPr/>
            </p:nvSpPr>
            <p:spPr bwMode="auto">
              <a:xfrm>
                <a:off x="1996" y="1751"/>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0" name="Rectangle 33"/>
              <p:cNvSpPr>
                <a:spLocks noChangeArrowheads="1"/>
              </p:cNvSpPr>
              <p:nvPr/>
            </p:nvSpPr>
            <p:spPr bwMode="auto">
              <a:xfrm>
                <a:off x="1747" y="1901"/>
                <a:ext cx="88"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1" name="Rectangle 34"/>
              <p:cNvSpPr>
                <a:spLocks noChangeArrowheads="1"/>
              </p:cNvSpPr>
              <p:nvPr/>
            </p:nvSpPr>
            <p:spPr bwMode="auto">
              <a:xfrm>
                <a:off x="1871"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2" name="Rectangle 35"/>
              <p:cNvSpPr>
                <a:spLocks noChangeArrowheads="1"/>
              </p:cNvSpPr>
              <p:nvPr/>
            </p:nvSpPr>
            <p:spPr bwMode="auto">
              <a:xfrm>
                <a:off x="1996" y="1901"/>
                <a:ext cx="89"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3" name="Freeform 36"/>
              <p:cNvSpPr>
                <a:spLocks/>
              </p:cNvSpPr>
              <p:nvPr/>
            </p:nvSpPr>
            <p:spPr bwMode="auto">
              <a:xfrm>
                <a:off x="1705" y="1652"/>
                <a:ext cx="418" cy="72"/>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0">
                    <a:schemeClr val="tx1">
                      <a:lumMod val="85000"/>
                      <a:lumOff val="15000"/>
                    </a:schemeClr>
                  </a:gs>
                  <a:gs pos="100000">
                    <a:schemeClr val="tx1">
                      <a:lumMod val="50000"/>
                      <a:lumOff val="50000"/>
                    </a:schemeClr>
                  </a:gs>
                </a:gsLst>
                <a:lin ang="16200000" scaled="1"/>
              </a:gradFill>
              <a:ln w="15875">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4" name="Rectangle 37"/>
              <p:cNvSpPr>
                <a:spLocks noChangeArrowheads="1"/>
              </p:cNvSpPr>
              <p:nvPr/>
            </p:nvSpPr>
            <p:spPr bwMode="auto">
              <a:xfrm>
                <a:off x="1996" y="2088"/>
                <a:ext cx="97" cy="12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5" name="Rectangle 43"/>
              <p:cNvSpPr>
                <a:spLocks noChangeArrowheads="1"/>
              </p:cNvSpPr>
              <p:nvPr/>
            </p:nvSpPr>
            <p:spPr bwMode="auto">
              <a:xfrm>
                <a:off x="1747" y="2052"/>
                <a:ext cx="88"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036" name="Rectangle 44"/>
              <p:cNvSpPr>
                <a:spLocks noChangeArrowheads="1"/>
              </p:cNvSpPr>
              <p:nvPr/>
            </p:nvSpPr>
            <p:spPr bwMode="auto">
              <a:xfrm>
                <a:off x="1871" y="2052"/>
                <a:ext cx="89" cy="1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grpSp>
        <p:nvGrpSpPr>
          <p:cNvPr id="160" name="small building original"/>
          <p:cNvGrpSpPr/>
          <p:nvPr/>
        </p:nvGrpSpPr>
        <p:grpSpPr>
          <a:xfrm>
            <a:off x="7156824" y="2883649"/>
            <a:ext cx="1987176" cy="1728081"/>
            <a:chOff x="6385831" y="188405"/>
            <a:chExt cx="2720017" cy="2812649"/>
          </a:xfrm>
        </p:grpSpPr>
        <p:sp>
          <p:nvSpPr>
            <p:cNvPr id="4720" name="Oval 4719"/>
            <p:cNvSpPr/>
            <p:nvPr/>
          </p:nvSpPr>
          <p:spPr>
            <a:xfrm>
              <a:off x="6385831" y="2933691"/>
              <a:ext cx="2720017" cy="67363"/>
            </a:xfrm>
            <a:prstGeom prst="ellipse">
              <a:avLst/>
            </a:prstGeom>
            <a:gradFill flip="none" rotWithShape="1">
              <a:gsLst>
                <a:gs pos="0">
                  <a:schemeClr val="tx2"/>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161" name="Group 13"/>
            <p:cNvGrpSpPr>
              <a:grpSpLocks noChangeAspect="1"/>
            </p:cNvGrpSpPr>
            <p:nvPr/>
          </p:nvGrpSpPr>
          <p:grpSpPr bwMode="auto">
            <a:xfrm>
              <a:off x="6742419" y="188405"/>
              <a:ext cx="2183089" cy="2779102"/>
              <a:chOff x="2243" y="809"/>
              <a:chExt cx="1271" cy="1618"/>
            </a:xfrm>
          </p:grpSpPr>
          <p:sp>
            <p:nvSpPr>
              <p:cNvPr id="4722" name="Rectangle 14"/>
              <p:cNvSpPr>
                <a:spLocks noChangeArrowheads="1"/>
              </p:cNvSpPr>
              <p:nvPr/>
            </p:nvSpPr>
            <p:spPr bwMode="auto">
              <a:xfrm>
                <a:off x="2923" y="1721"/>
                <a:ext cx="253" cy="7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3" name="Rectangle 15"/>
              <p:cNvSpPr>
                <a:spLocks noChangeArrowheads="1"/>
              </p:cNvSpPr>
              <p:nvPr/>
            </p:nvSpPr>
            <p:spPr bwMode="auto">
              <a:xfrm>
                <a:off x="2290" y="1369"/>
                <a:ext cx="293" cy="10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4" name="Rectangle 16"/>
              <p:cNvSpPr>
                <a:spLocks noChangeArrowheads="1"/>
              </p:cNvSpPr>
              <p:nvPr/>
            </p:nvSpPr>
            <p:spPr bwMode="auto">
              <a:xfrm>
                <a:off x="2640" y="2143"/>
                <a:ext cx="269" cy="1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5" name="Freeform 17"/>
              <p:cNvSpPr>
                <a:spLocks noEditPoints="1"/>
              </p:cNvSpPr>
              <p:nvPr/>
            </p:nvSpPr>
            <p:spPr bwMode="auto">
              <a:xfrm>
                <a:off x="3216" y="2002"/>
                <a:ext cx="298" cy="425"/>
              </a:xfrm>
              <a:custGeom>
                <a:avLst/>
                <a:gdLst>
                  <a:gd name="T0" fmla="*/ 65 w 126"/>
                  <a:gd name="T1" fmla="*/ 57 h 180"/>
                  <a:gd name="T2" fmla="*/ 74 w 126"/>
                  <a:gd name="T3" fmla="*/ 32 h 180"/>
                  <a:gd name="T4" fmla="*/ 82 w 126"/>
                  <a:gd name="T5" fmla="*/ 6 h 180"/>
                  <a:gd name="T6" fmla="*/ 76 w 126"/>
                  <a:gd name="T7" fmla="*/ 3 h 180"/>
                  <a:gd name="T8" fmla="*/ 59 w 126"/>
                  <a:gd name="T9" fmla="*/ 24 h 180"/>
                  <a:gd name="T10" fmla="*/ 52 w 126"/>
                  <a:gd name="T11" fmla="*/ 50 h 180"/>
                  <a:gd name="T12" fmla="*/ 0 w 126"/>
                  <a:gd name="T13" fmla="*/ 180 h 180"/>
                  <a:gd name="T14" fmla="*/ 92 w 126"/>
                  <a:gd name="T15" fmla="*/ 156 h 180"/>
                  <a:gd name="T16" fmla="*/ 62 w 126"/>
                  <a:gd name="T17" fmla="*/ 123 h 180"/>
                  <a:gd name="T18" fmla="*/ 83 w 126"/>
                  <a:gd name="T19" fmla="*/ 135 h 180"/>
                  <a:gd name="T20" fmla="*/ 60 w 126"/>
                  <a:gd name="T21" fmla="*/ 88 h 180"/>
                  <a:gd name="T22" fmla="*/ 72 w 126"/>
                  <a:gd name="T23" fmla="*/ 95 h 180"/>
                  <a:gd name="T24" fmla="*/ 59 w 126"/>
                  <a:gd name="T25" fmla="*/ 61 h 180"/>
                  <a:gd name="T26" fmla="*/ 63 w 126"/>
                  <a:gd name="T27" fmla="*/ 64 h 180"/>
                  <a:gd name="T28" fmla="*/ 76 w 126"/>
                  <a:gd name="T29" fmla="*/ 13 h 180"/>
                  <a:gd name="T30" fmla="*/ 73 w 126"/>
                  <a:gd name="T31" fmla="*/ 11 h 180"/>
                  <a:gd name="T32" fmla="*/ 71 w 126"/>
                  <a:gd name="T33" fmla="*/ 14 h 180"/>
                  <a:gd name="T34" fmla="*/ 76 w 126"/>
                  <a:gd name="T35" fmla="*/ 16 h 180"/>
                  <a:gd name="T36" fmla="*/ 69 w 126"/>
                  <a:gd name="T37" fmla="*/ 23 h 180"/>
                  <a:gd name="T38" fmla="*/ 71 w 126"/>
                  <a:gd name="T39" fmla="*/ 14 h 180"/>
                  <a:gd name="T40" fmla="*/ 69 w 126"/>
                  <a:gd name="T41" fmla="*/ 24 h 180"/>
                  <a:gd name="T42" fmla="*/ 73 w 126"/>
                  <a:gd name="T43" fmla="*/ 31 h 180"/>
                  <a:gd name="T44" fmla="*/ 61 w 126"/>
                  <a:gd name="T45" fmla="*/ 24 h 180"/>
                  <a:gd name="T46" fmla="*/ 61 w 126"/>
                  <a:gd name="T47" fmla="*/ 55 h 180"/>
                  <a:gd name="T48" fmla="*/ 58 w 126"/>
                  <a:gd name="T49" fmla="*/ 61 h 180"/>
                  <a:gd name="T50" fmla="*/ 55 w 126"/>
                  <a:gd name="T51" fmla="*/ 52 h 180"/>
                  <a:gd name="T52" fmla="*/ 53 w 126"/>
                  <a:gd name="T53" fmla="*/ 59 h 180"/>
                  <a:gd name="T54" fmla="*/ 52 w 126"/>
                  <a:gd name="T55" fmla="*/ 64 h 180"/>
                  <a:gd name="T56" fmla="*/ 51 w 126"/>
                  <a:gd name="T57" fmla="*/ 66 h 180"/>
                  <a:gd name="T58" fmla="*/ 64 w 126"/>
                  <a:gd name="T59" fmla="*/ 66 h 180"/>
                  <a:gd name="T60" fmla="*/ 58 w 126"/>
                  <a:gd name="T61" fmla="*/ 87 h 180"/>
                  <a:gd name="T62" fmla="*/ 51 w 126"/>
                  <a:gd name="T63" fmla="*/ 66 h 180"/>
                  <a:gd name="T64" fmla="*/ 55 w 126"/>
                  <a:gd name="T65" fmla="*/ 88 h 180"/>
                  <a:gd name="T66" fmla="*/ 47 w 126"/>
                  <a:gd name="T67" fmla="*/ 83 h 180"/>
                  <a:gd name="T68" fmla="*/ 58 w 126"/>
                  <a:gd name="T69" fmla="*/ 89 h 180"/>
                  <a:gd name="T70" fmla="*/ 76 w 126"/>
                  <a:gd name="T71" fmla="*/ 109 h 180"/>
                  <a:gd name="T72" fmla="*/ 40 w 126"/>
                  <a:gd name="T73" fmla="*/ 109 h 180"/>
                  <a:gd name="T74" fmla="*/ 38 w 126"/>
                  <a:gd name="T75" fmla="*/ 113 h 180"/>
                  <a:gd name="T76" fmla="*/ 32 w 126"/>
                  <a:gd name="T77" fmla="*/ 135 h 180"/>
                  <a:gd name="T78" fmla="*/ 27 w 126"/>
                  <a:gd name="T79" fmla="*/ 153 h 180"/>
                  <a:gd name="T80" fmla="*/ 58 w 126"/>
                  <a:gd name="T81" fmla="*/ 125 h 180"/>
                  <a:gd name="T82" fmla="*/ 88 w 126"/>
                  <a:gd name="T83" fmla="*/ 153 h 180"/>
                  <a:gd name="T84" fmla="*/ 27 w 126"/>
                  <a:gd name="T8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80">
                    <a:moveTo>
                      <a:pt x="92" y="156"/>
                    </a:moveTo>
                    <a:cubicBezTo>
                      <a:pt x="65" y="57"/>
                      <a:pt x="65" y="57"/>
                      <a:pt x="65" y="57"/>
                    </a:cubicBezTo>
                    <a:cubicBezTo>
                      <a:pt x="85" y="65"/>
                      <a:pt x="107" y="65"/>
                      <a:pt x="126" y="59"/>
                    </a:cubicBezTo>
                    <a:cubicBezTo>
                      <a:pt x="74" y="32"/>
                      <a:pt x="74" y="32"/>
                      <a:pt x="74" y="32"/>
                    </a:cubicBezTo>
                    <a:cubicBezTo>
                      <a:pt x="80" y="5"/>
                      <a:pt x="80" y="5"/>
                      <a:pt x="80" y="5"/>
                    </a:cubicBezTo>
                    <a:cubicBezTo>
                      <a:pt x="82" y="6"/>
                      <a:pt x="82" y="6"/>
                      <a:pt x="82" y="6"/>
                    </a:cubicBezTo>
                    <a:cubicBezTo>
                      <a:pt x="82" y="4"/>
                      <a:pt x="81" y="3"/>
                      <a:pt x="80" y="3"/>
                    </a:cubicBezTo>
                    <a:cubicBezTo>
                      <a:pt x="79" y="2"/>
                      <a:pt x="77" y="2"/>
                      <a:pt x="76" y="3"/>
                    </a:cubicBezTo>
                    <a:cubicBezTo>
                      <a:pt x="78" y="4"/>
                      <a:pt x="78" y="4"/>
                      <a:pt x="78" y="4"/>
                    </a:cubicBezTo>
                    <a:cubicBezTo>
                      <a:pt x="59" y="24"/>
                      <a:pt x="59" y="24"/>
                      <a:pt x="59" y="24"/>
                    </a:cubicBezTo>
                    <a:cubicBezTo>
                      <a:pt x="11" y="0"/>
                      <a:pt x="11" y="0"/>
                      <a:pt x="11" y="0"/>
                    </a:cubicBezTo>
                    <a:cubicBezTo>
                      <a:pt x="18" y="20"/>
                      <a:pt x="32" y="39"/>
                      <a:pt x="52" y="50"/>
                    </a:cubicBezTo>
                    <a:cubicBezTo>
                      <a:pt x="23" y="156"/>
                      <a:pt x="23" y="156"/>
                      <a:pt x="23" y="156"/>
                    </a:cubicBezTo>
                    <a:cubicBezTo>
                      <a:pt x="15" y="162"/>
                      <a:pt x="7" y="170"/>
                      <a:pt x="0" y="180"/>
                    </a:cubicBezTo>
                    <a:cubicBezTo>
                      <a:pt x="115" y="180"/>
                      <a:pt x="115" y="180"/>
                      <a:pt x="115" y="180"/>
                    </a:cubicBezTo>
                    <a:cubicBezTo>
                      <a:pt x="108" y="170"/>
                      <a:pt x="101" y="162"/>
                      <a:pt x="92" y="156"/>
                    </a:cubicBezTo>
                    <a:close/>
                    <a:moveTo>
                      <a:pt x="83" y="135"/>
                    </a:moveTo>
                    <a:cubicBezTo>
                      <a:pt x="62" y="123"/>
                      <a:pt x="62" y="123"/>
                      <a:pt x="62" y="123"/>
                    </a:cubicBezTo>
                    <a:cubicBezTo>
                      <a:pt x="77" y="113"/>
                      <a:pt x="77" y="113"/>
                      <a:pt x="77" y="113"/>
                    </a:cubicBezTo>
                    <a:lnTo>
                      <a:pt x="83" y="135"/>
                    </a:lnTo>
                    <a:close/>
                    <a:moveTo>
                      <a:pt x="72" y="95"/>
                    </a:moveTo>
                    <a:cubicBezTo>
                      <a:pt x="60" y="88"/>
                      <a:pt x="60" y="88"/>
                      <a:pt x="60" y="88"/>
                    </a:cubicBezTo>
                    <a:cubicBezTo>
                      <a:pt x="68" y="83"/>
                      <a:pt x="68" y="83"/>
                      <a:pt x="68" y="83"/>
                    </a:cubicBezTo>
                    <a:lnTo>
                      <a:pt x="72" y="95"/>
                    </a:lnTo>
                    <a:close/>
                    <a:moveTo>
                      <a:pt x="63" y="64"/>
                    </a:moveTo>
                    <a:cubicBezTo>
                      <a:pt x="59" y="61"/>
                      <a:pt x="59" y="61"/>
                      <a:pt x="59" y="61"/>
                    </a:cubicBezTo>
                    <a:cubicBezTo>
                      <a:pt x="62" y="59"/>
                      <a:pt x="62" y="59"/>
                      <a:pt x="62" y="59"/>
                    </a:cubicBezTo>
                    <a:lnTo>
                      <a:pt x="63" y="64"/>
                    </a:lnTo>
                    <a:close/>
                    <a:moveTo>
                      <a:pt x="78" y="7"/>
                    </a:moveTo>
                    <a:cubicBezTo>
                      <a:pt x="76" y="13"/>
                      <a:pt x="76" y="13"/>
                      <a:pt x="76" y="13"/>
                    </a:cubicBezTo>
                    <a:cubicBezTo>
                      <a:pt x="74" y="13"/>
                      <a:pt x="74" y="13"/>
                      <a:pt x="74" y="13"/>
                    </a:cubicBezTo>
                    <a:cubicBezTo>
                      <a:pt x="73" y="11"/>
                      <a:pt x="73" y="11"/>
                      <a:pt x="73" y="11"/>
                    </a:cubicBezTo>
                    <a:lnTo>
                      <a:pt x="78" y="7"/>
                    </a:lnTo>
                    <a:close/>
                    <a:moveTo>
                      <a:pt x="71" y="14"/>
                    </a:moveTo>
                    <a:cubicBezTo>
                      <a:pt x="74" y="14"/>
                      <a:pt x="74" y="14"/>
                      <a:pt x="74" y="14"/>
                    </a:cubicBezTo>
                    <a:cubicBezTo>
                      <a:pt x="76" y="16"/>
                      <a:pt x="76" y="16"/>
                      <a:pt x="76" y="16"/>
                    </a:cubicBezTo>
                    <a:cubicBezTo>
                      <a:pt x="75" y="22"/>
                      <a:pt x="75" y="22"/>
                      <a:pt x="75" y="22"/>
                    </a:cubicBezTo>
                    <a:cubicBezTo>
                      <a:pt x="69" y="23"/>
                      <a:pt x="69" y="23"/>
                      <a:pt x="69" y="23"/>
                    </a:cubicBezTo>
                    <a:cubicBezTo>
                      <a:pt x="67" y="18"/>
                      <a:pt x="67" y="18"/>
                      <a:pt x="67" y="18"/>
                    </a:cubicBezTo>
                    <a:lnTo>
                      <a:pt x="71" y="14"/>
                    </a:lnTo>
                    <a:close/>
                    <a:moveTo>
                      <a:pt x="61" y="24"/>
                    </a:moveTo>
                    <a:cubicBezTo>
                      <a:pt x="69" y="24"/>
                      <a:pt x="69" y="24"/>
                      <a:pt x="69" y="24"/>
                    </a:cubicBezTo>
                    <a:cubicBezTo>
                      <a:pt x="73" y="30"/>
                      <a:pt x="73" y="30"/>
                      <a:pt x="73" y="30"/>
                    </a:cubicBezTo>
                    <a:cubicBezTo>
                      <a:pt x="73" y="31"/>
                      <a:pt x="73" y="31"/>
                      <a:pt x="73" y="31"/>
                    </a:cubicBezTo>
                    <a:cubicBezTo>
                      <a:pt x="60" y="25"/>
                      <a:pt x="60" y="25"/>
                      <a:pt x="60" y="25"/>
                    </a:cubicBezTo>
                    <a:lnTo>
                      <a:pt x="61" y="24"/>
                    </a:lnTo>
                    <a:close/>
                    <a:moveTo>
                      <a:pt x="57" y="53"/>
                    </a:moveTo>
                    <a:cubicBezTo>
                      <a:pt x="58" y="54"/>
                      <a:pt x="59" y="54"/>
                      <a:pt x="61" y="55"/>
                    </a:cubicBezTo>
                    <a:cubicBezTo>
                      <a:pt x="62" y="58"/>
                      <a:pt x="62" y="58"/>
                      <a:pt x="62" y="58"/>
                    </a:cubicBezTo>
                    <a:cubicBezTo>
                      <a:pt x="58" y="61"/>
                      <a:pt x="58" y="61"/>
                      <a:pt x="58" y="61"/>
                    </a:cubicBezTo>
                    <a:cubicBezTo>
                      <a:pt x="53" y="58"/>
                      <a:pt x="53" y="58"/>
                      <a:pt x="53" y="58"/>
                    </a:cubicBezTo>
                    <a:cubicBezTo>
                      <a:pt x="55" y="52"/>
                      <a:pt x="55" y="52"/>
                      <a:pt x="55" y="52"/>
                    </a:cubicBezTo>
                    <a:cubicBezTo>
                      <a:pt x="56" y="52"/>
                      <a:pt x="56" y="53"/>
                      <a:pt x="57" y="53"/>
                    </a:cubicBezTo>
                    <a:close/>
                    <a:moveTo>
                      <a:pt x="53" y="59"/>
                    </a:moveTo>
                    <a:cubicBezTo>
                      <a:pt x="56" y="61"/>
                      <a:pt x="56" y="61"/>
                      <a:pt x="56" y="61"/>
                    </a:cubicBezTo>
                    <a:cubicBezTo>
                      <a:pt x="52" y="64"/>
                      <a:pt x="52" y="64"/>
                      <a:pt x="52" y="64"/>
                    </a:cubicBezTo>
                    <a:lnTo>
                      <a:pt x="53" y="59"/>
                    </a:lnTo>
                    <a:close/>
                    <a:moveTo>
                      <a:pt x="51" y="66"/>
                    </a:moveTo>
                    <a:cubicBezTo>
                      <a:pt x="58" y="62"/>
                      <a:pt x="58" y="62"/>
                      <a:pt x="58" y="62"/>
                    </a:cubicBezTo>
                    <a:cubicBezTo>
                      <a:pt x="64" y="66"/>
                      <a:pt x="64" y="66"/>
                      <a:pt x="64" y="66"/>
                    </a:cubicBezTo>
                    <a:cubicBezTo>
                      <a:pt x="68" y="81"/>
                      <a:pt x="68" y="81"/>
                      <a:pt x="68" y="81"/>
                    </a:cubicBezTo>
                    <a:cubicBezTo>
                      <a:pt x="58" y="87"/>
                      <a:pt x="58" y="87"/>
                      <a:pt x="58" y="87"/>
                    </a:cubicBezTo>
                    <a:cubicBezTo>
                      <a:pt x="47" y="81"/>
                      <a:pt x="47" y="81"/>
                      <a:pt x="47" y="81"/>
                    </a:cubicBezTo>
                    <a:lnTo>
                      <a:pt x="51" y="66"/>
                    </a:lnTo>
                    <a:close/>
                    <a:moveTo>
                      <a:pt x="47" y="83"/>
                    </a:moveTo>
                    <a:cubicBezTo>
                      <a:pt x="55" y="88"/>
                      <a:pt x="55" y="88"/>
                      <a:pt x="55" y="88"/>
                    </a:cubicBezTo>
                    <a:cubicBezTo>
                      <a:pt x="43" y="96"/>
                      <a:pt x="43" y="96"/>
                      <a:pt x="43" y="96"/>
                    </a:cubicBezTo>
                    <a:lnTo>
                      <a:pt x="47" y="83"/>
                    </a:lnTo>
                    <a:close/>
                    <a:moveTo>
                      <a:pt x="42" y="99"/>
                    </a:moveTo>
                    <a:cubicBezTo>
                      <a:pt x="58" y="89"/>
                      <a:pt x="58" y="89"/>
                      <a:pt x="58" y="89"/>
                    </a:cubicBezTo>
                    <a:cubicBezTo>
                      <a:pt x="73" y="99"/>
                      <a:pt x="73" y="99"/>
                      <a:pt x="73" y="99"/>
                    </a:cubicBezTo>
                    <a:cubicBezTo>
                      <a:pt x="76" y="109"/>
                      <a:pt x="76" y="109"/>
                      <a:pt x="76" y="109"/>
                    </a:cubicBezTo>
                    <a:cubicBezTo>
                      <a:pt x="58" y="120"/>
                      <a:pt x="58" y="120"/>
                      <a:pt x="58" y="120"/>
                    </a:cubicBezTo>
                    <a:cubicBezTo>
                      <a:pt x="40" y="109"/>
                      <a:pt x="40" y="109"/>
                      <a:pt x="40" y="109"/>
                    </a:cubicBezTo>
                    <a:lnTo>
                      <a:pt x="42" y="99"/>
                    </a:lnTo>
                    <a:close/>
                    <a:moveTo>
                      <a:pt x="38" y="113"/>
                    </a:moveTo>
                    <a:cubicBezTo>
                      <a:pt x="53" y="123"/>
                      <a:pt x="53" y="123"/>
                      <a:pt x="53" y="123"/>
                    </a:cubicBezTo>
                    <a:cubicBezTo>
                      <a:pt x="32" y="135"/>
                      <a:pt x="32" y="135"/>
                      <a:pt x="32" y="135"/>
                    </a:cubicBezTo>
                    <a:lnTo>
                      <a:pt x="38" y="113"/>
                    </a:lnTo>
                    <a:close/>
                    <a:moveTo>
                      <a:pt x="27" y="153"/>
                    </a:moveTo>
                    <a:cubicBezTo>
                      <a:pt x="31" y="141"/>
                      <a:pt x="31" y="141"/>
                      <a:pt x="31" y="141"/>
                    </a:cubicBezTo>
                    <a:cubicBezTo>
                      <a:pt x="58" y="125"/>
                      <a:pt x="58" y="125"/>
                      <a:pt x="58" y="125"/>
                    </a:cubicBezTo>
                    <a:cubicBezTo>
                      <a:pt x="84" y="141"/>
                      <a:pt x="84" y="141"/>
                      <a:pt x="84" y="141"/>
                    </a:cubicBezTo>
                    <a:cubicBezTo>
                      <a:pt x="88" y="153"/>
                      <a:pt x="88" y="153"/>
                      <a:pt x="88" y="153"/>
                    </a:cubicBezTo>
                    <a:cubicBezTo>
                      <a:pt x="78" y="148"/>
                      <a:pt x="68" y="145"/>
                      <a:pt x="58" y="145"/>
                    </a:cubicBezTo>
                    <a:cubicBezTo>
                      <a:pt x="47" y="145"/>
                      <a:pt x="37" y="148"/>
                      <a:pt x="27" y="153"/>
                    </a:cubicBezTo>
                    <a:close/>
                  </a:path>
                </a:pathLst>
              </a:custGeom>
              <a:gradFill>
                <a:gsLst>
                  <a:gs pos="0">
                    <a:schemeClr val="tx2">
                      <a:lumMod val="50000"/>
                    </a:schemeClr>
                  </a:gs>
                  <a:gs pos="100000">
                    <a:schemeClr val="tx1">
                      <a:lumMod val="50000"/>
                      <a:lumOff val="50000"/>
                    </a:schemeClr>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6" name="Freeform 18"/>
              <p:cNvSpPr>
                <a:spLocks noEditPoints="1"/>
              </p:cNvSpPr>
              <p:nvPr/>
            </p:nvSpPr>
            <p:spPr bwMode="auto">
              <a:xfrm>
                <a:off x="2621" y="2120"/>
                <a:ext cx="302" cy="307"/>
              </a:xfrm>
              <a:custGeom>
                <a:avLst/>
                <a:gdLst>
                  <a:gd name="T0" fmla="*/ 0 w 302"/>
                  <a:gd name="T1" fmla="*/ 307 h 307"/>
                  <a:gd name="T2" fmla="*/ 302 w 302"/>
                  <a:gd name="T3" fmla="*/ 0 h 307"/>
                  <a:gd name="T4" fmla="*/ 76 w 302"/>
                  <a:gd name="T5" fmla="*/ 210 h 307"/>
                  <a:gd name="T6" fmla="*/ 28 w 302"/>
                  <a:gd name="T7" fmla="*/ 163 h 307"/>
                  <a:gd name="T8" fmla="*/ 76 w 302"/>
                  <a:gd name="T9" fmla="*/ 210 h 307"/>
                  <a:gd name="T10" fmla="*/ 28 w 302"/>
                  <a:gd name="T11" fmla="*/ 146 h 307"/>
                  <a:gd name="T12" fmla="*/ 76 w 302"/>
                  <a:gd name="T13" fmla="*/ 97 h 307"/>
                  <a:gd name="T14" fmla="*/ 76 w 302"/>
                  <a:gd name="T15" fmla="*/ 80 h 307"/>
                  <a:gd name="T16" fmla="*/ 28 w 302"/>
                  <a:gd name="T17" fmla="*/ 33 h 307"/>
                  <a:gd name="T18" fmla="*/ 76 w 302"/>
                  <a:gd name="T19" fmla="*/ 80 h 307"/>
                  <a:gd name="T20" fmla="*/ 94 w 302"/>
                  <a:gd name="T21" fmla="*/ 210 h 307"/>
                  <a:gd name="T22" fmla="*/ 144 w 302"/>
                  <a:gd name="T23" fmla="*/ 163 h 307"/>
                  <a:gd name="T24" fmla="*/ 144 w 302"/>
                  <a:gd name="T25" fmla="*/ 146 h 307"/>
                  <a:gd name="T26" fmla="*/ 94 w 302"/>
                  <a:gd name="T27" fmla="*/ 97 h 307"/>
                  <a:gd name="T28" fmla="*/ 144 w 302"/>
                  <a:gd name="T29" fmla="*/ 146 h 307"/>
                  <a:gd name="T30" fmla="*/ 94 w 302"/>
                  <a:gd name="T31" fmla="*/ 80 h 307"/>
                  <a:gd name="T32" fmla="*/ 144 w 302"/>
                  <a:gd name="T33" fmla="*/ 33 h 307"/>
                  <a:gd name="T34" fmla="*/ 213 w 302"/>
                  <a:gd name="T35" fmla="*/ 210 h 307"/>
                  <a:gd name="T36" fmla="*/ 163 w 302"/>
                  <a:gd name="T37" fmla="*/ 163 h 307"/>
                  <a:gd name="T38" fmla="*/ 213 w 302"/>
                  <a:gd name="T39" fmla="*/ 210 h 307"/>
                  <a:gd name="T40" fmla="*/ 163 w 302"/>
                  <a:gd name="T41" fmla="*/ 146 h 307"/>
                  <a:gd name="T42" fmla="*/ 213 w 302"/>
                  <a:gd name="T43" fmla="*/ 97 h 307"/>
                  <a:gd name="T44" fmla="*/ 213 w 302"/>
                  <a:gd name="T45" fmla="*/ 80 h 307"/>
                  <a:gd name="T46" fmla="*/ 163 w 302"/>
                  <a:gd name="T47" fmla="*/ 33 h 307"/>
                  <a:gd name="T48" fmla="*/ 213 w 302"/>
                  <a:gd name="T49" fmla="*/ 80 h 307"/>
                  <a:gd name="T50" fmla="*/ 231 w 302"/>
                  <a:gd name="T51" fmla="*/ 210 h 307"/>
                  <a:gd name="T52" fmla="*/ 279 w 302"/>
                  <a:gd name="T53" fmla="*/ 163 h 307"/>
                  <a:gd name="T54" fmla="*/ 279 w 302"/>
                  <a:gd name="T55" fmla="*/ 146 h 307"/>
                  <a:gd name="T56" fmla="*/ 231 w 302"/>
                  <a:gd name="T57" fmla="*/ 97 h 307"/>
                  <a:gd name="T58" fmla="*/ 279 w 302"/>
                  <a:gd name="T59" fmla="*/ 146 h 307"/>
                  <a:gd name="T60" fmla="*/ 231 w 302"/>
                  <a:gd name="T61" fmla="*/ 80 h 307"/>
                  <a:gd name="T62" fmla="*/ 279 w 302"/>
                  <a:gd name="T63" fmla="*/ 3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 h="307">
                    <a:moveTo>
                      <a:pt x="0" y="0"/>
                    </a:moveTo>
                    <a:lnTo>
                      <a:pt x="0" y="307"/>
                    </a:lnTo>
                    <a:lnTo>
                      <a:pt x="302" y="307"/>
                    </a:lnTo>
                    <a:lnTo>
                      <a:pt x="302" y="0"/>
                    </a:lnTo>
                    <a:lnTo>
                      <a:pt x="0" y="0"/>
                    </a:lnTo>
                    <a:close/>
                    <a:moveTo>
                      <a:pt x="76" y="210"/>
                    </a:moveTo>
                    <a:lnTo>
                      <a:pt x="28" y="210"/>
                    </a:lnTo>
                    <a:lnTo>
                      <a:pt x="28" y="163"/>
                    </a:lnTo>
                    <a:lnTo>
                      <a:pt x="76" y="163"/>
                    </a:lnTo>
                    <a:lnTo>
                      <a:pt x="76" y="210"/>
                    </a:lnTo>
                    <a:close/>
                    <a:moveTo>
                      <a:pt x="76" y="146"/>
                    </a:moveTo>
                    <a:lnTo>
                      <a:pt x="28" y="146"/>
                    </a:lnTo>
                    <a:lnTo>
                      <a:pt x="28" y="97"/>
                    </a:lnTo>
                    <a:lnTo>
                      <a:pt x="76" y="97"/>
                    </a:lnTo>
                    <a:lnTo>
                      <a:pt x="76" y="146"/>
                    </a:lnTo>
                    <a:close/>
                    <a:moveTo>
                      <a:pt x="76" y="80"/>
                    </a:moveTo>
                    <a:lnTo>
                      <a:pt x="28" y="80"/>
                    </a:lnTo>
                    <a:lnTo>
                      <a:pt x="28" y="33"/>
                    </a:lnTo>
                    <a:lnTo>
                      <a:pt x="76" y="33"/>
                    </a:lnTo>
                    <a:lnTo>
                      <a:pt x="76" y="80"/>
                    </a:lnTo>
                    <a:close/>
                    <a:moveTo>
                      <a:pt x="144" y="210"/>
                    </a:moveTo>
                    <a:lnTo>
                      <a:pt x="94" y="210"/>
                    </a:lnTo>
                    <a:lnTo>
                      <a:pt x="94" y="163"/>
                    </a:lnTo>
                    <a:lnTo>
                      <a:pt x="144" y="163"/>
                    </a:lnTo>
                    <a:lnTo>
                      <a:pt x="144" y="210"/>
                    </a:lnTo>
                    <a:close/>
                    <a:moveTo>
                      <a:pt x="144" y="146"/>
                    </a:moveTo>
                    <a:lnTo>
                      <a:pt x="94" y="146"/>
                    </a:lnTo>
                    <a:lnTo>
                      <a:pt x="94" y="97"/>
                    </a:lnTo>
                    <a:lnTo>
                      <a:pt x="144" y="97"/>
                    </a:lnTo>
                    <a:lnTo>
                      <a:pt x="144" y="146"/>
                    </a:lnTo>
                    <a:close/>
                    <a:moveTo>
                      <a:pt x="144" y="80"/>
                    </a:moveTo>
                    <a:lnTo>
                      <a:pt x="94" y="80"/>
                    </a:lnTo>
                    <a:lnTo>
                      <a:pt x="94" y="33"/>
                    </a:lnTo>
                    <a:lnTo>
                      <a:pt x="144" y="33"/>
                    </a:lnTo>
                    <a:lnTo>
                      <a:pt x="144" y="80"/>
                    </a:lnTo>
                    <a:close/>
                    <a:moveTo>
                      <a:pt x="213" y="210"/>
                    </a:moveTo>
                    <a:lnTo>
                      <a:pt x="163" y="210"/>
                    </a:lnTo>
                    <a:lnTo>
                      <a:pt x="163" y="163"/>
                    </a:lnTo>
                    <a:lnTo>
                      <a:pt x="213" y="163"/>
                    </a:lnTo>
                    <a:lnTo>
                      <a:pt x="213" y="210"/>
                    </a:lnTo>
                    <a:close/>
                    <a:moveTo>
                      <a:pt x="213" y="146"/>
                    </a:moveTo>
                    <a:lnTo>
                      <a:pt x="163" y="146"/>
                    </a:lnTo>
                    <a:lnTo>
                      <a:pt x="163" y="97"/>
                    </a:lnTo>
                    <a:lnTo>
                      <a:pt x="213" y="97"/>
                    </a:lnTo>
                    <a:lnTo>
                      <a:pt x="213" y="146"/>
                    </a:lnTo>
                    <a:close/>
                    <a:moveTo>
                      <a:pt x="213" y="80"/>
                    </a:moveTo>
                    <a:lnTo>
                      <a:pt x="163" y="80"/>
                    </a:lnTo>
                    <a:lnTo>
                      <a:pt x="163" y="33"/>
                    </a:lnTo>
                    <a:lnTo>
                      <a:pt x="213" y="33"/>
                    </a:lnTo>
                    <a:lnTo>
                      <a:pt x="213" y="80"/>
                    </a:lnTo>
                    <a:close/>
                    <a:moveTo>
                      <a:pt x="279" y="210"/>
                    </a:moveTo>
                    <a:lnTo>
                      <a:pt x="231" y="210"/>
                    </a:lnTo>
                    <a:lnTo>
                      <a:pt x="231" y="163"/>
                    </a:lnTo>
                    <a:lnTo>
                      <a:pt x="279" y="163"/>
                    </a:lnTo>
                    <a:lnTo>
                      <a:pt x="279" y="210"/>
                    </a:lnTo>
                    <a:close/>
                    <a:moveTo>
                      <a:pt x="279" y="146"/>
                    </a:moveTo>
                    <a:lnTo>
                      <a:pt x="231" y="146"/>
                    </a:lnTo>
                    <a:lnTo>
                      <a:pt x="231" y="97"/>
                    </a:lnTo>
                    <a:lnTo>
                      <a:pt x="279" y="97"/>
                    </a:lnTo>
                    <a:lnTo>
                      <a:pt x="279" y="146"/>
                    </a:lnTo>
                    <a:close/>
                    <a:moveTo>
                      <a:pt x="279" y="80"/>
                    </a:moveTo>
                    <a:lnTo>
                      <a:pt x="231" y="80"/>
                    </a:lnTo>
                    <a:lnTo>
                      <a:pt x="231" y="33"/>
                    </a:lnTo>
                    <a:lnTo>
                      <a:pt x="279" y="33"/>
                    </a:lnTo>
                    <a:lnTo>
                      <a:pt x="279" y="80"/>
                    </a:lnTo>
                    <a:close/>
                  </a:path>
                </a:pathLst>
              </a:custGeom>
              <a:gradFill flip="none" rotWithShape="1">
                <a:gsLst>
                  <a:gs pos="0">
                    <a:schemeClr val="tx2">
                      <a:lumMod val="50000"/>
                    </a:schemeClr>
                  </a:gs>
                  <a:gs pos="74000">
                    <a:schemeClr val="bg2"/>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7" name="Freeform 19"/>
              <p:cNvSpPr>
                <a:spLocks/>
              </p:cNvSpPr>
              <p:nvPr/>
            </p:nvSpPr>
            <p:spPr bwMode="auto">
              <a:xfrm>
                <a:off x="2361" y="809"/>
                <a:ext cx="132" cy="479"/>
              </a:xfrm>
              <a:custGeom>
                <a:avLst/>
                <a:gdLst>
                  <a:gd name="T0" fmla="*/ 56 w 56"/>
                  <a:gd name="T1" fmla="*/ 129 h 203"/>
                  <a:gd name="T2" fmla="*/ 32 w 56"/>
                  <a:gd name="T3" fmla="*/ 120 h 203"/>
                  <a:gd name="T4" fmla="*/ 37 w 56"/>
                  <a:gd name="T5" fmla="*/ 117 h 203"/>
                  <a:gd name="T6" fmla="*/ 44 w 56"/>
                  <a:gd name="T7" fmla="*/ 117 h 203"/>
                  <a:gd name="T8" fmla="*/ 47 w 56"/>
                  <a:gd name="T9" fmla="*/ 113 h 203"/>
                  <a:gd name="T10" fmla="*/ 39 w 56"/>
                  <a:gd name="T11" fmla="*/ 113 h 203"/>
                  <a:gd name="T12" fmla="*/ 31 w 56"/>
                  <a:gd name="T13" fmla="*/ 113 h 203"/>
                  <a:gd name="T14" fmla="*/ 37 w 56"/>
                  <a:gd name="T15" fmla="*/ 105 h 203"/>
                  <a:gd name="T16" fmla="*/ 44 w 56"/>
                  <a:gd name="T17" fmla="*/ 105 h 203"/>
                  <a:gd name="T18" fmla="*/ 47 w 56"/>
                  <a:gd name="T19" fmla="*/ 102 h 203"/>
                  <a:gd name="T20" fmla="*/ 39 w 56"/>
                  <a:gd name="T21" fmla="*/ 102 h 203"/>
                  <a:gd name="T22" fmla="*/ 31 w 56"/>
                  <a:gd name="T23" fmla="*/ 102 h 203"/>
                  <a:gd name="T24" fmla="*/ 37 w 56"/>
                  <a:gd name="T25" fmla="*/ 94 h 203"/>
                  <a:gd name="T26" fmla="*/ 44 w 56"/>
                  <a:gd name="T27" fmla="*/ 94 h 203"/>
                  <a:gd name="T28" fmla="*/ 47 w 56"/>
                  <a:gd name="T29" fmla="*/ 90 h 203"/>
                  <a:gd name="T30" fmla="*/ 39 w 56"/>
                  <a:gd name="T31" fmla="*/ 90 h 203"/>
                  <a:gd name="T32" fmla="*/ 31 w 56"/>
                  <a:gd name="T33" fmla="*/ 90 h 203"/>
                  <a:gd name="T34" fmla="*/ 52 w 56"/>
                  <a:gd name="T35" fmla="*/ 81 h 203"/>
                  <a:gd name="T36" fmla="*/ 30 w 56"/>
                  <a:gd name="T37" fmla="*/ 73 h 203"/>
                  <a:gd name="T38" fmla="*/ 56 w 56"/>
                  <a:gd name="T39" fmla="*/ 64 h 203"/>
                  <a:gd name="T40" fmla="*/ 30 w 56"/>
                  <a:gd name="T41" fmla="*/ 48 h 203"/>
                  <a:gd name="T42" fmla="*/ 28 w 56"/>
                  <a:gd name="T43" fmla="*/ 0 h 203"/>
                  <a:gd name="T44" fmla="*/ 15 w 56"/>
                  <a:gd name="T45" fmla="*/ 47 h 203"/>
                  <a:gd name="T46" fmla="*/ 3 w 56"/>
                  <a:gd name="T47" fmla="*/ 62 h 203"/>
                  <a:gd name="T48" fmla="*/ 26 w 56"/>
                  <a:gd name="T49" fmla="*/ 65 h 203"/>
                  <a:gd name="T50" fmla="*/ 4 w 56"/>
                  <a:gd name="T51" fmla="*/ 76 h 203"/>
                  <a:gd name="T52" fmla="*/ 25 w 56"/>
                  <a:gd name="T53" fmla="*/ 85 h 203"/>
                  <a:gd name="T54" fmla="*/ 20 w 56"/>
                  <a:gd name="T55" fmla="*/ 88 h 203"/>
                  <a:gd name="T56" fmla="*/ 12 w 56"/>
                  <a:gd name="T57" fmla="*/ 88 h 203"/>
                  <a:gd name="T58" fmla="*/ 10 w 56"/>
                  <a:gd name="T59" fmla="*/ 92 h 203"/>
                  <a:gd name="T60" fmla="*/ 17 w 56"/>
                  <a:gd name="T61" fmla="*/ 92 h 203"/>
                  <a:gd name="T62" fmla="*/ 25 w 56"/>
                  <a:gd name="T63" fmla="*/ 92 h 203"/>
                  <a:gd name="T64" fmla="*/ 20 w 56"/>
                  <a:gd name="T65" fmla="*/ 100 h 203"/>
                  <a:gd name="T66" fmla="*/ 12 w 56"/>
                  <a:gd name="T67" fmla="*/ 100 h 203"/>
                  <a:gd name="T68" fmla="*/ 10 w 56"/>
                  <a:gd name="T69" fmla="*/ 104 h 203"/>
                  <a:gd name="T70" fmla="*/ 17 w 56"/>
                  <a:gd name="T71" fmla="*/ 104 h 203"/>
                  <a:gd name="T72" fmla="*/ 25 w 56"/>
                  <a:gd name="T73" fmla="*/ 104 h 203"/>
                  <a:gd name="T74" fmla="*/ 20 w 56"/>
                  <a:gd name="T75" fmla="*/ 112 h 203"/>
                  <a:gd name="T76" fmla="*/ 12 w 56"/>
                  <a:gd name="T77" fmla="*/ 112 h 203"/>
                  <a:gd name="T78" fmla="*/ 10 w 56"/>
                  <a:gd name="T79" fmla="*/ 115 h 203"/>
                  <a:gd name="T80" fmla="*/ 17 w 56"/>
                  <a:gd name="T81" fmla="*/ 115 h 203"/>
                  <a:gd name="T82" fmla="*/ 24 w 56"/>
                  <a:gd name="T83" fmla="*/ 115 h 203"/>
                  <a:gd name="T84" fmla="*/ 0 w 56"/>
                  <a:gd name="T85" fmla="*/ 124 h 203"/>
                  <a:gd name="T86" fmla="*/ 24 w 56"/>
                  <a:gd name="T87" fmla="*/ 140 h 203"/>
                  <a:gd name="T88" fmla="*/ 32 w 56"/>
                  <a:gd name="T89" fmla="*/ 14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203">
                    <a:moveTo>
                      <a:pt x="32" y="140"/>
                    </a:moveTo>
                    <a:cubicBezTo>
                      <a:pt x="47" y="140"/>
                      <a:pt x="47" y="140"/>
                      <a:pt x="47" y="140"/>
                    </a:cubicBezTo>
                    <a:cubicBezTo>
                      <a:pt x="49" y="140"/>
                      <a:pt x="56" y="131"/>
                      <a:pt x="56" y="129"/>
                    </a:cubicBezTo>
                    <a:cubicBezTo>
                      <a:pt x="56" y="124"/>
                      <a:pt x="56" y="124"/>
                      <a:pt x="56" y="124"/>
                    </a:cubicBezTo>
                    <a:cubicBezTo>
                      <a:pt x="56" y="122"/>
                      <a:pt x="54" y="120"/>
                      <a:pt x="52" y="120"/>
                    </a:cubicBezTo>
                    <a:cubicBezTo>
                      <a:pt x="32" y="120"/>
                      <a:pt x="32" y="120"/>
                      <a:pt x="32" y="120"/>
                    </a:cubicBezTo>
                    <a:cubicBezTo>
                      <a:pt x="32" y="115"/>
                      <a:pt x="32" y="115"/>
                      <a:pt x="32" y="115"/>
                    </a:cubicBezTo>
                    <a:cubicBezTo>
                      <a:pt x="34" y="115"/>
                      <a:pt x="34" y="115"/>
                      <a:pt x="34" y="115"/>
                    </a:cubicBezTo>
                    <a:cubicBezTo>
                      <a:pt x="34" y="116"/>
                      <a:pt x="35" y="117"/>
                      <a:pt x="37" y="117"/>
                    </a:cubicBezTo>
                    <a:cubicBezTo>
                      <a:pt x="38" y="117"/>
                      <a:pt x="39" y="116"/>
                      <a:pt x="39" y="115"/>
                    </a:cubicBezTo>
                    <a:cubicBezTo>
                      <a:pt x="42" y="115"/>
                      <a:pt x="42" y="115"/>
                      <a:pt x="42" y="115"/>
                    </a:cubicBezTo>
                    <a:cubicBezTo>
                      <a:pt x="42" y="116"/>
                      <a:pt x="43" y="117"/>
                      <a:pt x="44" y="117"/>
                    </a:cubicBezTo>
                    <a:cubicBezTo>
                      <a:pt x="45" y="117"/>
                      <a:pt x="46" y="116"/>
                      <a:pt x="47" y="115"/>
                    </a:cubicBezTo>
                    <a:cubicBezTo>
                      <a:pt x="48" y="115"/>
                      <a:pt x="48" y="115"/>
                      <a:pt x="48" y="114"/>
                    </a:cubicBezTo>
                    <a:cubicBezTo>
                      <a:pt x="48" y="114"/>
                      <a:pt x="48" y="114"/>
                      <a:pt x="47" y="113"/>
                    </a:cubicBezTo>
                    <a:cubicBezTo>
                      <a:pt x="46" y="112"/>
                      <a:pt x="45" y="112"/>
                      <a:pt x="44" y="112"/>
                    </a:cubicBezTo>
                    <a:cubicBezTo>
                      <a:pt x="43" y="112"/>
                      <a:pt x="42" y="112"/>
                      <a:pt x="42" y="113"/>
                    </a:cubicBezTo>
                    <a:cubicBezTo>
                      <a:pt x="39" y="113"/>
                      <a:pt x="39" y="113"/>
                      <a:pt x="39" y="113"/>
                    </a:cubicBezTo>
                    <a:cubicBezTo>
                      <a:pt x="39" y="112"/>
                      <a:pt x="38" y="112"/>
                      <a:pt x="37" y="112"/>
                    </a:cubicBezTo>
                    <a:cubicBezTo>
                      <a:pt x="35" y="112"/>
                      <a:pt x="34" y="112"/>
                      <a:pt x="34" y="113"/>
                    </a:cubicBezTo>
                    <a:cubicBezTo>
                      <a:pt x="31" y="113"/>
                      <a:pt x="31" y="113"/>
                      <a:pt x="31" y="113"/>
                    </a:cubicBezTo>
                    <a:cubicBezTo>
                      <a:pt x="31" y="104"/>
                      <a:pt x="31" y="104"/>
                      <a:pt x="31" y="104"/>
                    </a:cubicBezTo>
                    <a:cubicBezTo>
                      <a:pt x="34" y="104"/>
                      <a:pt x="34" y="104"/>
                      <a:pt x="34" y="104"/>
                    </a:cubicBezTo>
                    <a:cubicBezTo>
                      <a:pt x="34" y="105"/>
                      <a:pt x="35" y="105"/>
                      <a:pt x="37" y="105"/>
                    </a:cubicBezTo>
                    <a:cubicBezTo>
                      <a:pt x="38" y="105"/>
                      <a:pt x="39" y="105"/>
                      <a:pt x="39" y="104"/>
                    </a:cubicBezTo>
                    <a:cubicBezTo>
                      <a:pt x="42" y="104"/>
                      <a:pt x="42" y="104"/>
                      <a:pt x="42" y="104"/>
                    </a:cubicBezTo>
                    <a:cubicBezTo>
                      <a:pt x="42" y="105"/>
                      <a:pt x="43" y="105"/>
                      <a:pt x="44" y="105"/>
                    </a:cubicBezTo>
                    <a:cubicBezTo>
                      <a:pt x="45" y="105"/>
                      <a:pt x="46" y="105"/>
                      <a:pt x="47" y="104"/>
                    </a:cubicBezTo>
                    <a:cubicBezTo>
                      <a:pt x="48" y="103"/>
                      <a:pt x="48" y="103"/>
                      <a:pt x="48" y="103"/>
                    </a:cubicBezTo>
                    <a:cubicBezTo>
                      <a:pt x="48" y="102"/>
                      <a:pt x="48" y="102"/>
                      <a:pt x="47" y="102"/>
                    </a:cubicBezTo>
                    <a:cubicBezTo>
                      <a:pt x="46" y="101"/>
                      <a:pt x="45" y="100"/>
                      <a:pt x="44" y="100"/>
                    </a:cubicBezTo>
                    <a:cubicBezTo>
                      <a:pt x="43" y="100"/>
                      <a:pt x="42" y="101"/>
                      <a:pt x="42" y="102"/>
                    </a:cubicBezTo>
                    <a:cubicBezTo>
                      <a:pt x="39" y="102"/>
                      <a:pt x="39" y="102"/>
                      <a:pt x="39" y="102"/>
                    </a:cubicBezTo>
                    <a:cubicBezTo>
                      <a:pt x="39" y="101"/>
                      <a:pt x="38" y="100"/>
                      <a:pt x="37" y="100"/>
                    </a:cubicBezTo>
                    <a:cubicBezTo>
                      <a:pt x="35" y="100"/>
                      <a:pt x="34" y="101"/>
                      <a:pt x="34" y="102"/>
                    </a:cubicBezTo>
                    <a:cubicBezTo>
                      <a:pt x="31" y="102"/>
                      <a:pt x="31" y="102"/>
                      <a:pt x="31" y="102"/>
                    </a:cubicBezTo>
                    <a:cubicBezTo>
                      <a:pt x="31" y="92"/>
                      <a:pt x="31" y="92"/>
                      <a:pt x="31" y="92"/>
                    </a:cubicBezTo>
                    <a:cubicBezTo>
                      <a:pt x="34" y="92"/>
                      <a:pt x="34" y="92"/>
                      <a:pt x="34" y="92"/>
                    </a:cubicBezTo>
                    <a:cubicBezTo>
                      <a:pt x="34" y="93"/>
                      <a:pt x="35" y="94"/>
                      <a:pt x="37" y="94"/>
                    </a:cubicBezTo>
                    <a:cubicBezTo>
                      <a:pt x="38" y="94"/>
                      <a:pt x="39" y="93"/>
                      <a:pt x="39" y="92"/>
                    </a:cubicBezTo>
                    <a:cubicBezTo>
                      <a:pt x="42" y="92"/>
                      <a:pt x="42" y="92"/>
                      <a:pt x="42" y="92"/>
                    </a:cubicBezTo>
                    <a:cubicBezTo>
                      <a:pt x="42" y="93"/>
                      <a:pt x="43" y="94"/>
                      <a:pt x="44" y="94"/>
                    </a:cubicBezTo>
                    <a:cubicBezTo>
                      <a:pt x="45" y="94"/>
                      <a:pt x="46" y="93"/>
                      <a:pt x="47" y="92"/>
                    </a:cubicBezTo>
                    <a:cubicBezTo>
                      <a:pt x="48" y="92"/>
                      <a:pt x="48" y="92"/>
                      <a:pt x="48" y="91"/>
                    </a:cubicBezTo>
                    <a:cubicBezTo>
                      <a:pt x="48" y="91"/>
                      <a:pt x="48" y="90"/>
                      <a:pt x="47" y="90"/>
                    </a:cubicBezTo>
                    <a:cubicBezTo>
                      <a:pt x="46" y="89"/>
                      <a:pt x="45" y="88"/>
                      <a:pt x="44" y="88"/>
                    </a:cubicBezTo>
                    <a:cubicBezTo>
                      <a:pt x="43" y="88"/>
                      <a:pt x="42" y="89"/>
                      <a:pt x="42" y="90"/>
                    </a:cubicBezTo>
                    <a:cubicBezTo>
                      <a:pt x="39" y="90"/>
                      <a:pt x="39" y="90"/>
                      <a:pt x="39" y="90"/>
                    </a:cubicBezTo>
                    <a:cubicBezTo>
                      <a:pt x="39" y="89"/>
                      <a:pt x="38" y="88"/>
                      <a:pt x="37" y="88"/>
                    </a:cubicBezTo>
                    <a:cubicBezTo>
                      <a:pt x="35" y="88"/>
                      <a:pt x="34" y="89"/>
                      <a:pt x="34" y="90"/>
                    </a:cubicBezTo>
                    <a:cubicBezTo>
                      <a:pt x="31" y="90"/>
                      <a:pt x="31" y="90"/>
                      <a:pt x="31" y="90"/>
                    </a:cubicBezTo>
                    <a:cubicBezTo>
                      <a:pt x="31" y="85"/>
                      <a:pt x="31" y="85"/>
                      <a:pt x="31" y="85"/>
                    </a:cubicBezTo>
                    <a:cubicBezTo>
                      <a:pt x="48" y="85"/>
                      <a:pt x="48" y="85"/>
                      <a:pt x="48" y="85"/>
                    </a:cubicBezTo>
                    <a:cubicBezTo>
                      <a:pt x="50" y="85"/>
                      <a:pt x="52" y="83"/>
                      <a:pt x="52" y="81"/>
                    </a:cubicBezTo>
                    <a:cubicBezTo>
                      <a:pt x="52" y="76"/>
                      <a:pt x="52" y="76"/>
                      <a:pt x="52" y="76"/>
                    </a:cubicBezTo>
                    <a:cubicBezTo>
                      <a:pt x="52" y="74"/>
                      <a:pt x="50" y="73"/>
                      <a:pt x="48" y="73"/>
                    </a:cubicBezTo>
                    <a:cubicBezTo>
                      <a:pt x="30" y="73"/>
                      <a:pt x="30" y="73"/>
                      <a:pt x="30" y="73"/>
                    </a:cubicBezTo>
                    <a:cubicBezTo>
                      <a:pt x="30" y="65"/>
                      <a:pt x="30" y="65"/>
                      <a:pt x="30" y="65"/>
                    </a:cubicBezTo>
                    <a:cubicBezTo>
                      <a:pt x="52" y="65"/>
                      <a:pt x="52" y="65"/>
                      <a:pt x="52" y="65"/>
                    </a:cubicBezTo>
                    <a:cubicBezTo>
                      <a:pt x="54" y="65"/>
                      <a:pt x="56" y="65"/>
                      <a:pt x="56" y="64"/>
                    </a:cubicBezTo>
                    <a:cubicBezTo>
                      <a:pt x="56" y="63"/>
                      <a:pt x="54" y="62"/>
                      <a:pt x="52" y="62"/>
                    </a:cubicBezTo>
                    <a:cubicBezTo>
                      <a:pt x="30" y="62"/>
                      <a:pt x="30" y="62"/>
                      <a:pt x="30" y="62"/>
                    </a:cubicBezTo>
                    <a:cubicBezTo>
                      <a:pt x="30" y="48"/>
                      <a:pt x="30" y="48"/>
                      <a:pt x="30" y="48"/>
                    </a:cubicBezTo>
                    <a:cubicBezTo>
                      <a:pt x="36" y="47"/>
                      <a:pt x="41" y="47"/>
                      <a:pt x="41" y="47"/>
                    </a:cubicBezTo>
                    <a:cubicBezTo>
                      <a:pt x="41" y="46"/>
                      <a:pt x="36" y="46"/>
                      <a:pt x="30" y="45"/>
                    </a:cubicBezTo>
                    <a:cubicBezTo>
                      <a:pt x="28" y="0"/>
                      <a:pt x="28" y="0"/>
                      <a:pt x="28" y="0"/>
                    </a:cubicBezTo>
                    <a:cubicBezTo>
                      <a:pt x="27" y="0"/>
                      <a:pt x="27" y="0"/>
                      <a:pt x="27" y="0"/>
                    </a:cubicBezTo>
                    <a:cubicBezTo>
                      <a:pt x="26" y="45"/>
                      <a:pt x="26" y="45"/>
                      <a:pt x="26" y="45"/>
                    </a:cubicBezTo>
                    <a:cubicBezTo>
                      <a:pt x="20" y="46"/>
                      <a:pt x="15" y="46"/>
                      <a:pt x="15" y="47"/>
                    </a:cubicBezTo>
                    <a:cubicBezTo>
                      <a:pt x="15" y="47"/>
                      <a:pt x="20" y="47"/>
                      <a:pt x="26" y="48"/>
                    </a:cubicBezTo>
                    <a:cubicBezTo>
                      <a:pt x="26" y="62"/>
                      <a:pt x="26" y="62"/>
                      <a:pt x="26" y="62"/>
                    </a:cubicBezTo>
                    <a:cubicBezTo>
                      <a:pt x="3" y="62"/>
                      <a:pt x="3" y="62"/>
                      <a:pt x="3" y="62"/>
                    </a:cubicBezTo>
                    <a:cubicBezTo>
                      <a:pt x="1" y="62"/>
                      <a:pt x="0" y="63"/>
                      <a:pt x="0" y="64"/>
                    </a:cubicBezTo>
                    <a:cubicBezTo>
                      <a:pt x="0" y="65"/>
                      <a:pt x="1" y="65"/>
                      <a:pt x="3" y="65"/>
                    </a:cubicBezTo>
                    <a:cubicBezTo>
                      <a:pt x="26" y="65"/>
                      <a:pt x="26" y="65"/>
                      <a:pt x="26" y="65"/>
                    </a:cubicBezTo>
                    <a:cubicBezTo>
                      <a:pt x="25" y="73"/>
                      <a:pt x="25" y="73"/>
                      <a:pt x="25" y="73"/>
                    </a:cubicBezTo>
                    <a:cubicBezTo>
                      <a:pt x="8" y="73"/>
                      <a:pt x="8" y="73"/>
                      <a:pt x="8" y="73"/>
                    </a:cubicBezTo>
                    <a:cubicBezTo>
                      <a:pt x="6" y="73"/>
                      <a:pt x="4" y="74"/>
                      <a:pt x="4" y="76"/>
                    </a:cubicBezTo>
                    <a:cubicBezTo>
                      <a:pt x="4" y="81"/>
                      <a:pt x="4" y="81"/>
                      <a:pt x="4" y="81"/>
                    </a:cubicBezTo>
                    <a:cubicBezTo>
                      <a:pt x="4" y="83"/>
                      <a:pt x="6" y="85"/>
                      <a:pt x="8" y="85"/>
                    </a:cubicBezTo>
                    <a:cubicBezTo>
                      <a:pt x="25" y="85"/>
                      <a:pt x="25" y="85"/>
                      <a:pt x="25" y="85"/>
                    </a:cubicBezTo>
                    <a:cubicBezTo>
                      <a:pt x="25" y="90"/>
                      <a:pt x="25" y="90"/>
                      <a:pt x="25" y="90"/>
                    </a:cubicBezTo>
                    <a:cubicBezTo>
                      <a:pt x="22" y="90"/>
                      <a:pt x="22" y="90"/>
                      <a:pt x="22" y="90"/>
                    </a:cubicBezTo>
                    <a:cubicBezTo>
                      <a:pt x="22" y="89"/>
                      <a:pt x="21" y="88"/>
                      <a:pt x="20" y="88"/>
                    </a:cubicBezTo>
                    <a:cubicBezTo>
                      <a:pt x="19" y="88"/>
                      <a:pt x="18" y="89"/>
                      <a:pt x="17" y="90"/>
                    </a:cubicBezTo>
                    <a:cubicBezTo>
                      <a:pt x="15" y="90"/>
                      <a:pt x="15" y="90"/>
                      <a:pt x="15" y="90"/>
                    </a:cubicBezTo>
                    <a:cubicBezTo>
                      <a:pt x="14" y="89"/>
                      <a:pt x="13" y="88"/>
                      <a:pt x="12" y="88"/>
                    </a:cubicBezTo>
                    <a:cubicBezTo>
                      <a:pt x="11" y="88"/>
                      <a:pt x="10" y="89"/>
                      <a:pt x="10" y="90"/>
                    </a:cubicBezTo>
                    <a:cubicBezTo>
                      <a:pt x="9" y="90"/>
                      <a:pt x="8" y="91"/>
                      <a:pt x="8" y="91"/>
                    </a:cubicBezTo>
                    <a:cubicBezTo>
                      <a:pt x="8" y="92"/>
                      <a:pt x="9" y="92"/>
                      <a:pt x="10" y="92"/>
                    </a:cubicBezTo>
                    <a:cubicBezTo>
                      <a:pt x="10" y="93"/>
                      <a:pt x="11" y="94"/>
                      <a:pt x="12" y="94"/>
                    </a:cubicBezTo>
                    <a:cubicBezTo>
                      <a:pt x="13" y="94"/>
                      <a:pt x="14" y="93"/>
                      <a:pt x="15" y="92"/>
                    </a:cubicBezTo>
                    <a:cubicBezTo>
                      <a:pt x="17" y="92"/>
                      <a:pt x="17" y="92"/>
                      <a:pt x="17" y="92"/>
                    </a:cubicBezTo>
                    <a:cubicBezTo>
                      <a:pt x="18" y="93"/>
                      <a:pt x="19" y="94"/>
                      <a:pt x="20" y="94"/>
                    </a:cubicBezTo>
                    <a:cubicBezTo>
                      <a:pt x="21" y="94"/>
                      <a:pt x="22" y="93"/>
                      <a:pt x="22" y="92"/>
                    </a:cubicBezTo>
                    <a:cubicBezTo>
                      <a:pt x="25" y="92"/>
                      <a:pt x="25" y="92"/>
                      <a:pt x="25" y="92"/>
                    </a:cubicBezTo>
                    <a:cubicBezTo>
                      <a:pt x="25" y="102"/>
                      <a:pt x="25" y="102"/>
                      <a:pt x="25" y="102"/>
                    </a:cubicBezTo>
                    <a:cubicBezTo>
                      <a:pt x="22" y="102"/>
                      <a:pt x="22" y="102"/>
                      <a:pt x="22" y="102"/>
                    </a:cubicBezTo>
                    <a:cubicBezTo>
                      <a:pt x="22" y="101"/>
                      <a:pt x="21" y="100"/>
                      <a:pt x="20" y="100"/>
                    </a:cubicBezTo>
                    <a:cubicBezTo>
                      <a:pt x="19" y="100"/>
                      <a:pt x="18" y="101"/>
                      <a:pt x="17" y="102"/>
                    </a:cubicBezTo>
                    <a:cubicBezTo>
                      <a:pt x="15" y="102"/>
                      <a:pt x="15" y="102"/>
                      <a:pt x="15" y="102"/>
                    </a:cubicBezTo>
                    <a:cubicBezTo>
                      <a:pt x="14" y="101"/>
                      <a:pt x="13" y="100"/>
                      <a:pt x="12" y="100"/>
                    </a:cubicBezTo>
                    <a:cubicBezTo>
                      <a:pt x="11" y="100"/>
                      <a:pt x="10" y="101"/>
                      <a:pt x="10" y="102"/>
                    </a:cubicBezTo>
                    <a:cubicBezTo>
                      <a:pt x="9" y="102"/>
                      <a:pt x="8" y="102"/>
                      <a:pt x="8" y="103"/>
                    </a:cubicBezTo>
                    <a:cubicBezTo>
                      <a:pt x="8" y="103"/>
                      <a:pt x="9" y="104"/>
                      <a:pt x="10" y="104"/>
                    </a:cubicBezTo>
                    <a:cubicBezTo>
                      <a:pt x="10" y="105"/>
                      <a:pt x="11" y="105"/>
                      <a:pt x="12" y="105"/>
                    </a:cubicBezTo>
                    <a:cubicBezTo>
                      <a:pt x="13" y="105"/>
                      <a:pt x="14" y="105"/>
                      <a:pt x="15" y="104"/>
                    </a:cubicBezTo>
                    <a:cubicBezTo>
                      <a:pt x="17" y="104"/>
                      <a:pt x="17" y="104"/>
                      <a:pt x="17" y="104"/>
                    </a:cubicBezTo>
                    <a:cubicBezTo>
                      <a:pt x="18" y="105"/>
                      <a:pt x="19" y="105"/>
                      <a:pt x="20" y="105"/>
                    </a:cubicBezTo>
                    <a:cubicBezTo>
                      <a:pt x="21" y="105"/>
                      <a:pt x="22" y="105"/>
                      <a:pt x="22" y="104"/>
                    </a:cubicBezTo>
                    <a:cubicBezTo>
                      <a:pt x="25" y="104"/>
                      <a:pt x="25" y="104"/>
                      <a:pt x="25" y="104"/>
                    </a:cubicBezTo>
                    <a:cubicBezTo>
                      <a:pt x="24" y="113"/>
                      <a:pt x="24" y="113"/>
                      <a:pt x="24" y="113"/>
                    </a:cubicBezTo>
                    <a:cubicBezTo>
                      <a:pt x="22" y="113"/>
                      <a:pt x="22" y="113"/>
                      <a:pt x="22" y="113"/>
                    </a:cubicBezTo>
                    <a:cubicBezTo>
                      <a:pt x="22" y="112"/>
                      <a:pt x="21" y="112"/>
                      <a:pt x="20" y="112"/>
                    </a:cubicBezTo>
                    <a:cubicBezTo>
                      <a:pt x="19" y="112"/>
                      <a:pt x="18" y="112"/>
                      <a:pt x="17" y="113"/>
                    </a:cubicBezTo>
                    <a:cubicBezTo>
                      <a:pt x="15" y="113"/>
                      <a:pt x="15" y="113"/>
                      <a:pt x="15" y="113"/>
                    </a:cubicBezTo>
                    <a:cubicBezTo>
                      <a:pt x="14" y="112"/>
                      <a:pt x="13" y="112"/>
                      <a:pt x="12" y="112"/>
                    </a:cubicBezTo>
                    <a:cubicBezTo>
                      <a:pt x="11" y="112"/>
                      <a:pt x="10" y="112"/>
                      <a:pt x="10" y="113"/>
                    </a:cubicBezTo>
                    <a:cubicBezTo>
                      <a:pt x="9" y="113"/>
                      <a:pt x="8" y="114"/>
                      <a:pt x="8" y="114"/>
                    </a:cubicBezTo>
                    <a:cubicBezTo>
                      <a:pt x="8" y="115"/>
                      <a:pt x="9" y="115"/>
                      <a:pt x="10" y="115"/>
                    </a:cubicBezTo>
                    <a:cubicBezTo>
                      <a:pt x="10" y="116"/>
                      <a:pt x="11" y="117"/>
                      <a:pt x="12" y="117"/>
                    </a:cubicBezTo>
                    <a:cubicBezTo>
                      <a:pt x="13" y="117"/>
                      <a:pt x="14" y="116"/>
                      <a:pt x="15" y="115"/>
                    </a:cubicBezTo>
                    <a:cubicBezTo>
                      <a:pt x="17" y="115"/>
                      <a:pt x="17" y="115"/>
                      <a:pt x="17" y="115"/>
                    </a:cubicBezTo>
                    <a:cubicBezTo>
                      <a:pt x="18" y="116"/>
                      <a:pt x="19" y="117"/>
                      <a:pt x="20" y="117"/>
                    </a:cubicBezTo>
                    <a:cubicBezTo>
                      <a:pt x="21" y="117"/>
                      <a:pt x="22" y="116"/>
                      <a:pt x="22" y="115"/>
                    </a:cubicBezTo>
                    <a:cubicBezTo>
                      <a:pt x="24" y="115"/>
                      <a:pt x="24" y="115"/>
                      <a:pt x="24" y="115"/>
                    </a:cubicBezTo>
                    <a:cubicBezTo>
                      <a:pt x="24" y="120"/>
                      <a:pt x="24" y="120"/>
                      <a:pt x="24" y="120"/>
                    </a:cubicBezTo>
                    <a:cubicBezTo>
                      <a:pt x="3" y="120"/>
                      <a:pt x="3" y="120"/>
                      <a:pt x="3" y="120"/>
                    </a:cubicBezTo>
                    <a:cubicBezTo>
                      <a:pt x="1" y="120"/>
                      <a:pt x="0" y="122"/>
                      <a:pt x="0" y="124"/>
                    </a:cubicBezTo>
                    <a:cubicBezTo>
                      <a:pt x="0" y="129"/>
                      <a:pt x="0" y="129"/>
                      <a:pt x="0" y="129"/>
                    </a:cubicBezTo>
                    <a:cubicBezTo>
                      <a:pt x="0" y="131"/>
                      <a:pt x="7" y="140"/>
                      <a:pt x="9" y="140"/>
                    </a:cubicBezTo>
                    <a:cubicBezTo>
                      <a:pt x="24" y="140"/>
                      <a:pt x="24" y="140"/>
                      <a:pt x="24" y="140"/>
                    </a:cubicBezTo>
                    <a:cubicBezTo>
                      <a:pt x="22" y="203"/>
                      <a:pt x="22" y="203"/>
                      <a:pt x="22" y="203"/>
                    </a:cubicBezTo>
                    <a:cubicBezTo>
                      <a:pt x="34" y="203"/>
                      <a:pt x="34" y="203"/>
                      <a:pt x="34" y="203"/>
                    </a:cubicBezTo>
                    <a:lnTo>
                      <a:pt x="32" y="140"/>
                    </a:lnTo>
                    <a:close/>
                  </a:path>
                </a:pathLst>
              </a:custGeom>
              <a:gradFill>
                <a:gsLst>
                  <a:gs pos="0">
                    <a:schemeClr val="tx2">
                      <a:lumMod val="50000"/>
                    </a:schemeClr>
                  </a:gs>
                  <a:gs pos="100000">
                    <a:schemeClr val="bg2"/>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8" name="Freeform 20"/>
              <p:cNvSpPr>
                <a:spLocks noEditPoints="1"/>
              </p:cNvSpPr>
              <p:nvPr/>
            </p:nvSpPr>
            <p:spPr bwMode="auto">
              <a:xfrm>
                <a:off x="2243" y="1343"/>
                <a:ext cx="397" cy="1084"/>
              </a:xfrm>
              <a:custGeom>
                <a:avLst/>
                <a:gdLst>
                  <a:gd name="T0" fmla="*/ 33 w 397"/>
                  <a:gd name="T1" fmla="*/ 614 h 1084"/>
                  <a:gd name="T2" fmla="*/ 16 w 397"/>
                  <a:gd name="T3" fmla="*/ 640 h 1084"/>
                  <a:gd name="T4" fmla="*/ 0 w 397"/>
                  <a:gd name="T5" fmla="*/ 1084 h 1084"/>
                  <a:gd name="T6" fmla="*/ 397 w 397"/>
                  <a:gd name="T7" fmla="*/ 640 h 1084"/>
                  <a:gd name="T8" fmla="*/ 366 w 397"/>
                  <a:gd name="T9" fmla="*/ 614 h 1084"/>
                  <a:gd name="T10" fmla="*/ 342 w 397"/>
                  <a:gd name="T11" fmla="*/ 0 h 1084"/>
                  <a:gd name="T12" fmla="*/ 222 w 397"/>
                  <a:gd name="T13" fmla="*/ 54 h 1084"/>
                  <a:gd name="T14" fmla="*/ 276 w 397"/>
                  <a:gd name="T15" fmla="*/ 106 h 1084"/>
                  <a:gd name="T16" fmla="*/ 222 w 397"/>
                  <a:gd name="T17" fmla="*/ 54 h 1084"/>
                  <a:gd name="T18" fmla="*/ 276 w 397"/>
                  <a:gd name="T19" fmla="*/ 144 h 1084"/>
                  <a:gd name="T20" fmla="*/ 222 w 397"/>
                  <a:gd name="T21" fmla="*/ 198 h 1084"/>
                  <a:gd name="T22" fmla="*/ 222 w 397"/>
                  <a:gd name="T23" fmla="*/ 236 h 1084"/>
                  <a:gd name="T24" fmla="*/ 276 w 397"/>
                  <a:gd name="T25" fmla="*/ 290 h 1084"/>
                  <a:gd name="T26" fmla="*/ 222 w 397"/>
                  <a:gd name="T27" fmla="*/ 236 h 1084"/>
                  <a:gd name="T28" fmla="*/ 276 w 397"/>
                  <a:gd name="T29" fmla="*/ 326 h 1084"/>
                  <a:gd name="T30" fmla="*/ 222 w 397"/>
                  <a:gd name="T31" fmla="*/ 378 h 1084"/>
                  <a:gd name="T32" fmla="*/ 222 w 397"/>
                  <a:gd name="T33" fmla="*/ 415 h 1084"/>
                  <a:gd name="T34" fmla="*/ 276 w 397"/>
                  <a:gd name="T35" fmla="*/ 470 h 1084"/>
                  <a:gd name="T36" fmla="*/ 222 w 397"/>
                  <a:gd name="T37" fmla="*/ 415 h 1084"/>
                  <a:gd name="T38" fmla="*/ 276 w 397"/>
                  <a:gd name="T39" fmla="*/ 505 h 1084"/>
                  <a:gd name="T40" fmla="*/ 222 w 397"/>
                  <a:gd name="T41" fmla="*/ 560 h 1084"/>
                  <a:gd name="T42" fmla="*/ 168 w 397"/>
                  <a:gd name="T43" fmla="*/ 682 h 1084"/>
                  <a:gd name="T44" fmla="*/ 222 w 397"/>
                  <a:gd name="T45" fmla="*/ 734 h 1084"/>
                  <a:gd name="T46" fmla="*/ 168 w 397"/>
                  <a:gd name="T47" fmla="*/ 682 h 1084"/>
                  <a:gd name="T48" fmla="*/ 222 w 397"/>
                  <a:gd name="T49" fmla="*/ 786 h 1084"/>
                  <a:gd name="T50" fmla="*/ 168 w 397"/>
                  <a:gd name="T51" fmla="*/ 841 h 1084"/>
                  <a:gd name="T52" fmla="*/ 168 w 397"/>
                  <a:gd name="T53" fmla="*/ 881 h 1084"/>
                  <a:gd name="T54" fmla="*/ 222 w 397"/>
                  <a:gd name="T55" fmla="*/ 935 h 1084"/>
                  <a:gd name="T56" fmla="*/ 168 w 397"/>
                  <a:gd name="T57" fmla="*/ 881 h 1084"/>
                  <a:gd name="T58" fmla="*/ 153 w 397"/>
                  <a:gd name="T59" fmla="*/ 54 h 1084"/>
                  <a:gd name="T60" fmla="*/ 97 w 397"/>
                  <a:gd name="T61" fmla="*/ 106 h 1084"/>
                  <a:gd name="T62" fmla="*/ 97 w 397"/>
                  <a:gd name="T63" fmla="*/ 144 h 1084"/>
                  <a:gd name="T64" fmla="*/ 153 w 397"/>
                  <a:gd name="T65" fmla="*/ 198 h 1084"/>
                  <a:gd name="T66" fmla="*/ 97 w 397"/>
                  <a:gd name="T67" fmla="*/ 144 h 1084"/>
                  <a:gd name="T68" fmla="*/ 153 w 397"/>
                  <a:gd name="T69" fmla="*/ 236 h 1084"/>
                  <a:gd name="T70" fmla="*/ 97 w 397"/>
                  <a:gd name="T71" fmla="*/ 290 h 1084"/>
                  <a:gd name="T72" fmla="*/ 97 w 397"/>
                  <a:gd name="T73" fmla="*/ 326 h 1084"/>
                  <a:gd name="T74" fmla="*/ 153 w 397"/>
                  <a:gd name="T75" fmla="*/ 378 h 1084"/>
                  <a:gd name="T76" fmla="*/ 97 w 397"/>
                  <a:gd name="T77" fmla="*/ 326 h 1084"/>
                  <a:gd name="T78" fmla="*/ 153 w 397"/>
                  <a:gd name="T79" fmla="*/ 415 h 1084"/>
                  <a:gd name="T80" fmla="*/ 97 w 397"/>
                  <a:gd name="T81" fmla="*/ 470 h 1084"/>
                  <a:gd name="T82" fmla="*/ 97 w 397"/>
                  <a:gd name="T83" fmla="*/ 505 h 1084"/>
                  <a:gd name="T84" fmla="*/ 153 w 397"/>
                  <a:gd name="T85" fmla="*/ 560 h 1084"/>
                  <a:gd name="T86" fmla="*/ 97 w 397"/>
                  <a:gd name="T87" fmla="*/ 505 h 1084"/>
                  <a:gd name="T88" fmla="*/ 111 w 397"/>
                  <a:gd name="T89" fmla="*/ 682 h 1084"/>
                  <a:gd name="T90" fmla="*/ 54 w 397"/>
                  <a:gd name="T91" fmla="*/ 734 h 1084"/>
                  <a:gd name="T92" fmla="*/ 54 w 397"/>
                  <a:gd name="T93" fmla="*/ 786 h 1084"/>
                  <a:gd name="T94" fmla="*/ 111 w 397"/>
                  <a:gd name="T95" fmla="*/ 841 h 1084"/>
                  <a:gd name="T96" fmla="*/ 54 w 397"/>
                  <a:gd name="T97" fmla="*/ 786 h 1084"/>
                  <a:gd name="T98" fmla="*/ 111 w 397"/>
                  <a:gd name="T99" fmla="*/ 881 h 1084"/>
                  <a:gd name="T100" fmla="*/ 54 w 397"/>
                  <a:gd name="T101" fmla="*/ 935 h 1084"/>
                  <a:gd name="T102" fmla="*/ 305 w 397"/>
                  <a:gd name="T103" fmla="*/ 1075 h 1084"/>
                  <a:gd name="T104" fmla="*/ 83 w 397"/>
                  <a:gd name="T105" fmla="*/ 961 h 1084"/>
                  <a:gd name="T106" fmla="*/ 305 w 397"/>
                  <a:gd name="T107" fmla="*/ 1075 h 1084"/>
                  <a:gd name="T108" fmla="*/ 279 w 397"/>
                  <a:gd name="T109" fmla="*/ 935 h 1084"/>
                  <a:gd name="T110" fmla="*/ 335 w 397"/>
                  <a:gd name="T111" fmla="*/ 881 h 1084"/>
                  <a:gd name="T112" fmla="*/ 335 w 397"/>
                  <a:gd name="T113" fmla="*/ 841 h 1084"/>
                  <a:gd name="T114" fmla="*/ 279 w 397"/>
                  <a:gd name="T115" fmla="*/ 786 h 1084"/>
                  <a:gd name="T116" fmla="*/ 335 w 397"/>
                  <a:gd name="T117" fmla="*/ 841 h 1084"/>
                  <a:gd name="T118" fmla="*/ 279 w 397"/>
                  <a:gd name="T119" fmla="*/ 734 h 1084"/>
                  <a:gd name="T120" fmla="*/ 335 w 397"/>
                  <a:gd name="T121" fmla="*/ 6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1084">
                    <a:moveTo>
                      <a:pt x="33" y="0"/>
                    </a:moveTo>
                    <a:lnTo>
                      <a:pt x="33" y="614"/>
                    </a:lnTo>
                    <a:lnTo>
                      <a:pt x="16" y="614"/>
                    </a:lnTo>
                    <a:lnTo>
                      <a:pt x="16" y="640"/>
                    </a:lnTo>
                    <a:lnTo>
                      <a:pt x="0" y="640"/>
                    </a:lnTo>
                    <a:lnTo>
                      <a:pt x="0" y="1084"/>
                    </a:lnTo>
                    <a:lnTo>
                      <a:pt x="397" y="1084"/>
                    </a:lnTo>
                    <a:lnTo>
                      <a:pt x="397" y="640"/>
                    </a:lnTo>
                    <a:lnTo>
                      <a:pt x="366" y="640"/>
                    </a:lnTo>
                    <a:lnTo>
                      <a:pt x="366" y="614"/>
                    </a:lnTo>
                    <a:lnTo>
                      <a:pt x="342" y="614"/>
                    </a:lnTo>
                    <a:lnTo>
                      <a:pt x="342" y="0"/>
                    </a:lnTo>
                    <a:lnTo>
                      <a:pt x="33" y="0"/>
                    </a:lnTo>
                    <a:close/>
                    <a:moveTo>
                      <a:pt x="222" y="54"/>
                    </a:moveTo>
                    <a:lnTo>
                      <a:pt x="276" y="54"/>
                    </a:lnTo>
                    <a:lnTo>
                      <a:pt x="276" y="106"/>
                    </a:lnTo>
                    <a:lnTo>
                      <a:pt x="222" y="106"/>
                    </a:lnTo>
                    <a:lnTo>
                      <a:pt x="222" y="54"/>
                    </a:lnTo>
                    <a:close/>
                    <a:moveTo>
                      <a:pt x="222" y="144"/>
                    </a:moveTo>
                    <a:lnTo>
                      <a:pt x="276" y="144"/>
                    </a:lnTo>
                    <a:lnTo>
                      <a:pt x="276" y="198"/>
                    </a:lnTo>
                    <a:lnTo>
                      <a:pt x="222" y="198"/>
                    </a:lnTo>
                    <a:lnTo>
                      <a:pt x="222" y="144"/>
                    </a:lnTo>
                    <a:close/>
                    <a:moveTo>
                      <a:pt x="222" y="236"/>
                    </a:moveTo>
                    <a:lnTo>
                      <a:pt x="276" y="236"/>
                    </a:lnTo>
                    <a:lnTo>
                      <a:pt x="276" y="290"/>
                    </a:lnTo>
                    <a:lnTo>
                      <a:pt x="222" y="290"/>
                    </a:lnTo>
                    <a:lnTo>
                      <a:pt x="222" y="236"/>
                    </a:lnTo>
                    <a:close/>
                    <a:moveTo>
                      <a:pt x="222" y="326"/>
                    </a:moveTo>
                    <a:lnTo>
                      <a:pt x="276" y="326"/>
                    </a:lnTo>
                    <a:lnTo>
                      <a:pt x="276" y="378"/>
                    </a:lnTo>
                    <a:lnTo>
                      <a:pt x="222" y="378"/>
                    </a:lnTo>
                    <a:lnTo>
                      <a:pt x="222" y="326"/>
                    </a:lnTo>
                    <a:close/>
                    <a:moveTo>
                      <a:pt x="222" y="415"/>
                    </a:moveTo>
                    <a:lnTo>
                      <a:pt x="276" y="415"/>
                    </a:lnTo>
                    <a:lnTo>
                      <a:pt x="276" y="470"/>
                    </a:lnTo>
                    <a:lnTo>
                      <a:pt x="222" y="470"/>
                    </a:lnTo>
                    <a:lnTo>
                      <a:pt x="222" y="415"/>
                    </a:lnTo>
                    <a:close/>
                    <a:moveTo>
                      <a:pt x="222" y="505"/>
                    </a:moveTo>
                    <a:lnTo>
                      <a:pt x="276" y="505"/>
                    </a:lnTo>
                    <a:lnTo>
                      <a:pt x="276" y="560"/>
                    </a:lnTo>
                    <a:lnTo>
                      <a:pt x="222" y="560"/>
                    </a:lnTo>
                    <a:lnTo>
                      <a:pt x="222" y="505"/>
                    </a:lnTo>
                    <a:close/>
                    <a:moveTo>
                      <a:pt x="168" y="682"/>
                    </a:moveTo>
                    <a:lnTo>
                      <a:pt x="222" y="682"/>
                    </a:lnTo>
                    <a:lnTo>
                      <a:pt x="222" y="734"/>
                    </a:lnTo>
                    <a:lnTo>
                      <a:pt x="168" y="734"/>
                    </a:lnTo>
                    <a:lnTo>
                      <a:pt x="168" y="682"/>
                    </a:lnTo>
                    <a:close/>
                    <a:moveTo>
                      <a:pt x="168" y="786"/>
                    </a:moveTo>
                    <a:lnTo>
                      <a:pt x="222" y="786"/>
                    </a:lnTo>
                    <a:lnTo>
                      <a:pt x="222" y="841"/>
                    </a:lnTo>
                    <a:lnTo>
                      <a:pt x="168" y="841"/>
                    </a:lnTo>
                    <a:lnTo>
                      <a:pt x="168" y="786"/>
                    </a:lnTo>
                    <a:close/>
                    <a:moveTo>
                      <a:pt x="168" y="881"/>
                    </a:moveTo>
                    <a:lnTo>
                      <a:pt x="222" y="881"/>
                    </a:lnTo>
                    <a:lnTo>
                      <a:pt x="222" y="935"/>
                    </a:lnTo>
                    <a:lnTo>
                      <a:pt x="168" y="935"/>
                    </a:lnTo>
                    <a:lnTo>
                      <a:pt x="168" y="881"/>
                    </a:lnTo>
                    <a:close/>
                    <a:moveTo>
                      <a:pt x="97" y="54"/>
                    </a:moveTo>
                    <a:lnTo>
                      <a:pt x="153" y="54"/>
                    </a:lnTo>
                    <a:lnTo>
                      <a:pt x="153" y="106"/>
                    </a:lnTo>
                    <a:lnTo>
                      <a:pt x="97" y="106"/>
                    </a:lnTo>
                    <a:lnTo>
                      <a:pt x="97" y="54"/>
                    </a:lnTo>
                    <a:close/>
                    <a:moveTo>
                      <a:pt x="97" y="144"/>
                    </a:moveTo>
                    <a:lnTo>
                      <a:pt x="153" y="144"/>
                    </a:lnTo>
                    <a:lnTo>
                      <a:pt x="153" y="198"/>
                    </a:lnTo>
                    <a:lnTo>
                      <a:pt x="97" y="198"/>
                    </a:lnTo>
                    <a:lnTo>
                      <a:pt x="97" y="144"/>
                    </a:lnTo>
                    <a:close/>
                    <a:moveTo>
                      <a:pt x="97" y="236"/>
                    </a:moveTo>
                    <a:lnTo>
                      <a:pt x="153" y="236"/>
                    </a:lnTo>
                    <a:lnTo>
                      <a:pt x="153" y="290"/>
                    </a:lnTo>
                    <a:lnTo>
                      <a:pt x="97" y="290"/>
                    </a:lnTo>
                    <a:lnTo>
                      <a:pt x="97" y="236"/>
                    </a:lnTo>
                    <a:close/>
                    <a:moveTo>
                      <a:pt x="97" y="326"/>
                    </a:moveTo>
                    <a:lnTo>
                      <a:pt x="153" y="326"/>
                    </a:lnTo>
                    <a:lnTo>
                      <a:pt x="153" y="378"/>
                    </a:lnTo>
                    <a:lnTo>
                      <a:pt x="97" y="378"/>
                    </a:lnTo>
                    <a:lnTo>
                      <a:pt x="97" y="326"/>
                    </a:lnTo>
                    <a:close/>
                    <a:moveTo>
                      <a:pt x="97" y="415"/>
                    </a:moveTo>
                    <a:lnTo>
                      <a:pt x="153" y="415"/>
                    </a:lnTo>
                    <a:lnTo>
                      <a:pt x="153" y="470"/>
                    </a:lnTo>
                    <a:lnTo>
                      <a:pt x="97" y="470"/>
                    </a:lnTo>
                    <a:lnTo>
                      <a:pt x="97" y="415"/>
                    </a:lnTo>
                    <a:close/>
                    <a:moveTo>
                      <a:pt x="97" y="505"/>
                    </a:moveTo>
                    <a:lnTo>
                      <a:pt x="153" y="505"/>
                    </a:lnTo>
                    <a:lnTo>
                      <a:pt x="153" y="560"/>
                    </a:lnTo>
                    <a:lnTo>
                      <a:pt x="97" y="560"/>
                    </a:lnTo>
                    <a:lnTo>
                      <a:pt x="97" y="505"/>
                    </a:lnTo>
                    <a:close/>
                    <a:moveTo>
                      <a:pt x="54" y="682"/>
                    </a:moveTo>
                    <a:lnTo>
                      <a:pt x="111" y="682"/>
                    </a:lnTo>
                    <a:lnTo>
                      <a:pt x="111" y="734"/>
                    </a:lnTo>
                    <a:lnTo>
                      <a:pt x="54" y="734"/>
                    </a:lnTo>
                    <a:lnTo>
                      <a:pt x="54" y="682"/>
                    </a:lnTo>
                    <a:close/>
                    <a:moveTo>
                      <a:pt x="54" y="786"/>
                    </a:moveTo>
                    <a:lnTo>
                      <a:pt x="111" y="786"/>
                    </a:lnTo>
                    <a:lnTo>
                      <a:pt x="111" y="841"/>
                    </a:lnTo>
                    <a:lnTo>
                      <a:pt x="54" y="841"/>
                    </a:lnTo>
                    <a:lnTo>
                      <a:pt x="54" y="786"/>
                    </a:lnTo>
                    <a:close/>
                    <a:moveTo>
                      <a:pt x="54" y="881"/>
                    </a:moveTo>
                    <a:lnTo>
                      <a:pt x="111" y="881"/>
                    </a:lnTo>
                    <a:lnTo>
                      <a:pt x="111" y="935"/>
                    </a:lnTo>
                    <a:lnTo>
                      <a:pt x="54" y="935"/>
                    </a:lnTo>
                    <a:lnTo>
                      <a:pt x="54" y="881"/>
                    </a:lnTo>
                    <a:close/>
                    <a:moveTo>
                      <a:pt x="305" y="1075"/>
                    </a:moveTo>
                    <a:lnTo>
                      <a:pt x="83" y="1075"/>
                    </a:lnTo>
                    <a:lnTo>
                      <a:pt x="83" y="961"/>
                    </a:lnTo>
                    <a:lnTo>
                      <a:pt x="305" y="961"/>
                    </a:lnTo>
                    <a:lnTo>
                      <a:pt x="305" y="1075"/>
                    </a:lnTo>
                    <a:close/>
                    <a:moveTo>
                      <a:pt x="335" y="935"/>
                    </a:moveTo>
                    <a:lnTo>
                      <a:pt x="279" y="935"/>
                    </a:lnTo>
                    <a:lnTo>
                      <a:pt x="279" y="881"/>
                    </a:lnTo>
                    <a:lnTo>
                      <a:pt x="335" y="881"/>
                    </a:lnTo>
                    <a:lnTo>
                      <a:pt x="335" y="935"/>
                    </a:lnTo>
                    <a:close/>
                    <a:moveTo>
                      <a:pt x="335" y="841"/>
                    </a:moveTo>
                    <a:lnTo>
                      <a:pt x="279" y="841"/>
                    </a:lnTo>
                    <a:lnTo>
                      <a:pt x="279" y="786"/>
                    </a:lnTo>
                    <a:lnTo>
                      <a:pt x="335" y="786"/>
                    </a:lnTo>
                    <a:lnTo>
                      <a:pt x="335" y="841"/>
                    </a:lnTo>
                    <a:close/>
                    <a:moveTo>
                      <a:pt x="335" y="734"/>
                    </a:moveTo>
                    <a:lnTo>
                      <a:pt x="279" y="734"/>
                    </a:lnTo>
                    <a:lnTo>
                      <a:pt x="279" y="682"/>
                    </a:lnTo>
                    <a:lnTo>
                      <a:pt x="335" y="682"/>
                    </a:lnTo>
                    <a:lnTo>
                      <a:pt x="335" y="734"/>
                    </a:lnTo>
                    <a:close/>
                  </a:path>
                </a:pathLst>
              </a:custGeom>
              <a:gradFill>
                <a:gsLst>
                  <a:gs pos="0">
                    <a:schemeClr val="tx2">
                      <a:lumMod val="50000"/>
                    </a:schemeClr>
                  </a:gs>
                  <a:gs pos="100000">
                    <a:schemeClr val="bg2"/>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29" name="Freeform 21"/>
              <p:cNvSpPr>
                <a:spLocks/>
              </p:cNvSpPr>
              <p:nvPr/>
            </p:nvSpPr>
            <p:spPr bwMode="auto">
              <a:xfrm>
                <a:off x="2307" y="1288"/>
                <a:ext cx="248" cy="52"/>
              </a:xfrm>
              <a:custGeom>
                <a:avLst/>
                <a:gdLst>
                  <a:gd name="T0" fmla="*/ 170 w 248"/>
                  <a:gd name="T1" fmla="*/ 19 h 52"/>
                  <a:gd name="T2" fmla="*/ 170 w 248"/>
                  <a:gd name="T3" fmla="*/ 0 h 52"/>
                  <a:gd name="T4" fmla="*/ 73 w 248"/>
                  <a:gd name="T5" fmla="*/ 0 h 52"/>
                  <a:gd name="T6" fmla="*/ 73 w 248"/>
                  <a:gd name="T7" fmla="*/ 19 h 52"/>
                  <a:gd name="T8" fmla="*/ 0 w 248"/>
                  <a:gd name="T9" fmla="*/ 19 h 52"/>
                  <a:gd name="T10" fmla="*/ 0 w 248"/>
                  <a:gd name="T11" fmla="*/ 52 h 52"/>
                  <a:gd name="T12" fmla="*/ 248 w 248"/>
                  <a:gd name="T13" fmla="*/ 52 h 52"/>
                  <a:gd name="T14" fmla="*/ 248 w 248"/>
                  <a:gd name="T15" fmla="*/ 19 h 52"/>
                  <a:gd name="T16" fmla="*/ 170 w 248"/>
                  <a:gd name="T17"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52">
                    <a:moveTo>
                      <a:pt x="170" y="19"/>
                    </a:moveTo>
                    <a:lnTo>
                      <a:pt x="170" y="0"/>
                    </a:lnTo>
                    <a:lnTo>
                      <a:pt x="73" y="0"/>
                    </a:lnTo>
                    <a:lnTo>
                      <a:pt x="73" y="19"/>
                    </a:lnTo>
                    <a:lnTo>
                      <a:pt x="0" y="19"/>
                    </a:lnTo>
                    <a:lnTo>
                      <a:pt x="0" y="52"/>
                    </a:lnTo>
                    <a:lnTo>
                      <a:pt x="248" y="52"/>
                    </a:lnTo>
                    <a:lnTo>
                      <a:pt x="248" y="19"/>
                    </a:lnTo>
                    <a:lnTo>
                      <a:pt x="170" y="19"/>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30" name="Freeform 22"/>
              <p:cNvSpPr>
                <a:spLocks noEditPoints="1"/>
              </p:cNvSpPr>
              <p:nvPr/>
            </p:nvSpPr>
            <p:spPr bwMode="auto">
              <a:xfrm>
                <a:off x="3001" y="1326"/>
                <a:ext cx="100" cy="279"/>
              </a:xfrm>
              <a:custGeom>
                <a:avLst/>
                <a:gdLst>
                  <a:gd name="T0" fmla="*/ 35 w 42"/>
                  <a:gd name="T1" fmla="*/ 77 h 118"/>
                  <a:gd name="T2" fmla="*/ 39 w 42"/>
                  <a:gd name="T3" fmla="*/ 86 h 118"/>
                  <a:gd name="T4" fmla="*/ 39 w 42"/>
                  <a:gd name="T5" fmla="*/ 70 h 118"/>
                  <a:gd name="T6" fmla="*/ 36 w 42"/>
                  <a:gd name="T7" fmla="*/ 70 h 118"/>
                  <a:gd name="T8" fmla="*/ 22 w 42"/>
                  <a:gd name="T9" fmla="*/ 47 h 118"/>
                  <a:gd name="T10" fmla="*/ 31 w 42"/>
                  <a:gd name="T11" fmla="*/ 53 h 118"/>
                  <a:gd name="T12" fmla="*/ 35 w 42"/>
                  <a:gd name="T13" fmla="*/ 45 h 118"/>
                  <a:gd name="T14" fmla="*/ 31 w 42"/>
                  <a:gd name="T15" fmla="*/ 37 h 118"/>
                  <a:gd name="T16" fmla="*/ 22 w 42"/>
                  <a:gd name="T17" fmla="*/ 43 h 118"/>
                  <a:gd name="T18" fmla="*/ 26 w 42"/>
                  <a:gd name="T19" fmla="*/ 20 h 118"/>
                  <a:gd name="T20" fmla="*/ 27 w 42"/>
                  <a:gd name="T21" fmla="*/ 20 h 118"/>
                  <a:gd name="T22" fmla="*/ 27 w 42"/>
                  <a:gd name="T23" fmla="*/ 14 h 118"/>
                  <a:gd name="T24" fmla="*/ 26 w 42"/>
                  <a:gd name="T25" fmla="*/ 17 h 118"/>
                  <a:gd name="T26" fmla="*/ 26 w 42"/>
                  <a:gd name="T27" fmla="*/ 3 h 118"/>
                  <a:gd name="T28" fmla="*/ 21 w 42"/>
                  <a:gd name="T29" fmla="*/ 0 h 118"/>
                  <a:gd name="T30" fmla="*/ 15 w 42"/>
                  <a:gd name="T31" fmla="*/ 2 h 118"/>
                  <a:gd name="T32" fmla="*/ 20 w 42"/>
                  <a:gd name="T33" fmla="*/ 17 h 118"/>
                  <a:gd name="T34" fmla="*/ 15 w 42"/>
                  <a:gd name="T35" fmla="*/ 14 h 118"/>
                  <a:gd name="T36" fmla="*/ 13 w 42"/>
                  <a:gd name="T37" fmla="*/ 18 h 118"/>
                  <a:gd name="T38" fmla="*/ 15 w 42"/>
                  <a:gd name="T39" fmla="*/ 23 h 118"/>
                  <a:gd name="T40" fmla="*/ 20 w 42"/>
                  <a:gd name="T41" fmla="*/ 19 h 118"/>
                  <a:gd name="T42" fmla="*/ 11 w 42"/>
                  <a:gd name="T43" fmla="*/ 42 h 118"/>
                  <a:gd name="T44" fmla="*/ 9 w 42"/>
                  <a:gd name="T45" fmla="*/ 42 h 118"/>
                  <a:gd name="T46" fmla="*/ 9 w 42"/>
                  <a:gd name="T47" fmla="*/ 53 h 118"/>
                  <a:gd name="T48" fmla="*/ 12 w 42"/>
                  <a:gd name="T49" fmla="*/ 47 h 118"/>
                  <a:gd name="T50" fmla="*/ 7 w 42"/>
                  <a:gd name="T51" fmla="*/ 70 h 118"/>
                  <a:gd name="T52" fmla="*/ 3 w 42"/>
                  <a:gd name="T53" fmla="*/ 61 h 118"/>
                  <a:gd name="T54" fmla="*/ 3 w 42"/>
                  <a:gd name="T55" fmla="*/ 78 h 118"/>
                  <a:gd name="T56" fmla="*/ 6 w 42"/>
                  <a:gd name="T57" fmla="*/ 78 h 118"/>
                  <a:gd name="T58" fmla="*/ 17 w 42"/>
                  <a:gd name="T59" fmla="*/ 118 h 118"/>
                  <a:gd name="T60" fmla="*/ 34 w 42"/>
                  <a:gd name="T61" fmla="*/ 72 h 118"/>
                  <a:gd name="T62" fmla="*/ 23 w 42"/>
                  <a:gd name="T63" fmla="*/ 76 h 118"/>
                  <a:gd name="T64" fmla="*/ 29 w 42"/>
                  <a:gd name="T65" fmla="*/ 44 h 118"/>
                  <a:gd name="T66" fmla="*/ 22 w 42"/>
                  <a:gd name="T67" fmla="*/ 46 h 118"/>
                  <a:gd name="T68" fmla="*/ 26 w 42"/>
                  <a:gd name="T69" fmla="*/ 18 h 118"/>
                  <a:gd name="T70" fmla="*/ 22 w 42"/>
                  <a:gd name="T71" fmla="*/ 19 h 118"/>
                  <a:gd name="T72" fmla="*/ 16 w 42"/>
                  <a:gd name="T73" fmla="*/ 19 h 118"/>
                  <a:gd name="T74" fmla="*/ 20 w 42"/>
                  <a:gd name="T75" fmla="*/ 18 h 118"/>
                  <a:gd name="T76" fmla="*/ 12 w 42"/>
                  <a:gd name="T77" fmla="*/ 46 h 118"/>
                  <a:gd name="T78" fmla="*/ 19 w 42"/>
                  <a:gd name="T79" fmla="*/ 44 h 118"/>
                  <a:gd name="T80" fmla="*/ 8 w 42"/>
                  <a:gd name="T81" fmla="*/ 76 h 118"/>
                  <a:gd name="T82" fmla="*/ 18 w 42"/>
                  <a:gd name="T83" fmla="*/ 7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118">
                    <a:moveTo>
                      <a:pt x="25" y="118"/>
                    </a:moveTo>
                    <a:cubicBezTo>
                      <a:pt x="23" y="77"/>
                      <a:pt x="23" y="77"/>
                      <a:pt x="23" y="77"/>
                    </a:cubicBezTo>
                    <a:cubicBezTo>
                      <a:pt x="35" y="77"/>
                      <a:pt x="35" y="77"/>
                      <a:pt x="35" y="77"/>
                    </a:cubicBezTo>
                    <a:cubicBezTo>
                      <a:pt x="35" y="77"/>
                      <a:pt x="36" y="77"/>
                      <a:pt x="36" y="78"/>
                    </a:cubicBezTo>
                    <a:cubicBezTo>
                      <a:pt x="36" y="86"/>
                      <a:pt x="36" y="86"/>
                      <a:pt x="36" y="86"/>
                    </a:cubicBezTo>
                    <a:cubicBezTo>
                      <a:pt x="39" y="86"/>
                      <a:pt x="39" y="86"/>
                      <a:pt x="39" y="86"/>
                    </a:cubicBezTo>
                    <a:cubicBezTo>
                      <a:pt x="39" y="78"/>
                      <a:pt x="39" y="78"/>
                      <a:pt x="39" y="78"/>
                    </a:cubicBezTo>
                    <a:cubicBezTo>
                      <a:pt x="41" y="77"/>
                      <a:pt x="42" y="75"/>
                      <a:pt x="42" y="74"/>
                    </a:cubicBezTo>
                    <a:cubicBezTo>
                      <a:pt x="42" y="72"/>
                      <a:pt x="41" y="70"/>
                      <a:pt x="39" y="70"/>
                    </a:cubicBezTo>
                    <a:cubicBezTo>
                      <a:pt x="39" y="61"/>
                      <a:pt x="39" y="61"/>
                      <a:pt x="39" y="61"/>
                    </a:cubicBezTo>
                    <a:cubicBezTo>
                      <a:pt x="36" y="61"/>
                      <a:pt x="36" y="61"/>
                      <a:pt x="36" y="61"/>
                    </a:cubicBezTo>
                    <a:cubicBezTo>
                      <a:pt x="36" y="70"/>
                      <a:pt x="36" y="70"/>
                      <a:pt x="36" y="70"/>
                    </a:cubicBezTo>
                    <a:cubicBezTo>
                      <a:pt x="36" y="70"/>
                      <a:pt x="35" y="70"/>
                      <a:pt x="35" y="70"/>
                    </a:cubicBezTo>
                    <a:cubicBezTo>
                      <a:pt x="23" y="70"/>
                      <a:pt x="23" y="70"/>
                      <a:pt x="23" y="70"/>
                    </a:cubicBezTo>
                    <a:cubicBezTo>
                      <a:pt x="22" y="47"/>
                      <a:pt x="22" y="47"/>
                      <a:pt x="22" y="47"/>
                    </a:cubicBezTo>
                    <a:cubicBezTo>
                      <a:pt x="30" y="47"/>
                      <a:pt x="30" y="47"/>
                      <a:pt x="30" y="47"/>
                    </a:cubicBezTo>
                    <a:cubicBezTo>
                      <a:pt x="30" y="47"/>
                      <a:pt x="30" y="47"/>
                      <a:pt x="31" y="47"/>
                    </a:cubicBezTo>
                    <a:cubicBezTo>
                      <a:pt x="31" y="53"/>
                      <a:pt x="31" y="53"/>
                      <a:pt x="31" y="53"/>
                    </a:cubicBezTo>
                    <a:cubicBezTo>
                      <a:pt x="33" y="53"/>
                      <a:pt x="33" y="53"/>
                      <a:pt x="33" y="53"/>
                    </a:cubicBezTo>
                    <a:cubicBezTo>
                      <a:pt x="33" y="47"/>
                      <a:pt x="33" y="47"/>
                      <a:pt x="33" y="47"/>
                    </a:cubicBezTo>
                    <a:cubicBezTo>
                      <a:pt x="34" y="47"/>
                      <a:pt x="35" y="46"/>
                      <a:pt x="35" y="45"/>
                    </a:cubicBezTo>
                    <a:cubicBezTo>
                      <a:pt x="35" y="44"/>
                      <a:pt x="34" y="43"/>
                      <a:pt x="33" y="42"/>
                    </a:cubicBezTo>
                    <a:cubicBezTo>
                      <a:pt x="33" y="37"/>
                      <a:pt x="33" y="37"/>
                      <a:pt x="33" y="37"/>
                    </a:cubicBezTo>
                    <a:cubicBezTo>
                      <a:pt x="31" y="37"/>
                      <a:pt x="31" y="37"/>
                      <a:pt x="31" y="37"/>
                    </a:cubicBezTo>
                    <a:cubicBezTo>
                      <a:pt x="31" y="42"/>
                      <a:pt x="31" y="42"/>
                      <a:pt x="31" y="42"/>
                    </a:cubicBezTo>
                    <a:cubicBezTo>
                      <a:pt x="30" y="42"/>
                      <a:pt x="30" y="42"/>
                      <a:pt x="30" y="43"/>
                    </a:cubicBezTo>
                    <a:cubicBezTo>
                      <a:pt x="22" y="43"/>
                      <a:pt x="22" y="43"/>
                      <a:pt x="22" y="43"/>
                    </a:cubicBezTo>
                    <a:cubicBezTo>
                      <a:pt x="22" y="19"/>
                      <a:pt x="22" y="19"/>
                      <a:pt x="22" y="19"/>
                    </a:cubicBezTo>
                    <a:cubicBezTo>
                      <a:pt x="26" y="19"/>
                      <a:pt x="26" y="19"/>
                      <a:pt x="26" y="19"/>
                    </a:cubicBezTo>
                    <a:cubicBezTo>
                      <a:pt x="26" y="20"/>
                      <a:pt x="26" y="20"/>
                      <a:pt x="26" y="20"/>
                    </a:cubicBezTo>
                    <a:cubicBezTo>
                      <a:pt x="26" y="23"/>
                      <a:pt x="26" y="23"/>
                      <a:pt x="26" y="23"/>
                    </a:cubicBezTo>
                    <a:cubicBezTo>
                      <a:pt x="27" y="23"/>
                      <a:pt x="27" y="23"/>
                      <a:pt x="27" y="23"/>
                    </a:cubicBezTo>
                    <a:cubicBezTo>
                      <a:pt x="27" y="20"/>
                      <a:pt x="27" y="20"/>
                      <a:pt x="27" y="20"/>
                    </a:cubicBezTo>
                    <a:cubicBezTo>
                      <a:pt x="28" y="19"/>
                      <a:pt x="28" y="19"/>
                      <a:pt x="28" y="18"/>
                    </a:cubicBezTo>
                    <a:cubicBezTo>
                      <a:pt x="28" y="18"/>
                      <a:pt x="28" y="17"/>
                      <a:pt x="27" y="17"/>
                    </a:cubicBezTo>
                    <a:cubicBezTo>
                      <a:pt x="27" y="14"/>
                      <a:pt x="27" y="14"/>
                      <a:pt x="27" y="14"/>
                    </a:cubicBezTo>
                    <a:cubicBezTo>
                      <a:pt x="26" y="14"/>
                      <a:pt x="26" y="14"/>
                      <a:pt x="26" y="14"/>
                    </a:cubicBezTo>
                    <a:cubicBezTo>
                      <a:pt x="26" y="17"/>
                      <a:pt x="26" y="17"/>
                      <a:pt x="26" y="17"/>
                    </a:cubicBezTo>
                    <a:cubicBezTo>
                      <a:pt x="26" y="17"/>
                      <a:pt x="26" y="17"/>
                      <a:pt x="26" y="17"/>
                    </a:cubicBezTo>
                    <a:cubicBezTo>
                      <a:pt x="22" y="17"/>
                      <a:pt x="22" y="17"/>
                      <a:pt x="22" y="17"/>
                    </a:cubicBezTo>
                    <a:cubicBezTo>
                      <a:pt x="21" y="3"/>
                      <a:pt x="21" y="3"/>
                      <a:pt x="21" y="3"/>
                    </a:cubicBezTo>
                    <a:cubicBezTo>
                      <a:pt x="26" y="3"/>
                      <a:pt x="26" y="3"/>
                      <a:pt x="26" y="3"/>
                    </a:cubicBezTo>
                    <a:cubicBezTo>
                      <a:pt x="26" y="2"/>
                      <a:pt x="26" y="2"/>
                      <a:pt x="26" y="2"/>
                    </a:cubicBezTo>
                    <a:cubicBezTo>
                      <a:pt x="21" y="2"/>
                      <a:pt x="21" y="2"/>
                      <a:pt x="21" y="2"/>
                    </a:cubicBezTo>
                    <a:cubicBezTo>
                      <a:pt x="21" y="0"/>
                      <a:pt x="21" y="0"/>
                      <a:pt x="21" y="0"/>
                    </a:cubicBezTo>
                    <a:cubicBezTo>
                      <a:pt x="20" y="0"/>
                      <a:pt x="20" y="0"/>
                      <a:pt x="20" y="0"/>
                    </a:cubicBezTo>
                    <a:cubicBezTo>
                      <a:pt x="20" y="2"/>
                      <a:pt x="20" y="2"/>
                      <a:pt x="20" y="2"/>
                    </a:cubicBezTo>
                    <a:cubicBezTo>
                      <a:pt x="15" y="2"/>
                      <a:pt x="15" y="2"/>
                      <a:pt x="15" y="2"/>
                    </a:cubicBezTo>
                    <a:cubicBezTo>
                      <a:pt x="15" y="3"/>
                      <a:pt x="15" y="3"/>
                      <a:pt x="15" y="3"/>
                    </a:cubicBezTo>
                    <a:cubicBezTo>
                      <a:pt x="20" y="3"/>
                      <a:pt x="20" y="3"/>
                      <a:pt x="20" y="3"/>
                    </a:cubicBezTo>
                    <a:cubicBezTo>
                      <a:pt x="20" y="17"/>
                      <a:pt x="20" y="17"/>
                      <a:pt x="20" y="17"/>
                    </a:cubicBezTo>
                    <a:cubicBezTo>
                      <a:pt x="16" y="17"/>
                      <a:pt x="16" y="17"/>
                      <a:pt x="16" y="17"/>
                    </a:cubicBezTo>
                    <a:cubicBezTo>
                      <a:pt x="15" y="17"/>
                      <a:pt x="15" y="17"/>
                      <a:pt x="15" y="17"/>
                    </a:cubicBezTo>
                    <a:cubicBezTo>
                      <a:pt x="15" y="14"/>
                      <a:pt x="15" y="14"/>
                      <a:pt x="15" y="14"/>
                    </a:cubicBezTo>
                    <a:cubicBezTo>
                      <a:pt x="14" y="14"/>
                      <a:pt x="14" y="14"/>
                      <a:pt x="14" y="14"/>
                    </a:cubicBezTo>
                    <a:cubicBezTo>
                      <a:pt x="14" y="17"/>
                      <a:pt x="14" y="17"/>
                      <a:pt x="14" y="17"/>
                    </a:cubicBezTo>
                    <a:cubicBezTo>
                      <a:pt x="14" y="17"/>
                      <a:pt x="13" y="18"/>
                      <a:pt x="13" y="18"/>
                    </a:cubicBezTo>
                    <a:cubicBezTo>
                      <a:pt x="13" y="19"/>
                      <a:pt x="14" y="19"/>
                      <a:pt x="14" y="20"/>
                    </a:cubicBezTo>
                    <a:cubicBezTo>
                      <a:pt x="14" y="23"/>
                      <a:pt x="14" y="23"/>
                      <a:pt x="14" y="23"/>
                    </a:cubicBezTo>
                    <a:cubicBezTo>
                      <a:pt x="15" y="23"/>
                      <a:pt x="15" y="23"/>
                      <a:pt x="15" y="23"/>
                    </a:cubicBezTo>
                    <a:cubicBezTo>
                      <a:pt x="15" y="20"/>
                      <a:pt x="15" y="20"/>
                      <a:pt x="15" y="20"/>
                    </a:cubicBezTo>
                    <a:cubicBezTo>
                      <a:pt x="15" y="20"/>
                      <a:pt x="15" y="20"/>
                      <a:pt x="16" y="19"/>
                    </a:cubicBezTo>
                    <a:cubicBezTo>
                      <a:pt x="20" y="19"/>
                      <a:pt x="20" y="19"/>
                      <a:pt x="20" y="19"/>
                    </a:cubicBezTo>
                    <a:cubicBezTo>
                      <a:pt x="19" y="43"/>
                      <a:pt x="19" y="43"/>
                      <a:pt x="19" y="43"/>
                    </a:cubicBezTo>
                    <a:cubicBezTo>
                      <a:pt x="12" y="43"/>
                      <a:pt x="12" y="43"/>
                      <a:pt x="12" y="43"/>
                    </a:cubicBezTo>
                    <a:cubicBezTo>
                      <a:pt x="11" y="42"/>
                      <a:pt x="11" y="42"/>
                      <a:pt x="11" y="42"/>
                    </a:cubicBezTo>
                    <a:cubicBezTo>
                      <a:pt x="11" y="37"/>
                      <a:pt x="11" y="37"/>
                      <a:pt x="11" y="37"/>
                    </a:cubicBezTo>
                    <a:cubicBezTo>
                      <a:pt x="9" y="37"/>
                      <a:pt x="9" y="37"/>
                      <a:pt x="9" y="37"/>
                    </a:cubicBezTo>
                    <a:cubicBezTo>
                      <a:pt x="9" y="42"/>
                      <a:pt x="9" y="42"/>
                      <a:pt x="9" y="42"/>
                    </a:cubicBezTo>
                    <a:cubicBezTo>
                      <a:pt x="8" y="43"/>
                      <a:pt x="7" y="44"/>
                      <a:pt x="7" y="45"/>
                    </a:cubicBezTo>
                    <a:cubicBezTo>
                      <a:pt x="7" y="46"/>
                      <a:pt x="8" y="47"/>
                      <a:pt x="9" y="47"/>
                    </a:cubicBezTo>
                    <a:cubicBezTo>
                      <a:pt x="9" y="53"/>
                      <a:pt x="9" y="53"/>
                      <a:pt x="9" y="53"/>
                    </a:cubicBezTo>
                    <a:cubicBezTo>
                      <a:pt x="11" y="53"/>
                      <a:pt x="11" y="53"/>
                      <a:pt x="11" y="53"/>
                    </a:cubicBezTo>
                    <a:cubicBezTo>
                      <a:pt x="11" y="47"/>
                      <a:pt x="11" y="47"/>
                      <a:pt x="11" y="47"/>
                    </a:cubicBezTo>
                    <a:cubicBezTo>
                      <a:pt x="11" y="47"/>
                      <a:pt x="11" y="47"/>
                      <a:pt x="12" y="47"/>
                    </a:cubicBezTo>
                    <a:cubicBezTo>
                      <a:pt x="19" y="47"/>
                      <a:pt x="19" y="47"/>
                      <a:pt x="19" y="47"/>
                    </a:cubicBezTo>
                    <a:cubicBezTo>
                      <a:pt x="18" y="70"/>
                      <a:pt x="18" y="70"/>
                      <a:pt x="18" y="70"/>
                    </a:cubicBezTo>
                    <a:cubicBezTo>
                      <a:pt x="7" y="70"/>
                      <a:pt x="7" y="70"/>
                      <a:pt x="7" y="70"/>
                    </a:cubicBezTo>
                    <a:cubicBezTo>
                      <a:pt x="6" y="70"/>
                      <a:pt x="6" y="70"/>
                      <a:pt x="6" y="70"/>
                    </a:cubicBezTo>
                    <a:cubicBezTo>
                      <a:pt x="6" y="61"/>
                      <a:pt x="6" y="61"/>
                      <a:pt x="6" y="61"/>
                    </a:cubicBezTo>
                    <a:cubicBezTo>
                      <a:pt x="3" y="61"/>
                      <a:pt x="3" y="61"/>
                      <a:pt x="3" y="61"/>
                    </a:cubicBezTo>
                    <a:cubicBezTo>
                      <a:pt x="3" y="70"/>
                      <a:pt x="3" y="70"/>
                      <a:pt x="3" y="70"/>
                    </a:cubicBezTo>
                    <a:cubicBezTo>
                      <a:pt x="1" y="70"/>
                      <a:pt x="0" y="72"/>
                      <a:pt x="0" y="74"/>
                    </a:cubicBezTo>
                    <a:cubicBezTo>
                      <a:pt x="0" y="75"/>
                      <a:pt x="1" y="77"/>
                      <a:pt x="3" y="78"/>
                    </a:cubicBezTo>
                    <a:cubicBezTo>
                      <a:pt x="3" y="86"/>
                      <a:pt x="3" y="86"/>
                      <a:pt x="3" y="86"/>
                    </a:cubicBezTo>
                    <a:cubicBezTo>
                      <a:pt x="6" y="86"/>
                      <a:pt x="6" y="86"/>
                      <a:pt x="6" y="86"/>
                    </a:cubicBezTo>
                    <a:cubicBezTo>
                      <a:pt x="6" y="78"/>
                      <a:pt x="6" y="78"/>
                      <a:pt x="6" y="78"/>
                    </a:cubicBezTo>
                    <a:cubicBezTo>
                      <a:pt x="6" y="77"/>
                      <a:pt x="6" y="77"/>
                      <a:pt x="7" y="77"/>
                    </a:cubicBezTo>
                    <a:cubicBezTo>
                      <a:pt x="18" y="77"/>
                      <a:pt x="18" y="77"/>
                      <a:pt x="18" y="77"/>
                    </a:cubicBezTo>
                    <a:cubicBezTo>
                      <a:pt x="17" y="118"/>
                      <a:pt x="17" y="118"/>
                      <a:pt x="17" y="118"/>
                    </a:cubicBezTo>
                    <a:cubicBezTo>
                      <a:pt x="17" y="118"/>
                      <a:pt x="17" y="118"/>
                      <a:pt x="17" y="118"/>
                    </a:cubicBezTo>
                    <a:lnTo>
                      <a:pt x="25" y="118"/>
                    </a:lnTo>
                    <a:close/>
                    <a:moveTo>
                      <a:pt x="34" y="72"/>
                    </a:moveTo>
                    <a:cubicBezTo>
                      <a:pt x="34" y="72"/>
                      <a:pt x="33" y="73"/>
                      <a:pt x="33" y="74"/>
                    </a:cubicBezTo>
                    <a:cubicBezTo>
                      <a:pt x="33" y="74"/>
                      <a:pt x="34" y="75"/>
                      <a:pt x="34" y="76"/>
                    </a:cubicBezTo>
                    <a:cubicBezTo>
                      <a:pt x="23" y="76"/>
                      <a:pt x="23" y="76"/>
                      <a:pt x="23" y="76"/>
                    </a:cubicBezTo>
                    <a:cubicBezTo>
                      <a:pt x="23" y="72"/>
                      <a:pt x="23" y="72"/>
                      <a:pt x="23" y="72"/>
                    </a:cubicBezTo>
                    <a:lnTo>
                      <a:pt x="34" y="72"/>
                    </a:lnTo>
                    <a:close/>
                    <a:moveTo>
                      <a:pt x="29" y="44"/>
                    </a:moveTo>
                    <a:cubicBezTo>
                      <a:pt x="29" y="44"/>
                      <a:pt x="29" y="44"/>
                      <a:pt x="29" y="45"/>
                    </a:cubicBezTo>
                    <a:cubicBezTo>
                      <a:pt x="29" y="45"/>
                      <a:pt x="29" y="46"/>
                      <a:pt x="29" y="46"/>
                    </a:cubicBezTo>
                    <a:cubicBezTo>
                      <a:pt x="22" y="46"/>
                      <a:pt x="22" y="46"/>
                      <a:pt x="22" y="46"/>
                    </a:cubicBezTo>
                    <a:cubicBezTo>
                      <a:pt x="22" y="44"/>
                      <a:pt x="22" y="44"/>
                      <a:pt x="22" y="44"/>
                    </a:cubicBezTo>
                    <a:lnTo>
                      <a:pt x="29" y="44"/>
                    </a:lnTo>
                    <a:close/>
                    <a:moveTo>
                      <a:pt x="26" y="18"/>
                    </a:moveTo>
                    <a:cubicBezTo>
                      <a:pt x="25" y="18"/>
                      <a:pt x="25" y="18"/>
                      <a:pt x="25" y="18"/>
                    </a:cubicBezTo>
                    <a:cubicBezTo>
                      <a:pt x="25" y="19"/>
                      <a:pt x="25" y="19"/>
                      <a:pt x="26" y="19"/>
                    </a:cubicBezTo>
                    <a:cubicBezTo>
                      <a:pt x="22" y="19"/>
                      <a:pt x="22" y="19"/>
                      <a:pt x="22" y="19"/>
                    </a:cubicBezTo>
                    <a:cubicBezTo>
                      <a:pt x="22" y="18"/>
                      <a:pt x="22" y="18"/>
                      <a:pt x="22" y="18"/>
                    </a:cubicBezTo>
                    <a:lnTo>
                      <a:pt x="26" y="18"/>
                    </a:lnTo>
                    <a:close/>
                    <a:moveTo>
                      <a:pt x="16" y="19"/>
                    </a:moveTo>
                    <a:cubicBezTo>
                      <a:pt x="16" y="19"/>
                      <a:pt x="16" y="19"/>
                      <a:pt x="16" y="18"/>
                    </a:cubicBezTo>
                    <a:cubicBezTo>
                      <a:pt x="16" y="18"/>
                      <a:pt x="16" y="18"/>
                      <a:pt x="16" y="18"/>
                    </a:cubicBezTo>
                    <a:cubicBezTo>
                      <a:pt x="20" y="18"/>
                      <a:pt x="20" y="18"/>
                      <a:pt x="20" y="18"/>
                    </a:cubicBezTo>
                    <a:cubicBezTo>
                      <a:pt x="20" y="19"/>
                      <a:pt x="20" y="19"/>
                      <a:pt x="20" y="19"/>
                    </a:cubicBezTo>
                    <a:lnTo>
                      <a:pt x="16" y="19"/>
                    </a:lnTo>
                    <a:close/>
                    <a:moveTo>
                      <a:pt x="12" y="46"/>
                    </a:moveTo>
                    <a:cubicBezTo>
                      <a:pt x="12" y="46"/>
                      <a:pt x="13" y="45"/>
                      <a:pt x="13" y="45"/>
                    </a:cubicBezTo>
                    <a:cubicBezTo>
                      <a:pt x="13" y="44"/>
                      <a:pt x="12" y="44"/>
                      <a:pt x="12" y="44"/>
                    </a:cubicBezTo>
                    <a:cubicBezTo>
                      <a:pt x="19" y="44"/>
                      <a:pt x="19" y="44"/>
                      <a:pt x="19" y="44"/>
                    </a:cubicBezTo>
                    <a:cubicBezTo>
                      <a:pt x="19" y="46"/>
                      <a:pt x="19" y="46"/>
                      <a:pt x="19" y="46"/>
                    </a:cubicBezTo>
                    <a:lnTo>
                      <a:pt x="12" y="46"/>
                    </a:lnTo>
                    <a:close/>
                    <a:moveTo>
                      <a:pt x="8" y="76"/>
                    </a:moveTo>
                    <a:cubicBezTo>
                      <a:pt x="8" y="75"/>
                      <a:pt x="8" y="74"/>
                      <a:pt x="8" y="74"/>
                    </a:cubicBezTo>
                    <a:cubicBezTo>
                      <a:pt x="8" y="73"/>
                      <a:pt x="8" y="72"/>
                      <a:pt x="8" y="72"/>
                    </a:cubicBezTo>
                    <a:cubicBezTo>
                      <a:pt x="18" y="72"/>
                      <a:pt x="18" y="72"/>
                      <a:pt x="18" y="72"/>
                    </a:cubicBezTo>
                    <a:cubicBezTo>
                      <a:pt x="18" y="76"/>
                      <a:pt x="18" y="76"/>
                      <a:pt x="18" y="76"/>
                    </a:cubicBezTo>
                    <a:lnTo>
                      <a:pt x="8" y="76"/>
                    </a:lnTo>
                    <a:close/>
                  </a:path>
                </a:pathLst>
              </a:custGeom>
              <a:gradFill>
                <a:gsLst>
                  <a:gs pos="0">
                    <a:schemeClr val="tx2"/>
                  </a:gs>
                  <a:gs pos="100000">
                    <a:schemeClr val="bg2"/>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31" name="Freeform 23"/>
              <p:cNvSpPr>
                <a:spLocks noEditPoints="1"/>
              </p:cNvSpPr>
              <p:nvPr/>
            </p:nvSpPr>
            <p:spPr bwMode="auto">
              <a:xfrm>
                <a:off x="2919" y="1711"/>
                <a:ext cx="262" cy="716"/>
              </a:xfrm>
              <a:custGeom>
                <a:avLst/>
                <a:gdLst>
                  <a:gd name="T0" fmla="*/ 0 w 262"/>
                  <a:gd name="T1" fmla="*/ 0 h 716"/>
                  <a:gd name="T2" fmla="*/ 224 w 262"/>
                  <a:gd name="T3" fmla="*/ 709 h 716"/>
                  <a:gd name="T4" fmla="*/ 23 w 262"/>
                  <a:gd name="T5" fmla="*/ 617 h 716"/>
                  <a:gd name="T6" fmla="*/ 248 w 262"/>
                  <a:gd name="T7" fmla="*/ 21 h 716"/>
                  <a:gd name="T8" fmla="*/ 217 w 262"/>
                  <a:gd name="T9" fmla="*/ 66 h 716"/>
                  <a:gd name="T10" fmla="*/ 217 w 262"/>
                  <a:gd name="T11" fmla="*/ 66 h 716"/>
                  <a:gd name="T12" fmla="*/ 217 w 262"/>
                  <a:gd name="T13" fmla="*/ 142 h 716"/>
                  <a:gd name="T14" fmla="*/ 248 w 262"/>
                  <a:gd name="T15" fmla="*/ 189 h 716"/>
                  <a:gd name="T16" fmla="*/ 248 w 262"/>
                  <a:gd name="T17" fmla="*/ 203 h 716"/>
                  <a:gd name="T18" fmla="*/ 217 w 262"/>
                  <a:gd name="T19" fmla="*/ 248 h 716"/>
                  <a:gd name="T20" fmla="*/ 217 w 262"/>
                  <a:gd name="T21" fmla="*/ 248 h 716"/>
                  <a:gd name="T22" fmla="*/ 217 w 262"/>
                  <a:gd name="T23" fmla="*/ 326 h 716"/>
                  <a:gd name="T24" fmla="*/ 248 w 262"/>
                  <a:gd name="T25" fmla="*/ 371 h 716"/>
                  <a:gd name="T26" fmla="*/ 248 w 262"/>
                  <a:gd name="T27" fmla="*/ 388 h 716"/>
                  <a:gd name="T28" fmla="*/ 217 w 262"/>
                  <a:gd name="T29" fmla="*/ 432 h 716"/>
                  <a:gd name="T30" fmla="*/ 217 w 262"/>
                  <a:gd name="T31" fmla="*/ 432 h 716"/>
                  <a:gd name="T32" fmla="*/ 217 w 262"/>
                  <a:gd name="T33" fmla="*/ 508 h 716"/>
                  <a:gd name="T34" fmla="*/ 248 w 262"/>
                  <a:gd name="T35" fmla="*/ 555 h 716"/>
                  <a:gd name="T36" fmla="*/ 193 w 262"/>
                  <a:gd name="T37" fmla="*/ 21 h 716"/>
                  <a:gd name="T38" fmla="*/ 160 w 262"/>
                  <a:gd name="T39" fmla="*/ 66 h 716"/>
                  <a:gd name="T40" fmla="*/ 160 w 262"/>
                  <a:gd name="T41" fmla="*/ 66 h 716"/>
                  <a:gd name="T42" fmla="*/ 160 w 262"/>
                  <a:gd name="T43" fmla="*/ 142 h 716"/>
                  <a:gd name="T44" fmla="*/ 193 w 262"/>
                  <a:gd name="T45" fmla="*/ 189 h 716"/>
                  <a:gd name="T46" fmla="*/ 193 w 262"/>
                  <a:gd name="T47" fmla="*/ 203 h 716"/>
                  <a:gd name="T48" fmla="*/ 160 w 262"/>
                  <a:gd name="T49" fmla="*/ 248 h 716"/>
                  <a:gd name="T50" fmla="*/ 160 w 262"/>
                  <a:gd name="T51" fmla="*/ 248 h 716"/>
                  <a:gd name="T52" fmla="*/ 160 w 262"/>
                  <a:gd name="T53" fmla="*/ 326 h 716"/>
                  <a:gd name="T54" fmla="*/ 193 w 262"/>
                  <a:gd name="T55" fmla="*/ 371 h 716"/>
                  <a:gd name="T56" fmla="*/ 193 w 262"/>
                  <a:gd name="T57" fmla="*/ 388 h 716"/>
                  <a:gd name="T58" fmla="*/ 160 w 262"/>
                  <a:gd name="T59" fmla="*/ 432 h 716"/>
                  <a:gd name="T60" fmla="*/ 160 w 262"/>
                  <a:gd name="T61" fmla="*/ 432 h 716"/>
                  <a:gd name="T62" fmla="*/ 160 w 262"/>
                  <a:gd name="T63" fmla="*/ 508 h 716"/>
                  <a:gd name="T64" fmla="*/ 193 w 262"/>
                  <a:gd name="T65" fmla="*/ 555 h 716"/>
                  <a:gd name="T66" fmla="*/ 134 w 262"/>
                  <a:gd name="T67" fmla="*/ 21 h 716"/>
                  <a:gd name="T68" fmla="*/ 14 w 262"/>
                  <a:gd name="T69" fmla="*/ 66 h 716"/>
                  <a:gd name="T70" fmla="*/ 14 w 262"/>
                  <a:gd name="T71" fmla="*/ 66 h 716"/>
                  <a:gd name="T72" fmla="*/ 14 w 262"/>
                  <a:gd name="T73" fmla="*/ 142 h 716"/>
                  <a:gd name="T74" fmla="*/ 134 w 262"/>
                  <a:gd name="T75" fmla="*/ 187 h 716"/>
                  <a:gd name="T76" fmla="*/ 134 w 262"/>
                  <a:gd name="T77" fmla="*/ 201 h 716"/>
                  <a:gd name="T78" fmla="*/ 14 w 262"/>
                  <a:gd name="T79" fmla="*/ 248 h 716"/>
                  <a:gd name="T80" fmla="*/ 14 w 262"/>
                  <a:gd name="T81" fmla="*/ 248 h 716"/>
                  <a:gd name="T82" fmla="*/ 14 w 262"/>
                  <a:gd name="T83" fmla="*/ 326 h 716"/>
                  <a:gd name="T84" fmla="*/ 134 w 262"/>
                  <a:gd name="T85" fmla="*/ 371 h 716"/>
                  <a:gd name="T86" fmla="*/ 134 w 262"/>
                  <a:gd name="T87" fmla="*/ 388 h 716"/>
                  <a:gd name="T88" fmla="*/ 14 w 262"/>
                  <a:gd name="T89" fmla="*/ 432 h 716"/>
                  <a:gd name="T90" fmla="*/ 14 w 262"/>
                  <a:gd name="T91" fmla="*/ 432 h 716"/>
                  <a:gd name="T92" fmla="*/ 14 w 262"/>
                  <a:gd name="T93" fmla="*/ 508 h 716"/>
                  <a:gd name="T94" fmla="*/ 134 w 262"/>
                  <a:gd name="T95" fmla="*/ 555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 h="716">
                    <a:moveTo>
                      <a:pt x="0" y="716"/>
                    </a:moveTo>
                    <a:lnTo>
                      <a:pt x="262" y="716"/>
                    </a:lnTo>
                    <a:lnTo>
                      <a:pt x="262" y="0"/>
                    </a:lnTo>
                    <a:lnTo>
                      <a:pt x="0" y="0"/>
                    </a:lnTo>
                    <a:lnTo>
                      <a:pt x="0" y="716"/>
                    </a:lnTo>
                    <a:close/>
                    <a:moveTo>
                      <a:pt x="241" y="643"/>
                    </a:moveTo>
                    <a:lnTo>
                      <a:pt x="224" y="643"/>
                    </a:lnTo>
                    <a:lnTo>
                      <a:pt x="224" y="709"/>
                    </a:lnTo>
                    <a:lnTo>
                      <a:pt x="40" y="709"/>
                    </a:lnTo>
                    <a:lnTo>
                      <a:pt x="40" y="643"/>
                    </a:lnTo>
                    <a:lnTo>
                      <a:pt x="23" y="643"/>
                    </a:lnTo>
                    <a:lnTo>
                      <a:pt x="23" y="617"/>
                    </a:lnTo>
                    <a:lnTo>
                      <a:pt x="241" y="617"/>
                    </a:lnTo>
                    <a:lnTo>
                      <a:pt x="241" y="643"/>
                    </a:lnTo>
                    <a:close/>
                    <a:moveTo>
                      <a:pt x="217" y="21"/>
                    </a:moveTo>
                    <a:lnTo>
                      <a:pt x="248" y="21"/>
                    </a:lnTo>
                    <a:lnTo>
                      <a:pt x="248" y="50"/>
                    </a:lnTo>
                    <a:lnTo>
                      <a:pt x="217" y="50"/>
                    </a:lnTo>
                    <a:lnTo>
                      <a:pt x="217" y="21"/>
                    </a:lnTo>
                    <a:close/>
                    <a:moveTo>
                      <a:pt x="217" y="66"/>
                    </a:moveTo>
                    <a:lnTo>
                      <a:pt x="248" y="66"/>
                    </a:lnTo>
                    <a:lnTo>
                      <a:pt x="248" y="97"/>
                    </a:lnTo>
                    <a:lnTo>
                      <a:pt x="217" y="97"/>
                    </a:lnTo>
                    <a:lnTo>
                      <a:pt x="217" y="66"/>
                    </a:lnTo>
                    <a:close/>
                    <a:moveTo>
                      <a:pt x="217" y="111"/>
                    </a:moveTo>
                    <a:lnTo>
                      <a:pt x="248" y="111"/>
                    </a:lnTo>
                    <a:lnTo>
                      <a:pt x="248" y="142"/>
                    </a:lnTo>
                    <a:lnTo>
                      <a:pt x="217" y="142"/>
                    </a:lnTo>
                    <a:lnTo>
                      <a:pt x="217" y="111"/>
                    </a:lnTo>
                    <a:close/>
                    <a:moveTo>
                      <a:pt x="217" y="158"/>
                    </a:moveTo>
                    <a:lnTo>
                      <a:pt x="248" y="158"/>
                    </a:lnTo>
                    <a:lnTo>
                      <a:pt x="248" y="189"/>
                    </a:lnTo>
                    <a:lnTo>
                      <a:pt x="217" y="189"/>
                    </a:lnTo>
                    <a:lnTo>
                      <a:pt x="217" y="158"/>
                    </a:lnTo>
                    <a:close/>
                    <a:moveTo>
                      <a:pt x="217" y="203"/>
                    </a:moveTo>
                    <a:lnTo>
                      <a:pt x="248" y="203"/>
                    </a:lnTo>
                    <a:lnTo>
                      <a:pt x="248" y="234"/>
                    </a:lnTo>
                    <a:lnTo>
                      <a:pt x="217" y="234"/>
                    </a:lnTo>
                    <a:lnTo>
                      <a:pt x="217" y="203"/>
                    </a:lnTo>
                    <a:close/>
                    <a:moveTo>
                      <a:pt x="217" y="248"/>
                    </a:moveTo>
                    <a:lnTo>
                      <a:pt x="248" y="248"/>
                    </a:lnTo>
                    <a:lnTo>
                      <a:pt x="248" y="279"/>
                    </a:lnTo>
                    <a:lnTo>
                      <a:pt x="217" y="279"/>
                    </a:lnTo>
                    <a:lnTo>
                      <a:pt x="217" y="248"/>
                    </a:lnTo>
                    <a:close/>
                    <a:moveTo>
                      <a:pt x="217" y="295"/>
                    </a:moveTo>
                    <a:lnTo>
                      <a:pt x="248" y="295"/>
                    </a:lnTo>
                    <a:lnTo>
                      <a:pt x="248" y="326"/>
                    </a:lnTo>
                    <a:lnTo>
                      <a:pt x="217" y="326"/>
                    </a:lnTo>
                    <a:lnTo>
                      <a:pt x="217" y="295"/>
                    </a:lnTo>
                    <a:close/>
                    <a:moveTo>
                      <a:pt x="217" y="340"/>
                    </a:moveTo>
                    <a:lnTo>
                      <a:pt x="248" y="340"/>
                    </a:lnTo>
                    <a:lnTo>
                      <a:pt x="248" y="371"/>
                    </a:lnTo>
                    <a:lnTo>
                      <a:pt x="217" y="371"/>
                    </a:lnTo>
                    <a:lnTo>
                      <a:pt x="217" y="340"/>
                    </a:lnTo>
                    <a:close/>
                    <a:moveTo>
                      <a:pt x="217" y="388"/>
                    </a:moveTo>
                    <a:lnTo>
                      <a:pt x="248" y="388"/>
                    </a:lnTo>
                    <a:lnTo>
                      <a:pt x="248" y="418"/>
                    </a:lnTo>
                    <a:lnTo>
                      <a:pt x="217" y="418"/>
                    </a:lnTo>
                    <a:lnTo>
                      <a:pt x="217" y="388"/>
                    </a:lnTo>
                    <a:close/>
                    <a:moveTo>
                      <a:pt x="217" y="432"/>
                    </a:moveTo>
                    <a:lnTo>
                      <a:pt x="248" y="432"/>
                    </a:lnTo>
                    <a:lnTo>
                      <a:pt x="248" y="463"/>
                    </a:lnTo>
                    <a:lnTo>
                      <a:pt x="217" y="463"/>
                    </a:lnTo>
                    <a:lnTo>
                      <a:pt x="217" y="432"/>
                    </a:lnTo>
                    <a:close/>
                    <a:moveTo>
                      <a:pt x="217" y="477"/>
                    </a:moveTo>
                    <a:lnTo>
                      <a:pt x="248" y="477"/>
                    </a:lnTo>
                    <a:lnTo>
                      <a:pt x="248" y="508"/>
                    </a:lnTo>
                    <a:lnTo>
                      <a:pt x="217" y="508"/>
                    </a:lnTo>
                    <a:lnTo>
                      <a:pt x="217" y="477"/>
                    </a:lnTo>
                    <a:close/>
                    <a:moveTo>
                      <a:pt x="217" y="525"/>
                    </a:moveTo>
                    <a:lnTo>
                      <a:pt x="248" y="525"/>
                    </a:lnTo>
                    <a:lnTo>
                      <a:pt x="248" y="555"/>
                    </a:lnTo>
                    <a:lnTo>
                      <a:pt x="217" y="555"/>
                    </a:lnTo>
                    <a:lnTo>
                      <a:pt x="217" y="525"/>
                    </a:lnTo>
                    <a:close/>
                    <a:moveTo>
                      <a:pt x="160" y="21"/>
                    </a:moveTo>
                    <a:lnTo>
                      <a:pt x="193" y="21"/>
                    </a:lnTo>
                    <a:lnTo>
                      <a:pt x="193" y="50"/>
                    </a:lnTo>
                    <a:lnTo>
                      <a:pt x="160" y="50"/>
                    </a:lnTo>
                    <a:lnTo>
                      <a:pt x="160" y="21"/>
                    </a:lnTo>
                    <a:close/>
                    <a:moveTo>
                      <a:pt x="160" y="66"/>
                    </a:moveTo>
                    <a:lnTo>
                      <a:pt x="193" y="66"/>
                    </a:lnTo>
                    <a:lnTo>
                      <a:pt x="193" y="97"/>
                    </a:lnTo>
                    <a:lnTo>
                      <a:pt x="160" y="97"/>
                    </a:lnTo>
                    <a:lnTo>
                      <a:pt x="160" y="66"/>
                    </a:lnTo>
                    <a:close/>
                    <a:moveTo>
                      <a:pt x="160" y="111"/>
                    </a:moveTo>
                    <a:lnTo>
                      <a:pt x="193" y="111"/>
                    </a:lnTo>
                    <a:lnTo>
                      <a:pt x="193" y="142"/>
                    </a:lnTo>
                    <a:lnTo>
                      <a:pt x="160" y="142"/>
                    </a:lnTo>
                    <a:lnTo>
                      <a:pt x="160" y="111"/>
                    </a:lnTo>
                    <a:close/>
                    <a:moveTo>
                      <a:pt x="160" y="158"/>
                    </a:moveTo>
                    <a:lnTo>
                      <a:pt x="193" y="158"/>
                    </a:lnTo>
                    <a:lnTo>
                      <a:pt x="193" y="189"/>
                    </a:lnTo>
                    <a:lnTo>
                      <a:pt x="160" y="189"/>
                    </a:lnTo>
                    <a:lnTo>
                      <a:pt x="160" y="158"/>
                    </a:lnTo>
                    <a:close/>
                    <a:moveTo>
                      <a:pt x="160" y="203"/>
                    </a:moveTo>
                    <a:lnTo>
                      <a:pt x="193" y="203"/>
                    </a:lnTo>
                    <a:lnTo>
                      <a:pt x="193" y="234"/>
                    </a:lnTo>
                    <a:lnTo>
                      <a:pt x="160" y="234"/>
                    </a:lnTo>
                    <a:lnTo>
                      <a:pt x="160" y="203"/>
                    </a:lnTo>
                    <a:close/>
                    <a:moveTo>
                      <a:pt x="160" y="248"/>
                    </a:moveTo>
                    <a:lnTo>
                      <a:pt x="193" y="248"/>
                    </a:lnTo>
                    <a:lnTo>
                      <a:pt x="193" y="279"/>
                    </a:lnTo>
                    <a:lnTo>
                      <a:pt x="160" y="279"/>
                    </a:lnTo>
                    <a:lnTo>
                      <a:pt x="160" y="248"/>
                    </a:lnTo>
                    <a:close/>
                    <a:moveTo>
                      <a:pt x="160" y="295"/>
                    </a:moveTo>
                    <a:lnTo>
                      <a:pt x="193" y="295"/>
                    </a:lnTo>
                    <a:lnTo>
                      <a:pt x="193" y="326"/>
                    </a:lnTo>
                    <a:lnTo>
                      <a:pt x="160" y="326"/>
                    </a:lnTo>
                    <a:lnTo>
                      <a:pt x="160" y="295"/>
                    </a:lnTo>
                    <a:close/>
                    <a:moveTo>
                      <a:pt x="160" y="340"/>
                    </a:moveTo>
                    <a:lnTo>
                      <a:pt x="193" y="340"/>
                    </a:lnTo>
                    <a:lnTo>
                      <a:pt x="193" y="371"/>
                    </a:lnTo>
                    <a:lnTo>
                      <a:pt x="160" y="371"/>
                    </a:lnTo>
                    <a:lnTo>
                      <a:pt x="160" y="340"/>
                    </a:lnTo>
                    <a:close/>
                    <a:moveTo>
                      <a:pt x="160" y="388"/>
                    </a:moveTo>
                    <a:lnTo>
                      <a:pt x="193" y="388"/>
                    </a:lnTo>
                    <a:lnTo>
                      <a:pt x="193" y="418"/>
                    </a:lnTo>
                    <a:lnTo>
                      <a:pt x="160" y="418"/>
                    </a:lnTo>
                    <a:lnTo>
                      <a:pt x="160" y="388"/>
                    </a:lnTo>
                    <a:close/>
                    <a:moveTo>
                      <a:pt x="160" y="432"/>
                    </a:moveTo>
                    <a:lnTo>
                      <a:pt x="193" y="432"/>
                    </a:lnTo>
                    <a:lnTo>
                      <a:pt x="193" y="463"/>
                    </a:lnTo>
                    <a:lnTo>
                      <a:pt x="160" y="463"/>
                    </a:lnTo>
                    <a:lnTo>
                      <a:pt x="160" y="432"/>
                    </a:lnTo>
                    <a:close/>
                    <a:moveTo>
                      <a:pt x="160" y="477"/>
                    </a:moveTo>
                    <a:lnTo>
                      <a:pt x="193" y="477"/>
                    </a:lnTo>
                    <a:lnTo>
                      <a:pt x="193" y="508"/>
                    </a:lnTo>
                    <a:lnTo>
                      <a:pt x="160" y="508"/>
                    </a:lnTo>
                    <a:lnTo>
                      <a:pt x="160" y="477"/>
                    </a:lnTo>
                    <a:close/>
                    <a:moveTo>
                      <a:pt x="160" y="525"/>
                    </a:moveTo>
                    <a:lnTo>
                      <a:pt x="193" y="525"/>
                    </a:lnTo>
                    <a:lnTo>
                      <a:pt x="193" y="555"/>
                    </a:lnTo>
                    <a:lnTo>
                      <a:pt x="160" y="555"/>
                    </a:lnTo>
                    <a:lnTo>
                      <a:pt x="160" y="525"/>
                    </a:lnTo>
                    <a:close/>
                    <a:moveTo>
                      <a:pt x="14" y="21"/>
                    </a:moveTo>
                    <a:lnTo>
                      <a:pt x="134" y="21"/>
                    </a:lnTo>
                    <a:lnTo>
                      <a:pt x="134" y="50"/>
                    </a:lnTo>
                    <a:lnTo>
                      <a:pt x="14" y="50"/>
                    </a:lnTo>
                    <a:lnTo>
                      <a:pt x="14" y="21"/>
                    </a:lnTo>
                    <a:close/>
                    <a:moveTo>
                      <a:pt x="14" y="66"/>
                    </a:moveTo>
                    <a:lnTo>
                      <a:pt x="134" y="66"/>
                    </a:lnTo>
                    <a:lnTo>
                      <a:pt x="134" y="97"/>
                    </a:lnTo>
                    <a:lnTo>
                      <a:pt x="14" y="97"/>
                    </a:lnTo>
                    <a:lnTo>
                      <a:pt x="14" y="66"/>
                    </a:lnTo>
                    <a:close/>
                    <a:moveTo>
                      <a:pt x="14" y="111"/>
                    </a:moveTo>
                    <a:lnTo>
                      <a:pt x="134" y="111"/>
                    </a:lnTo>
                    <a:lnTo>
                      <a:pt x="134" y="142"/>
                    </a:lnTo>
                    <a:lnTo>
                      <a:pt x="14" y="142"/>
                    </a:lnTo>
                    <a:lnTo>
                      <a:pt x="14" y="111"/>
                    </a:lnTo>
                    <a:close/>
                    <a:moveTo>
                      <a:pt x="14" y="156"/>
                    </a:moveTo>
                    <a:lnTo>
                      <a:pt x="134" y="156"/>
                    </a:lnTo>
                    <a:lnTo>
                      <a:pt x="134" y="187"/>
                    </a:lnTo>
                    <a:lnTo>
                      <a:pt x="14" y="187"/>
                    </a:lnTo>
                    <a:lnTo>
                      <a:pt x="14" y="156"/>
                    </a:lnTo>
                    <a:close/>
                    <a:moveTo>
                      <a:pt x="14" y="201"/>
                    </a:moveTo>
                    <a:lnTo>
                      <a:pt x="134" y="201"/>
                    </a:lnTo>
                    <a:lnTo>
                      <a:pt x="134" y="234"/>
                    </a:lnTo>
                    <a:lnTo>
                      <a:pt x="14" y="234"/>
                    </a:lnTo>
                    <a:lnTo>
                      <a:pt x="14" y="201"/>
                    </a:lnTo>
                    <a:close/>
                    <a:moveTo>
                      <a:pt x="14" y="248"/>
                    </a:moveTo>
                    <a:lnTo>
                      <a:pt x="134" y="248"/>
                    </a:lnTo>
                    <a:lnTo>
                      <a:pt x="134" y="277"/>
                    </a:lnTo>
                    <a:lnTo>
                      <a:pt x="14" y="277"/>
                    </a:lnTo>
                    <a:lnTo>
                      <a:pt x="14" y="248"/>
                    </a:lnTo>
                    <a:close/>
                    <a:moveTo>
                      <a:pt x="14" y="295"/>
                    </a:moveTo>
                    <a:lnTo>
                      <a:pt x="134" y="295"/>
                    </a:lnTo>
                    <a:lnTo>
                      <a:pt x="134" y="326"/>
                    </a:lnTo>
                    <a:lnTo>
                      <a:pt x="14" y="326"/>
                    </a:lnTo>
                    <a:lnTo>
                      <a:pt x="14" y="295"/>
                    </a:lnTo>
                    <a:close/>
                    <a:moveTo>
                      <a:pt x="14" y="340"/>
                    </a:moveTo>
                    <a:lnTo>
                      <a:pt x="134" y="340"/>
                    </a:lnTo>
                    <a:lnTo>
                      <a:pt x="134" y="371"/>
                    </a:lnTo>
                    <a:lnTo>
                      <a:pt x="14" y="371"/>
                    </a:lnTo>
                    <a:lnTo>
                      <a:pt x="14" y="340"/>
                    </a:lnTo>
                    <a:close/>
                    <a:moveTo>
                      <a:pt x="14" y="388"/>
                    </a:moveTo>
                    <a:lnTo>
                      <a:pt x="134" y="388"/>
                    </a:lnTo>
                    <a:lnTo>
                      <a:pt x="134" y="418"/>
                    </a:lnTo>
                    <a:lnTo>
                      <a:pt x="14" y="418"/>
                    </a:lnTo>
                    <a:lnTo>
                      <a:pt x="14" y="388"/>
                    </a:lnTo>
                    <a:close/>
                    <a:moveTo>
                      <a:pt x="14" y="432"/>
                    </a:moveTo>
                    <a:lnTo>
                      <a:pt x="134" y="432"/>
                    </a:lnTo>
                    <a:lnTo>
                      <a:pt x="134" y="463"/>
                    </a:lnTo>
                    <a:lnTo>
                      <a:pt x="14" y="463"/>
                    </a:lnTo>
                    <a:lnTo>
                      <a:pt x="14" y="432"/>
                    </a:lnTo>
                    <a:close/>
                    <a:moveTo>
                      <a:pt x="14" y="477"/>
                    </a:moveTo>
                    <a:lnTo>
                      <a:pt x="134" y="477"/>
                    </a:lnTo>
                    <a:lnTo>
                      <a:pt x="134" y="508"/>
                    </a:lnTo>
                    <a:lnTo>
                      <a:pt x="14" y="508"/>
                    </a:lnTo>
                    <a:lnTo>
                      <a:pt x="14" y="477"/>
                    </a:lnTo>
                    <a:close/>
                    <a:moveTo>
                      <a:pt x="14" y="522"/>
                    </a:moveTo>
                    <a:lnTo>
                      <a:pt x="134" y="522"/>
                    </a:lnTo>
                    <a:lnTo>
                      <a:pt x="134" y="555"/>
                    </a:lnTo>
                    <a:lnTo>
                      <a:pt x="14" y="555"/>
                    </a:lnTo>
                    <a:lnTo>
                      <a:pt x="14" y="522"/>
                    </a:lnTo>
                    <a:close/>
                  </a:path>
                </a:pathLst>
              </a:custGeom>
              <a:gradFill>
                <a:gsLst>
                  <a:gs pos="0">
                    <a:schemeClr val="tx2">
                      <a:lumMod val="50000"/>
                    </a:schemeClr>
                  </a:gs>
                  <a:gs pos="100000">
                    <a:schemeClr val="bg2"/>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sp>
            <p:nvSpPr>
              <p:cNvPr id="4732" name="Freeform 24"/>
              <p:cNvSpPr>
                <a:spLocks/>
              </p:cNvSpPr>
              <p:nvPr/>
            </p:nvSpPr>
            <p:spPr bwMode="auto">
              <a:xfrm>
                <a:off x="2909" y="1605"/>
                <a:ext cx="288" cy="106"/>
              </a:xfrm>
              <a:custGeom>
                <a:avLst/>
                <a:gdLst>
                  <a:gd name="T0" fmla="*/ 100 w 122"/>
                  <a:gd name="T1" fmla="*/ 35 h 45"/>
                  <a:gd name="T2" fmla="*/ 100 w 122"/>
                  <a:gd name="T3" fmla="*/ 24 h 45"/>
                  <a:gd name="T4" fmla="*/ 100 w 122"/>
                  <a:gd name="T5" fmla="*/ 24 h 45"/>
                  <a:gd name="T6" fmla="*/ 64 w 122"/>
                  <a:gd name="T7" fmla="*/ 0 h 45"/>
                  <a:gd name="T8" fmla="*/ 57 w 122"/>
                  <a:gd name="T9" fmla="*/ 0 h 45"/>
                  <a:gd name="T10" fmla="*/ 21 w 122"/>
                  <a:gd name="T11" fmla="*/ 24 h 45"/>
                  <a:gd name="T12" fmla="*/ 21 w 122"/>
                  <a:gd name="T13" fmla="*/ 24 h 45"/>
                  <a:gd name="T14" fmla="*/ 21 w 122"/>
                  <a:gd name="T15" fmla="*/ 24 h 45"/>
                  <a:gd name="T16" fmla="*/ 21 w 122"/>
                  <a:gd name="T17" fmla="*/ 24 h 45"/>
                  <a:gd name="T18" fmla="*/ 21 w 122"/>
                  <a:gd name="T19" fmla="*/ 35 h 45"/>
                  <a:gd name="T20" fmla="*/ 0 w 122"/>
                  <a:gd name="T21" fmla="*/ 35 h 45"/>
                  <a:gd name="T22" fmla="*/ 0 w 122"/>
                  <a:gd name="T23" fmla="*/ 45 h 45"/>
                  <a:gd name="T24" fmla="*/ 122 w 122"/>
                  <a:gd name="T25" fmla="*/ 45 h 45"/>
                  <a:gd name="T26" fmla="*/ 122 w 122"/>
                  <a:gd name="T27" fmla="*/ 35 h 45"/>
                  <a:gd name="T28" fmla="*/ 100 w 122"/>
                  <a:gd name="T29"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45">
                    <a:moveTo>
                      <a:pt x="100" y="35"/>
                    </a:moveTo>
                    <a:cubicBezTo>
                      <a:pt x="100" y="24"/>
                      <a:pt x="100" y="24"/>
                      <a:pt x="100" y="24"/>
                    </a:cubicBezTo>
                    <a:cubicBezTo>
                      <a:pt x="100" y="24"/>
                      <a:pt x="100" y="24"/>
                      <a:pt x="100" y="24"/>
                    </a:cubicBezTo>
                    <a:cubicBezTo>
                      <a:pt x="91" y="11"/>
                      <a:pt x="78" y="2"/>
                      <a:pt x="64" y="0"/>
                    </a:cubicBezTo>
                    <a:cubicBezTo>
                      <a:pt x="57" y="0"/>
                      <a:pt x="57" y="0"/>
                      <a:pt x="57" y="0"/>
                    </a:cubicBezTo>
                    <a:cubicBezTo>
                      <a:pt x="43" y="2"/>
                      <a:pt x="30" y="11"/>
                      <a:pt x="21" y="24"/>
                    </a:cubicBezTo>
                    <a:cubicBezTo>
                      <a:pt x="21" y="24"/>
                      <a:pt x="21" y="24"/>
                      <a:pt x="21" y="24"/>
                    </a:cubicBezTo>
                    <a:cubicBezTo>
                      <a:pt x="21" y="24"/>
                      <a:pt x="21" y="24"/>
                      <a:pt x="21" y="24"/>
                    </a:cubicBezTo>
                    <a:cubicBezTo>
                      <a:pt x="21" y="24"/>
                      <a:pt x="21" y="24"/>
                      <a:pt x="21" y="24"/>
                    </a:cubicBezTo>
                    <a:cubicBezTo>
                      <a:pt x="21" y="35"/>
                      <a:pt x="21" y="35"/>
                      <a:pt x="21" y="35"/>
                    </a:cubicBezTo>
                    <a:cubicBezTo>
                      <a:pt x="0" y="35"/>
                      <a:pt x="0" y="35"/>
                      <a:pt x="0" y="35"/>
                    </a:cubicBezTo>
                    <a:cubicBezTo>
                      <a:pt x="0" y="45"/>
                      <a:pt x="0" y="45"/>
                      <a:pt x="0" y="45"/>
                    </a:cubicBezTo>
                    <a:cubicBezTo>
                      <a:pt x="122" y="45"/>
                      <a:pt x="122" y="45"/>
                      <a:pt x="122" y="45"/>
                    </a:cubicBezTo>
                    <a:cubicBezTo>
                      <a:pt x="122" y="35"/>
                      <a:pt x="122" y="35"/>
                      <a:pt x="122" y="35"/>
                    </a:cubicBezTo>
                    <a:lnTo>
                      <a:pt x="100" y="35"/>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a:endParaRPr>
              </a:p>
            </p:txBody>
          </p:sp>
        </p:grpSp>
      </p:grpSp>
      <p:pic>
        <p:nvPicPr>
          <p:cNvPr id="178" name="Picture 20" descr="Oracle WHITE"/>
          <p:cNvPicPr>
            <a:picLocks noChangeArrowheads="1"/>
          </p:cNvPicPr>
          <p:nvPr/>
        </p:nvPicPr>
        <p:blipFill>
          <a:blip r:embed="rId16" cstate="print"/>
          <a:srcRect/>
          <a:stretch>
            <a:fillRect/>
          </a:stretch>
        </p:blipFill>
        <p:spPr bwMode="auto">
          <a:xfrm>
            <a:off x="3183286" y="3709921"/>
            <a:ext cx="256230" cy="35516"/>
          </a:xfrm>
          <a:prstGeom prst="rect">
            <a:avLst/>
          </a:prstGeom>
          <a:noFill/>
          <a:ln w="9525">
            <a:noFill/>
            <a:miter lim="800000"/>
            <a:headEnd/>
            <a:tailEnd/>
          </a:ln>
        </p:spPr>
      </p:pic>
      <p:sp>
        <p:nvSpPr>
          <p:cNvPr id="4783" name="Rectangle 4782"/>
          <p:cNvSpPr/>
          <p:nvPr/>
        </p:nvSpPr>
        <p:spPr>
          <a:xfrm>
            <a:off x="2835076" y="4874911"/>
            <a:ext cx="1057142" cy="215440"/>
          </a:xfrm>
          <a:prstGeom prst="rect">
            <a:avLst/>
          </a:prstGeom>
        </p:spPr>
        <p:txBody>
          <a:bodyPr wrap="none" lIns="91436" tIns="45718" rIns="91436" bIns="45718">
            <a:spAutoFit/>
          </a:bodyPr>
          <a:lstStyle/>
          <a:p>
            <a:r>
              <a:rPr lang="en-US" sz="800" dirty="0">
                <a:solidFill>
                  <a:srgbClr val="000000"/>
                </a:solidFill>
              </a:rPr>
              <a:t>Oracle Confidential </a:t>
            </a:r>
            <a:endParaRPr lang="en-US" dirty="0"/>
          </a:p>
        </p:txBody>
      </p:sp>
      <p:grpSp>
        <p:nvGrpSpPr>
          <p:cNvPr id="162" name="Group 11"/>
          <p:cNvGrpSpPr/>
          <p:nvPr/>
        </p:nvGrpSpPr>
        <p:grpSpPr>
          <a:xfrm>
            <a:off x="5707514" y="1339007"/>
            <a:ext cx="1584388" cy="1275081"/>
            <a:chOff x="5707513" y="1487169"/>
            <a:chExt cx="1584388" cy="1275081"/>
          </a:xfrm>
        </p:grpSpPr>
        <p:grpSp>
          <p:nvGrpSpPr>
            <p:cNvPr id="163" name="Group 4"/>
            <p:cNvGrpSpPr/>
            <p:nvPr/>
          </p:nvGrpSpPr>
          <p:grpSpPr>
            <a:xfrm>
              <a:off x="5839157" y="1714500"/>
              <a:ext cx="1452744" cy="1047750"/>
              <a:chOff x="-1061160" y="2008327"/>
              <a:chExt cx="576643" cy="540704"/>
            </a:xfrm>
          </p:grpSpPr>
          <p:pic>
            <p:nvPicPr>
              <p:cNvPr id="1706" name="Picture 1705"/>
              <p:cNvPicPr>
                <a:picLocks noChangeAspect="1"/>
              </p:cNvPicPr>
              <p:nvPr/>
            </p:nvPicPr>
            <p:blipFill>
              <a:blip r:embed="rId17" cstate="print">
                <a:extLst>
                  <a:ext uri="{BEBA8EAE-BF5A-486C-A8C5-ECC9F3942E4B}">
                    <a14:imgProps xmlns:a14="http://schemas.microsoft.com/office/drawing/2010/main">
                      <a14:imgLayer r:embed="rId4">
                        <a14:imgEffect>
                          <a14:artisticBlur radius="6"/>
                        </a14:imgEffect>
                      </a14:imgLayer>
                    </a14:imgProps>
                  </a:ext>
                  <a:ext uri="{28A0092B-C50C-407E-A947-70E740481C1C}">
                    <a14:useLocalDpi xmlns:a14="http://schemas.microsoft.com/office/drawing/2010/main" val="0"/>
                  </a:ext>
                </a:extLst>
              </a:blip>
              <a:stretch>
                <a:fillRect/>
              </a:stretch>
            </p:blipFill>
            <p:spPr>
              <a:xfrm>
                <a:off x="-783196" y="2008327"/>
                <a:ext cx="298679" cy="256011"/>
              </a:xfrm>
              <a:prstGeom prst="rect">
                <a:avLst/>
              </a:prstGeom>
            </p:spPr>
          </p:pic>
          <p:grpSp>
            <p:nvGrpSpPr>
              <p:cNvPr id="164" name="Group 151"/>
              <p:cNvGrpSpPr>
                <a:grpSpLocks/>
              </p:cNvGrpSpPr>
              <p:nvPr/>
            </p:nvGrpSpPr>
            <p:grpSpPr bwMode="auto">
              <a:xfrm>
                <a:off x="-1061160" y="2068876"/>
                <a:ext cx="428327" cy="480155"/>
                <a:chOff x="970965" y="3616912"/>
                <a:chExt cx="3676650" cy="3676650"/>
              </a:xfrm>
            </p:grpSpPr>
            <p:sp>
              <p:nvSpPr>
                <p:cNvPr id="227" name="Oval 226"/>
                <p:cNvSpPr>
                  <a:spLocks noChangeArrowheads="1"/>
                </p:cNvSpPr>
                <p:nvPr/>
              </p:nvSpPr>
              <p:spPr bwMode="auto">
                <a:xfrm>
                  <a:off x="970965" y="3616912"/>
                  <a:ext cx="3676650" cy="3676650"/>
                </a:xfrm>
                <a:prstGeom prst="ellipse">
                  <a:avLst/>
                </a:prstGeom>
                <a:solidFill>
                  <a:schemeClr val="accent1"/>
                </a:solidFill>
                <a:ln w="9525">
                  <a:noFill/>
                  <a:round/>
                  <a:headEnd/>
                  <a:tailEnd/>
                </a:ln>
                <a:effectLst>
                  <a:outerShdw blurRad="63500" sx="103000" sy="103000" algn="ctr" rotWithShape="0">
                    <a:srgbClr val="000000">
                      <a:alpha val="14999"/>
                    </a:srgbClr>
                  </a:outerShdw>
                </a:effectLst>
              </p:spPr>
              <p:txBody>
                <a:bodyPr lIns="92075" tIns="46038" rIns="92075" bIns="46038"/>
                <a:lstStyle/>
                <a:p>
                  <a:pPr marL="118969" indent="-118969">
                    <a:buClr>
                      <a:srgbClr val="667263"/>
                    </a:buClr>
                    <a:defRPr/>
                  </a:pPr>
                  <a:endParaRPr lang="en-US" sz="500" kern="0" dirty="0">
                    <a:solidFill>
                      <a:sysClr val="windowText" lastClr="000000"/>
                    </a:solidFill>
                    <a:latin typeface="Arial" pitchFamily="-106" charset="0"/>
                    <a:ea typeface="ＭＳ Ｐゴシック" pitchFamily="16" charset="-128"/>
                  </a:endParaRPr>
                </a:p>
              </p:txBody>
            </p:sp>
            <p:sp>
              <p:nvSpPr>
                <p:cNvPr id="228" name="Oval 227"/>
                <p:cNvSpPr/>
                <p:nvPr/>
              </p:nvSpPr>
              <p:spPr bwMode="auto">
                <a:xfrm>
                  <a:off x="1215739" y="3861854"/>
                  <a:ext cx="3187101" cy="3186767"/>
                </a:xfrm>
                <a:prstGeom prst="ellipse">
                  <a:avLst/>
                </a:prstGeom>
                <a:gradFill>
                  <a:gsLst>
                    <a:gs pos="0">
                      <a:schemeClr val="tx2"/>
                    </a:gs>
                    <a:gs pos="99000">
                      <a:schemeClr val="tx2">
                        <a:lumMod val="50000"/>
                      </a:schemeClr>
                    </a:gs>
                  </a:gsLst>
                  <a:lin ang="5400000" scaled="0"/>
                </a:gradFill>
                <a:ln w="9525" cap="flat" cmpd="sng" algn="ctr">
                  <a:noFill/>
                  <a:prstDash val="solid"/>
                  <a:round/>
                  <a:headEnd type="none" w="med" len="med"/>
                  <a:tailEnd type="none" w="med" len="med"/>
                </a:ln>
                <a:effectLst/>
              </p:spPr>
              <p:txBody>
                <a:bodyPr wrap="none" lIns="92075" tIns="46038" rIns="92075" bIns="46038" anchor="ctr"/>
                <a:lstStyle/>
                <a:p>
                  <a:pPr algn="ctr">
                    <a:lnSpc>
                      <a:spcPct val="90000"/>
                    </a:lnSpc>
                    <a:spcBef>
                      <a:spcPct val="50000"/>
                    </a:spcBef>
                    <a:buClr>
                      <a:srgbClr val="667263"/>
                    </a:buClr>
                    <a:defRPr/>
                  </a:pPr>
                  <a:endParaRPr lang="en-US" sz="500" kern="0" dirty="0">
                    <a:solidFill>
                      <a:prstClr val="white"/>
                    </a:solidFill>
                    <a:latin typeface="Arial" pitchFamily="-106" charset="0"/>
                    <a:ea typeface="ＭＳ Ｐゴシック" pitchFamily="16" charset="-128"/>
                  </a:endParaRPr>
                </a:p>
              </p:txBody>
            </p:sp>
          </p:grpSp>
          <p:grpSp>
            <p:nvGrpSpPr>
              <p:cNvPr id="165" name="Group 202"/>
              <p:cNvGrpSpPr/>
              <p:nvPr/>
            </p:nvGrpSpPr>
            <p:grpSpPr>
              <a:xfrm>
                <a:off x="-976661" y="2151060"/>
                <a:ext cx="232947" cy="256228"/>
                <a:chOff x="13325608" y="3259138"/>
                <a:chExt cx="1909630" cy="2003425"/>
              </a:xfrm>
            </p:grpSpPr>
            <p:sp>
              <p:nvSpPr>
                <p:cNvPr id="205" name="Freeform 7"/>
                <p:cNvSpPr>
                  <a:spLocks noEditPoints="1"/>
                </p:cNvSpPr>
                <p:nvPr/>
              </p:nvSpPr>
              <p:spPr bwMode="auto">
                <a:xfrm>
                  <a:off x="14770100" y="4341813"/>
                  <a:ext cx="465138" cy="920750"/>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chemeClr val="bg1"/>
                </a:solidFill>
                <a:ln w="9525">
                  <a:noFill/>
                  <a:round/>
                  <a:headEnd/>
                  <a:tailEnd/>
                </a:ln>
                <a:effectLst>
                  <a:outerShdw blurRad="63500" sx="102000" sy="102000" algn="ctr" rotWithShape="0">
                    <a:srgbClr val="000000">
                      <a:alpha val="78000"/>
                    </a:srgbClr>
                  </a:outerShdw>
                </a:effectLst>
              </p:spPr>
              <p:txBody>
                <a:bodyPr/>
                <a:lstStyle/>
                <a:p>
                  <a:pPr>
                    <a:defRPr/>
                  </a:pPr>
                  <a:endParaRPr lang="en-US" sz="500" dirty="0">
                    <a:solidFill>
                      <a:srgbClr val="000000"/>
                    </a:solidFill>
                    <a:latin typeface="Arial" pitchFamily="-84" charset="0"/>
                    <a:ea typeface="Arial" pitchFamily="-84" charset="0"/>
                    <a:cs typeface="Arial" pitchFamily="-84" charset="0"/>
                  </a:endParaRPr>
                </a:p>
              </p:txBody>
            </p:sp>
            <p:grpSp>
              <p:nvGrpSpPr>
                <p:cNvPr id="166" name="Group 172"/>
                <p:cNvGrpSpPr/>
                <p:nvPr/>
              </p:nvGrpSpPr>
              <p:grpSpPr>
                <a:xfrm>
                  <a:off x="13325608" y="4267113"/>
                  <a:ext cx="1345610" cy="994961"/>
                  <a:chOff x="3635792" y="3204511"/>
                  <a:chExt cx="434507" cy="321280"/>
                </a:xfrm>
                <a:solidFill>
                  <a:schemeClr val="bg1"/>
                </a:solidFill>
              </p:grpSpPr>
              <p:sp>
                <p:nvSpPr>
                  <p:cNvPr id="208" name="Freeform 125"/>
                  <p:cNvSpPr>
                    <a:spLocks/>
                  </p:cNvSpPr>
                  <p:nvPr/>
                </p:nvSpPr>
                <p:spPr bwMode="auto">
                  <a:xfrm>
                    <a:off x="3676129" y="3204511"/>
                    <a:ext cx="354718" cy="270039"/>
                  </a:xfrm>
                  <a:custGeom>
                    <a:avLst/>
                    <a:gdLst>
                      <a:gd name="connsiteX0" fmla="*/ 377 w 10025"/>
                      <a:gd name="connsiteY0" fmla="*/ 704 h 10209"/>
                      <a:gd name="connsiteX1" fmla="*/ 425 w 10025"/>
                      <a:gd name="connsiteY1" fmla="*/ 704 h 10209"/>
                      <a:gd name="connsiteX2" fmla="*/ 9575 w 10025"/>
                      <a:gd name="connsiteY2" fmla="*/ 704 h 10209"/>
                      <a:gd name="connsiteX3" fmla="*/ 9623 w 10025"/>
                      <a:gd name="connsiteY3" fmla="*/ 704 h 10209"/>
                      <a:gd name="connsiteX4" fmla="*/ 9655 w 10025"/>
                      <a:gd name="connsiteY4" fmla="*/ 10209 h 10209"/>
                      <a:gd name="connsiteX5" fmla="*/ 10000 w 10025"/>
                      <a:gd name="connsiteY5" fmla="*/ 6204 h 10209"/>
                      <a:gd name="connsiteX6" fmla="*/ 10000 w 10025"/>
                      <a:gd name="connsiteY6" fmla="*/ 704 h 10209"/>
                      <a:gd name="connsiteX7" fmla="*/ 9575 w 10025"/>
                      <a:gd name="connsiteY7" fmla="*/ 204 h 10209"/>
                      <a:gd name="connsiteX8" fmla="*/ 425 w 10025"/>
                      <a:gd name="connsiteY8" fmla="*/ 204 h 10209"/>
                      <a:gd name="connsiteX9" fmla="*/ 0 w 10025"/>
                      <a:gd name="connsiteY9" fmla="*/ 704 h 10209"/>
                      <a:gd name="connsiteX10" fmla="*/ 0 w 10025"/>
                      <a:gd name="connsiteY10" fmla="*/ 10204 h 10209"/>
                      <a:gd name="connsiteX11" fmla="*/ 377 w 10025"/>
                      <a:gd name="connsiteY11" fmla="*/ 10204 h 10209"/>
                      <a:gd name="connsiteX12" fmla="*/ 377 w 10025"/>
                      <a:gd name="connsiteY12" fmla="*/ 704 h 10209"/>
                      <a:gd name="connsiteX0" fmla="*/ 377 w 10023"/>
                      <a:gd name="connsiteY0" fmla="*/ 909 h 11701"/>
                      <a:gd name="connsiteX1" fmla="*/ 425 w 10023"/>
                      <a:gd name="connsiteY1" fmla="*/ 909 h 11701"/>
                      <a:gd name="connsiteX2" fmla="*/ 9575 w 10023"/>
                      <a:gd name="connsiteY2" fmla="*/ 909 h 11701"/>
                      <a:gd name="connsiteX3" fmla="*/ 9623 w 10023"/>
                      <a:gd name="connsiteY3" fmla="*/ 909 h 11701"/>
                      <a:gd name="connsiteX4" fmla="*/ 9655 w 10023"/>
                      <a:gd name="connsiteY4" fmla="*/ 10414 h 11701"/>
                      <a:gd name="connsiteX5" fmla="*/ 9936 w 10023"/>
                      <a:gd name="connsiteY5" fmla="*/ 10585 h 11701"/>
                      <a:gd name="connsiteX6" fmla="*/ 10000 w 10023"/>
                      <a:gd name="connsiteY6" fmla="*/ 909 h 11701"/>
                      <a:gd name="connsiteX7" fmla="*/ 9575 w 10023"/>
                      <a:gd name="connsiteY7" fmla="*/ 409 h 11701"/>
                      <a:gd name="connsiteX8" fmla="*/ 425 w 10023"/>
                      <a:gd name="connsiteY8" fmla="*/ 409 h 11701"/>
                      <a:gd name="connsiteX9" fmla="*/ 0 w 10023"/>
                      <a:gd name="connsiteY9" fmla="*/ 909 h 11701"/>
                      <a:gd name="connsiteX10" fmla="*/ 0 w 10023"/>
                      <a:gd name="connsiteY10" fmla="*/ 10409 h 11701"/>
                      <a:gd name="connsiteX11" fmla="*/ 377 w 10023"/>
                      <a:gd name="connsiteY11" fmla="*/ 10409 h 11701"/>
                      <a:gd name="connsiteX12" fmla="*/ 377 w 10023"/>
                      <a:gd name="connsiteY12" fmla="*/ 909 h 11701"/>
                      <a:gd name="connsiteX0" fmla="*/ 377 w 10000"/>
                      <a:gd name="connsiteY0" fmla="*/ 704 h 11496"/>
                      <a:gd name="connsiteX1" fmla="*/ 425 w 10000"/>
                      <a:gd name="connsiteY1" fmla="*/ 704 h 11496"/>
                      <a:gd name="connsiteX2" fmla="*/ 9575 w 10000"/>
                      <a:gd name="connsiteY2" fmla="*/ 704 h 11496"/>
                      <a:gd name="connsiteX3" fmla="*/ 9623 w 10000"/>
                      <a:gd name="connsiteY3" fmla="*/ 704 h 11496"/>
                      <a:gd name="connsiteX4" fmla="*/ 9655 w 10000"/>
                      <a:gd name="connsiteY4" fmla="*/ 10209 h 11496"/>
                      <a:gd name="connsiteX5" fmla="*/ 9936 w 10000"/>
                      <a:gd name="connsiteY5" fmla="*/ 10380 h 11496"/>
                      <a:gd name="connsiteX6" fmla="*/ 10000 w 10000"/>
                      <a:gd name="connsiteY6" fmla="*/ 704 h 11496"/>
                      <a:gd name="connsiteX7" fmla="*/ 9575 w 10000"/>
                      <a:gd name="connsiteY7" fmla="*/ 204 h 11496"/>
                      <a:gd name="connsiteX8" fmla="*/ 425 w 10000"/>
                      <a:gd name="connsiteY8" fmla="*/ 204 h 11496"/>
                      <a:gd name="connsiteX9" fmla="*/ 0 w 10000"/>
                      <a:gd name="connsiteY9" fmla="*/ 704 h 11496"/>
                      <a:gd name="connsiteX10" fmla="*/ 0 w 10000"/>
                      <a:gd name="connsiteY10" fmla="*/ 10204 h 11496"/>
                      <a:gd name="connsiteX11" fmla="*/ 377 w 10000"/>
                      <a:gd name="connsiteY11" fmla="*/ 10204 h 11496"/>
                      <a:gd name="connsiteX12" fmla="*/ 377 w 10000"/>
                      <a:gd name="connsiteY12" fmla="*/ 704 h 11496"/>
                      <a:gd name="connsiteX0" fmla="*/ 377 w 10000"/>
                      <a:gd name="connsiteY0" fmla="*/ 501 h 11293"/>
                      <a:gd name="connsiteX1" fmla="*/ 425 w 10000"/>
                      <a:gd name="connsiteY1" fmla="*/ 501 h 11293"/>
                      <a:gd name="connsiteX2" fmla="*/ 9575 w 10000"/>
                      <a:gd name="connsiteY2" fmla="*/ 501 h 11293"/>
                      <a:gd name="connsiteX3" fmla="*/ 9623 w 10000"/>
                      <a:gd name="connsiteY3" fmla="*/ 501 h 11293"/>
                      <a:gd name="connsiteX4" fmla="*/ 9655 w 10000"/>
                      <a:gd name="connsiteY4" fmla="*/ 10006 h 11293"/>
                      <a:gd name="connsiteX5" fmla="*/ 9936 w 10000"/>
                      <a:gd name="connsiteY5" fmla="*/ 10177 h 11293"/>
                      <a:gd name="connsiteX6" fmla="*/ 10000 w 10000"/>
                      <a:gd name="connsiteY6" fmla="*/ 501 h 11293"/>
                      <a:gd name="connsiteX7" fmla="*/ 9575 w 10000"/>
                      <a:gd name="connsiteY7" fmla="*/ 1 h 11293"/>
                      <a:gd name="connsiteX8" fmla="*/ 425 w 10000"/>
                      <a:gd name="connsiteY8" fmla="*/ 1 h 11293"/>
                      <a:gd name="connsiteX9" fmla="*/ 0 w 10000"/>
                      <a:gd name="connsiteY9" fmla="*/ 501 h 11293"/>
                      <a:gd name="connsiteX10" fmla="*/ 0 w 10000"/>
                      <a:gd name="connsiteY10" fmla="*/ 10001 h 11293"/>
                      <a:gd name="connsiteX11" fmla="*/ 377 w 10000"/>
                      <a:gd name="connsiteY11" fmla="*/ 10001 h 11293"/>
                      <a:gd name="connsiteX12" fmla="*/ 377 w 10000"/>
                      <a:gd name="connsiteY12" fmla="*/ 501 h 11293"/>
                      <a:gd name="connsiteX0" fmla="*/ 377 w 10621"/>
                      <a:gd name="connsiteY0" fmla="*/ 501 h 10772"/>
                      <a:gd name="connsiteX1" fmla="*/ 425 w 10621"/>
                      <a:gd name="connsiteY1" fmla="*/ 501 h 10772"/>
                      <a:gd name="connsiteX2" fmla="*/ 9575 w 10621"/>
                      <a:gd name="connsiteY2" fmla="*/ 501 h 10772"/>
                      <a:gd name="connsiteX3" fmla="*/ 9623 w 10621"/>
                      <a:gd name="connsiteY3" fmla="*/ 501 h 10772"/>
                      <a:gd name="connsiteX4" fmla="*/ 9655 w 10621"/>
                      <a:gd name="connsiteY4" fmla="*/ 10006 h 10772"/>
                      <a:gd name="connsiteX5" fmla="*/ 9936 w 10621"/>
                      <a:gd name="connsiteY5" fmla="*/ 10177 h 10772"/>
                      <a:gd name="connsiteX6" fmla="*/ 10000 w 10621"/>
                      <a:gd name="connsiteY6" fmla="*/ 501 h 10772"/>
                      <a:gd name="connsiteX7" fmla="*/ 9575 w 10621"/>
                      <a:gd name="connsiteY7" fmla="*/ 1 h 10772"/>
                      <a:gd name="connsiteX8" fmla="*/ 425 w 10621"/>
                      <a:gd name="connsiteY8" fmla="*/ 1 h 10772"/>
                      <a:gd name="connsiteX9" fmla="*/ 0 w 10621"/>
                      <a:gd name="connsiteY9" fmla="*/ 501 h 10772"/>
                      <a:gd name="connsiteX10" fmla="*/ 0 w 10621"/>
                      <a:gd name="connsiteY10" fmla="*/ 10001 h 10772"/>
                      <a:gd name="connsiteX11" fmla="*/ 377 w 10621"/>
                      <a:gd name="connsiteY11" fmla="*/ 10001 h 10772"/>
                      <a:gd name="connsiteX12" fmla="*/ 377 w 10621"/>
                      <a:gd name="connsiteY12" fmla="*/ 501 h 10772"/>
                      <a:gd name="connsiteX0" fmla="*/ 377 w 10638"/>
                      <a:gd name="connsiteY0" fmla="*/ 903 h 11143"/>
                      <a:gd name="connsiteX1" fmla="*/ 425 w 10638"/>
                      <a:gd name="connsiteY1" fmla="*/ 903 h 11143"/>
                      <a:gd name="connsiteX2" fmla="*/ 9575 w 10638"/>
                      <a:gd name="connsiteY2" fmla="*/ 903 h 11143"/>
                      <a:gd name="connsiteX3" fmla="*/ 9623 w 10638"/>
                      <a:gd name="connsiteY3" fmla="*/ 903 h 11143"/>
                      <a:gd name="connsiteX4" fmla="*/ 9655 w 10638"/>
                      <a:gd name="connsiteY4" fmla="*/ 10408 h 11143"/>
                      <a:gd name="connsiteX5" fmla="*/ 9936 w 10638"/>
                      <a:gd name="connsiteY5" fmla="*/ 10494 h 11143"/>
                      <a:gd name="connsiteX6" fmla="*/ 10000 w 10638"/>
                      <a:gd name="connsiteY6" fmla="*/ 903 h 11143"/>
                      <a:gd name="connsiteX7" fmla="*/ 9575 w 10638"/>
                      <a:gd name="connsiteY7" fmla="*/ 403 h 11143"/>
                      <a:gd name="connsiteX8" fmla="*/ 425 w 10638"/>
                      <a:gd name="connsiteY8" fmla="*/ 403 h 11143"/>
                      <a:gd name="connsiteX9" fmla="*/ 0 w 10638"/>
                      <a:gd name="connsiteY9" fmla="*/ 903 h 11143"/>
                      <a:gd name="connsiteX10" fmla="*/ 0 w 10638"/>
                      <a:gd name="connsiteY10" fmla="*/ 10403 h 11143"/>
                      <a:gd name="connsiteX11" fmla="*/ 377 w 10638"/>
                      <a:gd name="connsiteY11" fmla="*/ 10403 h 11143"/>
                      <a:gd name="connsiteX12" fmla="*/ 377 w 10638"/>
                      <a:gd name="connsiteY12" fmla="*/ 903 h 11143"/>
                      <a:gd name="connsiteX0" fmla="*/ 377 w 10031"/>
                      <a:gd name="connsiteY0" fmla="*/ 903 h 11147"/>
                      <a:gd name="connsiteX1" fmla="*/ 425 w 10031"/>
                      <a:gd name="connsiteY1" fmla="*/ 903 h 11147"/>
                      <a:gd name="connsiteX2" fmla="*/ 9575 w 10031"/>
                      <a:gd name="connsiteY2" fmla="*/ 903 h 11147"/>
                      <a:gd name="connsiteX3" fmla="*/ 9623 w 10031"/>
                      <a:gd name="connsiteY3" fmla="*/ 903 h 11147"/>
                      <a:gd name="connsiteX4" fmla="*/ 9655 w 10031"/>
                      <a:gd name="connsiteY4" fmla="*/ 10408 h 11147"/>
                      <a:gd name="connsiteX5" fmla="*/ 9936 w 10031"/>
                      <a:gd name="connsiteY5" fmla="*/ 10494 h 11147"/>
                      <a:gd name="connsiteX6" fmla="*/ 10000 w 10031"/>
                      <a:gd name="connsiteY6" fmla="*/ 903 h 11147"/>
                      <a:gd name="connsiteX7" fmla="*/ 9575 w 10031"/>
                      <a:gd name="connsiteY7" fmla="*/ 403 h 11147"/>
                      <a:gd name="connsiteX8" fmla="*/ 425 w 10031"/>
                      <a:gd name="connsiteY8" fmla="*/ 403 h 11147"/>
                      <a:gd name="connsiteX9" fmla="*/ 0 w 10031"/>
                      <a:gd name="connsiteY9" fmla="*/ 903 h 11147"/>
                      <a:gd name="connsiteX10" fmla="*/ 0 w 10031"/>
                      <a:gd name="connsiteY10" fmla="*/ 10403 h 11147"/>
                      <a:gd name="connsiteX11" fmla="*/ 377 w 10031"/>
                      <a:gd name="connsiteY11" fmla="*/ 10403 h 11147"/>
                      <a:gd name="connsiteX12" fmla="*/ 377 w 10031"/>
                      <a:gd name="connsiteY12" fmla="*/ 903 h 11147"/>
                      <a:gd name="connsiteX0" fmla="*/ 377 w 10031"/>
                      <a:gd name="connsiteY0" fmla="*/ 903 h 10497"/>
                      <a:gd name="connsiteX1" fmla="*/ 425 w 10031"/>
                      <a:gd name="connsiteY1" fmla="*/ 903 h 10497"/>
                      <a:gd name="connsiteX2" fmla="*/ 9575 w 10031"/>
                      <a:gd name="connsiteY2" fmla="*/ 903 h 10497"/>
                      <a:gd name="connsiteX3" fmla="*/ 9623 w 10031"/>
                      <a:gd name="connsiteY3" fmla="*/ 903 h 10497"/>
                      <a:gd name="connsiteX4" fmla="*/ 9655 w 10031"/>
                      <a:gd name="connsiteY4" fmla="*/ 10408 h 10497"/>
                      <a:gd name="connsiteX5" fmla="*/ 9936 w 10031"/>
                      <a:gd name="connsiteY5" fmla="*/ 10494 h 10497"/>
                      <a:gd name="connsiteX6" fmla="*/ 10000 w 10031"/>
                      <a:gd name="connsiteY6" fmla="*/ 903 h 10497"/>
                      <a:gd name="connsiteX7" fmla="*/ 9575 w 10031"/>
                      <a:gd name="connsiteY7" fmla="*/ 403 h 10497"/>
                      <a:gd name="connsiteX8" fmla="*/ 425 w 10031"/>
                      <a:gd name="connsiteY8" fmla="*/ 403 h 10497"/>
                      <a:gd name="connsiteX9" fmla="*/ 0 w 10031"/>
                      <a:gd name="connsiteY9" fmla="*/ 903 h 10497"/>
                      <a:gd name="connsiteX10" fmla="*/ 0 w 10031"/>
                      <a:gd name="connsiteY10" fmla="*/ 10403 h 10497"/>
                      <a:gd name="connsiteX11" fmla="*/ 377 w 10031"/>
                      <a:gd name="connsiteY11" fmla="*/ 10403 h 10497"/>
                      <a:gd name="connsiteX12" fmla="*/ 377 w 10031"/>
                      <a:gd name="connsiteY12" fmla="*/ 903 h 10497"/>
                      <a:gd name="connsiteX0" fmla="*/ 377 w 10031"/>
                      <a:gd name="connsiteY0" fmla="*/ 903 h 10498"/>
                      <a:gd name="connsiteX1" fmla="*/ 425 w 10031"/>
                      <a:gd name="connsiteY1" fmla="*/ 903 h 10498"/>
                      <a:gd name="connsiteX2" fmla="*/ 9575 w 10031"/>
                      <a:gd name="connsiteY2" fmla="*/ 903 h 10498"/>
                      <a:gd name="connsiteX3" fmla="*/ 9623 w 10031"/>
                      <a:gd name="connsiteY3" fmla="*/ 903 h 10498"/>
                      <a:gd name="connsiteX4" fmla="*/ 9655 w 10031"/>
                      <a:gd name="connsiteY4" fmla="*/ 10408 h 10498"/>
                      <a:gd name="connsiteX5" fmla="*/ 9936 w 10031"/>
                      <a:gd name="connsiteY5" fmla="*/ 10494 h 10498"/>
                      <a:gd name="connsiteX6" fmla="*/ 10000 w 10031"/>
                      <a:gd name="connsiteY6" fmla="*/ 903 h 10498"/>
                      <a:gd name="connsiteX7" fmla="*/ 9575 w 10031"/>
                      <a:gd name="connsiteY7" fmla="*/ 403 h 10498"/>
                      <a:gd name="connsiteX8" fmla="*/ 425 w 10031"/>
                      <a:gd name="connsiteY8" fmla="*/ 403 h 10498"/>
                      <a:gd name="connsiteX9" fmla="*/ 0 w 10031"/>
                      <a:gd name="connsiteY9" fmla="*/ 903 h 10498"/>
                      <a:gd name="connsiteX10" fmla="*/ 0 w 10031"/>
                      <a:gd name="connsiteY10" fmla="*/ 10403 h 10498"/>
                      <a:gd name="connsiteX11" fmla="*/ 377 w 10031"/>
                      <a:gd name="connsiteY11" fmla="*/ 10403 h 10498"/>
                      <a:gd name="connsiteX12" fmla="*/ 377 w 10031"/>
                      <a:gd name="connsiteY12" fmla="*/ 903 h 10498"/>
                      <a:gd name="connsiteX0" fmla="*/ 377 w 10042"/>
                      <a:gd name="connsiteY0" fmla="*/ 504 h 10099"/>
                      <a:gd name="connsiteX1" fmla="*/ 425 w 10042"/>
                      <a:gd name="connsiteY1" fmla="*/ 504 h 10099"/>
                      <a:gd name="connsiteX2" fmla="*/ 9575 w 10042"/>
                      <a:gd name="connsiteY2" fmla="*/ 504 h 10099"/>
                      <a:gd name="connsiteX3" fmla="*/ 9623 w 10042"/>
                      <a:gd name="connsiteY3" fmla="*/ 504 h 10099"/>
                      <a:gd name="connsiteX4" fmla="*/ 9655 w 10042"/>
                      <a:gd name="connsiteY4" fmla="*/ 10009 h 10099"/>
                      <a:gd name="connsiteX5" fmla="*/ 9936 w 10042"/>
                      <a:gd name="connsiteY5" fmla="*/ 10095 h 10099"/>
                      <a:gd name="connsiteX6" fmla="*/ 10000 w 10042"/>
                      <a:gd name="connsiteY6" fmla="*/ 504 h 10099"/>
                      <a:gd name="connsiteX7" fmla="*/ 9575 w 10042"/>
                      <a:gd name="connsiteY7" fmla="*/ 4 h 10099"/>
                      <a:gd name="connsiteX8" fmla="*/ 425 w 10042"/>
                      <a:gd name="connsiteY8" fmla="*/ 4 h 10099"/>
                      <a:gd name="connsiteX9" fmla="*/ 0 w 10042"/>
                      <a:gd name="connsiteY9" fmla="*/ 504 h 10099"/>
                      <a:gd name="connsiteX10" fmla="*/ 0 w 10042"/>
                      <a:gd name="connsiteY10" fmla="*/ 10004 h 10099"/>
                      <a:gd name="connsiteX11" fmla="*/ 377 w 10042"/>
                      <a:gd name="connsiteY11" fmla="*/ 10004 h 10099"/>
                      <a:gd name="connsiteX12" fmla="*/ 377 w 10042"/>
                      <a:gd name="connsiteY12" fmla="*/ 504 h 10099"/>
                      <a:gd name="connsiteX0" fmla="*/ 377 w 10012"/>
                      <a:gd name="connsiteY0" fmla="*/ 500 h 10095"/>
                      <a:gd name="connsiteX1" fmla="*/ 425 w 10012"/>
                      <a:gd name="connsiteY1" fmla="*/ 500 h 10095"/>
                      <a:gd name="connsiteX2" fmla="*/ 9575 w 10012"/>
                      <a:gd name="connsiteY2" fmla="*/ 500 h 10095"/>
                      <a:gd name="connsiteX3" fmla="*/ 9623 w 10012"/>
                      <a:gd name="connsiteY3" fmla="*/ 500 h 10095"/>
                      <a:gd name="connsiteX4" fmla="*/ 9655 w 10012"/>
                      <a:gd name="connsiteY4" fmla="*/ 10005 h 10095"/>
                      <a:gd name="connsiteX5" fmla="*/ 9936 w 10012"/>
                      <a:gd name="connsiteY5" fmla="*/ 10091 h 10095"/>
                      <a:gd name="connsiteX6" fmla="*/ 10000 w 10012"/>
                      <a:gd name="connsiteY6" fmla="*/ 500 h 10095"/>
                      <a:gd name="connsiteX7" fmla="*/ 9575 w 10012"/>
                      <a:gd name="connsiteY7" fmla="*/ 0 h 10095"/>
                      <a:gd name="connsiteX8" fmla="*/ 425 w 10012"/>
                      <a:gd name="connsiteY8" fmla="*/ 0 h 10095"/>
                      <a:gd name="connsiteX9" fmla="*/ 0 w 10012"/>
                      <a:gd name="connsiteY9" fmla="*/ 500 h 10095"/>
                      <a:gd name="connsiteX10" fmla="*/ 0 w 10012"/>
                      <a:gd name="connsiteY10" fmla="*/ 10000 h 10095"/>
                      <a:gd name="connsiteX11" fmla="*/ 377 w 10012"/>
                      <a:gd name="connsiteY11" fmla="*/ 10000 h 10095"/>
                      <a:gd name="connsiteX12" fmla="*/ 377 w 10012"/>
                      <a:gd name="connsiteY12" fmla="*/ 500 h 10095"/>
                      <a:gd name="connsiteX0" fmla="*/ 377 w 10005"/>
                      <a:gd name="connsiteY0" fmla="*/ 500 h 10095"/>
                      <a:gd name="connsiteX1" fmla="*/ 425 w 10005"/>
                      <a:gd name="connsiteY1" fmla="*/ 500 h 10095"/>
                      <a:gd name="connsiteX2" fmla="*/ 9575 w 10005"/>
                      <a:gd name="connsiteY2" fmla="*/ 500 h 10095"/>
                      <a:gd name="connsiteX3" fmla="*/ 9623 w 10005"/>
                      <a:gd name="connsiteY3" fmla="*/ 500 h 10095"/>
                      <a:gd name="connsiteX4" fmla="*/ 9655 w 10005"/>
                      <a:gd name="connsiteY4" fmla="*/ 10005 h 10095"/>
                      <a:gd name="connsiteX5" fmla="*/ 9936 w 10005"/>
                      <a:gd name="connsiteY5" fmla="*/ 10091 h 10095"/>
                      <a:gd name="connsiteX6" fmla="*/ 10000 w 10005"/>
                      <a:gd name="connsiteY6" fmla="*/ 500 h 10095"/>
                      <a:gd name="connsiteX7" fmla="*/ 9575 w 10005"/>
                      <a:gd name="connsiteY7" fmla="*/ 0 h 10095"/>
                      <a:gd name="connsiteX8" fmla="*/ 425 w 10005"/>
                      <a:gd name="connsiteY8" fmla="*/ 0 h 10095"/>
                      <a:gd name="connsiteX9" fmla="*/ 0 w 10005"/>
                      <a:gd name="connsiteY9" fmla="*/ 500 h 10095"/>
                      <a:gd name="connsiteX10" fmla="*/ 0 w 10005"/>
                      <a:gd name="connsiteY10" fmla="*/ 10000 h 10095"/>
                      <a:gd name="connsiteX11" fmla="*/ 377 w 10005"/>
                      <a:gd name="connsiteY11" fmla="*/ 10000 h 10095"/>
                      <a:gd name="connsiteX12" fmla="*/ 377 w 10005"/>
                      <a:gd name="connsiteY12" fmla="*/ 500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5" h="10095">
                        <a:moveTo>
                          <a:pt x="377" y="500"/>
                        </a:moveTo>
                        <a:lnTo>
                          <a:pt x="425" y="500"/>
                        </a:lnTo>
                        <a:lnTo>
                          <a:pt x="9575" y="500"/>
                        </a:lnTo>
                        <a:cubicBezTo>
                          <a:pt x="9623" y="500"/>
                          <a:pt x="9706" y="492"/>
                          <a:pt x="9623" y="500"/>
                        </a:cubicBezTo>
                        <a:cubicBezTo>
                          <a:pt x="9540" y="508"/>
                          <a:pt x="9677" y="8564"/>
                          <a:pt x="9655" y="10005"/>
                        </a:cubicBezTo>
                        <a:cubicBezTo>
                          <a:pt x="9655" y="10034"/>
                          <a:pt x="9934" y="10117"/>
                          <a:pt x="9936" y="10091"/>
                        </a:cubicBezTo>
                        <a:cubicBezTo>
                          <a:pt x="10032" y="8628"/>
                          <a:pt x="9989" y="587"/>
                          <a:pt x="10000" y="500"/>
                        </a:cubicBezTo>
                        <a:cubicBezTo>
                          <a:pt x="10045" y="149"/>
                          <a:pt x="9811" y="0"/>
                          <a:pt x="9575" y="0"/>
                        </a:cubicBezTo>
                        <a:lnTo>
                          <a:pt x="425" y="0"/>
                        </a:lnTo>
                        <a:cubicBezTo>
                          <a:pt x="189" y="0"/>
                          <a:pt x="0" y="250"/>
                          <a:pt x="0" y="500"/>
                        </a:cubicBezTo>
                        <a:lnTo>
                          <a:pt x="0" y="10000"/>
                        </a:lnTo>
                        <a:lnTo>
                          <a:pt x="377" y="10000"/>
                        </a:lnTo>
                        <a:lnTo>
                          <a:pt x="377" y="500"/>
                        </a:lnTo>
                        <a:close/>
                      </a:path>
                    </a:pathLst>
                  </a:custGeom>
                  <a:solidFill>
                    <a:schemeClr val="bg1"/>
                  </a:solidFill>
                  <a:ln>
                    <a:noFill/>
                  </a:ln>
                  <a:effectLst>
                    <a:outerShdw blurRad="177800" sx="102000" sy="102000" algn="ctr" rotWithShape="0">
                      <a:prstClr val="black">
                        <a:alpha val="78000"/>
                      </a:prstClr>
                    </a:outerShdw>
                  </a:effectLst>
                </p:spPr>
                <p:txBody>
                  <a:bodyPr/>
                  <a:lstStyle/>
                  <a:p>
                    <a:pPr>
                      <a:defRPr/>
                    </a:pPr>
                    <a:endParaRPr lang="en-US" sz="500" dirty="0">
                      <a:solidFill>
                        <a:srgbClr val="000000"/>
                      </a:solidFill>
                      <a:latin typeface="Arial"/>
                    </a:endParaRPr>
                  </a:p>
                </p:txBody>
              </p:sp>
              <p:sp>
                <p:nvSpPr>
                  <p:cNvPr id="209" name="Freeform 127"/>
                  <p:cNvSpPr>
                    <a:spLocks noEditPoints="1"/>
                  </p:cNvSpPr>
                  <p:nvPr/>
                </p:nvSpPr>
                <p:spPr bwMode="auto">
                  <a:xfrm>
                    <a:off x="3635792" y="3472008"/>
                    <a:ext cx="434507" cy="53783"/>
                  </a:xfrm>
                  <a:custGeom>
                    <a:avLst/>
                    <a:gdLst/>
                    <a:ahLst/>
                    <a:cxnLst>
                      <a:cxn ang="0">
                        <a:pos x="249" y="0"/>
                      </a:cxn>
                      <a:cxn ang="0">
                        <a:pos x="236" y="0"/>
                      </a:cxn>
                      <a:cxn ang="0">
                        <a:pos x="228" y="0"/>
                      </a:cxn>
                      <a:cxn ang="0">
                        <a:pos x="228" y="1"/>
                      </a:cxn>
                      <a:cxn ang="0">
                        <a:pos x="227" y="0"/>
                      </a:cxn>
                      <a:cxn ang="0">
                        <a:pos x="104" y="0"/>
                      </a:cxn>
                      <a:cxn ang="0">
                        <a:pos x="33" y="0"/>
                      </a:cxn>
                      <a:cxn ang="0">
                        <a:pos x="32" y="1"/>
                      </a:cxn>
                      <a:cxn ang="0">
                        <a:pos x="32" y="0"/>
                      </a:cxn>
                      <a:cxn ang="0">
                        <a:pos x="24" y="0"/>
                      </a:cxn>
                      <a:cxn ang="0">
                        <a:pos x="11" y="0"/>
                      </a:cxn>
                      <a:cxn ang="0">
                        <a:pos x="0" y="11"/>
                      </a:cxn>
                      <a:cxn ang="0">
                        <a:pos x="0" y="18"/>
                      </a:cxn>
                      <a:cxn ang="0">
                        <a:pos x="11" y="32"/>
                      </a:cxn>
                      <a:cxn ang="0">
                        <a:pos x="104" y="32"/>
                      </a:cxn>
                      <a:cxn ang="0">
                        <a:pos x="249" y="32"/>
                      </a:cxn>
                      <a:cxn ang="0">
                        <a:pos x="260" y="18"/>
                      </a:cxn>
                      <a:cxn ang="0">
                        <a:pos x="260" y="11"/>
                      </a:cxn>
                      <a:cxn ang="0">
                        <a:pos x="249" y="0"/>
                      </a:cxn>
                      <a:cxn ang="0">
                        <a:pos x="113" y="20"/>
                      </a:cxn>
                      <a:cxn ang="0">
                        <a:pos x="107" y="15"/>
                      </a:cxn>
                      <a:cxn ang="0">
                        <a:pos x="113" y="9"/>
                      </a:cxn>
                      <a:cxn ang="0">
                        <a:pos x="118" y="15"/>
                      </a:cxn>
                      <a:cxn ang="0">
                        <a:pos x="113" y="20"/>
                      </a:cxn>
                      <a:cxn ang="0">
                        <a:pos x="130" y="20"/>
                      </a:cxn>
                      <a:cxn ang="0">
                        <a:pos x="124" y="15"/>
                      </a:cxn>
                      <a:cxn ang="0">
                        <a:pos x="130" y="9"/>
                      </a:cxn>
                      <a:cxn ang="0">
                        <a:pos x="135" y="15"/>
                      </a:cxn>
                      <a:cxn ang="0">
                        <a:pos x="130" y="20"/>
                      </a:cxn>
                      <a:cxn ang="0">
                        <a:pos x="147" y="20"/>
                      </a:cxn>
                      <a:cxn ang="0">
                        <a:pos x="141" y="15"/>
                      </a:cxn>
                      <a:cxn ang="0">
                        <a:pos x="147" y="9"/>
                      </a:cxn>
                      <a:cxn ang="0">
                        <a:pos x="152" y="15"/>
                      </a:cxn>
                      <a:cxn ang="0">
                        <a:pos x="147" y="20"/>
                      </a:cxn>
                      <a:cxn ang="0">
                        <a:pos x="236" y="20"/>
                      </a:cxn>
                      <a:cxn ang="0">
                        <a:pos x="188" y="20"/>
                      </a:cxn>
                      <a:cxn ang="0">
                        <a:pos x="188" y="8"/>
                      </a:cxn>
                      <a:cxn ang="0">
                        <a:pos x="227" y="8"/>
                      </a:cxn>
                      <a:cxn ang="0">
                        <a:pos x="236" y="8"/>
                      </a:cxn>
                      <a:cxn ang="0">
                        <a:pos x="236" y="20"/>
                      </a:cxn>
                    </a:cxnLst>
                    <a:rect l="0" t="0" r="r" b="b"/>
                    <a:pathLst>
                      <a:path w="260" h="32">
                        <a:moveTo>
                          <a:pt x="249" y="0"/>
                        </a:moveTo>
                        <a:cubicBezTo>
                          <a:pt x="236" y="0"/>
                          <a:pt x="236" y="0"/>
                          <a:pt x="236" y="0"/>
                        </a:cubicBezTo>
                        <a:cubicBezTo>
                          <a:pt x="228" y="0"/>
                          <a:pt x="228" y="0"/>
                          <a:pt x="228" y="0"/>
                        </a:cubicBezTo>
                        <a:cubicBezTo>
                          <a:pt x="228" y="1"/>
                          <a:pt x="228" y="1"/>
                          <a:pt x="228" y="1"/>
                        </a:cubicBezTo>
                        <a:cubicBezTo>
                          <a:pt x="228" y="1"/>
                          <a:pt x="228" y="0"/>
                          <a:pt x="227" y="0"/>
                        </a:cubicBezTo>
                        <a:cubicBezTo>
                          <a:pt x="104" y="0"/>
                          <a:pt x="104" y="0"/>
                          <a:pt x="104" y="0"/>
                        </a:cubicBezTo>
                        <a:cubicBezTo>
                          <a:pt x="33" y="0"/>
                          <a:pt x="33" y="0"/>
                          <a:pt x="33" y="0"/>
                        </a:cubicBezTo>
                        <a:cubicBezTo>
                          <a:pt x="32" y="0"/>
                          <a:pt x="32" y="1"/>
                          <a:pt x="32" y="1"/>
                        </a:cubicBezTo>
                        <a:cubicBezTo>
                          <a:pt x="32" y="0"/>
                          <a:pt x="32" y="0"/>
                          <a:pt x="32" y="0"/>
                        </a:cubicBezTo>
                        <a:cubicBezTo>
                          <a:pt x="24" y="0"/>
                          <a:pt x="24" y="0"/>
                          <a:pt x="24" y="0"/>
                        </a:cubicBezTo>
                        <a:cubicBezTo>
                          <a:pt x="11" y="0"/>
                          <a:pt x="11" y="0"/>
                          <a:pt x="11" y="0"/>
                        </a:cubicBezTo>
                        <a:cubicBezTo>
                          <a:pt x="4" y="0"/>
                          <a:pt x="0" y="4"/>
                          <a:pt x="0" y="11"/>
                        </a:cubicBezTo>
                        <a:cubicBezTo>
                          <a:pt x="0" y="18"/>
                          <a:pt x="0" y="18"/>
                          <a:pt x="0" y="18"/>
                        </a:cubicBezTo>
                        <a:cubicBezTo>
                          <a:pt x="0" y="25"/>
                          <a:pt x="4" y="32"/>
                          <a:pt x="11" y="32"/>
                        </a:cubicBezTo>
                        <a:cubicBezTo>
                          <a:pt x="104" y="32"/>
                          <a:pt x="104" y="32"/>
                          <a:pt x="104" y="32"/>
                        </a:cubicBezTo>
                        <a:cubicBezTo>
                          <a:pt x="249" y="32"/>
                          <a:pt x="249" y="32"/>
                          <a:pt x="249" y="32"/>
                        </a:cubicBezTo>
                        <a:cubicBezTo>
                          <a:pt x="256" y="32"/>
                          <a:pt x="260" y="25"/>
                          <a:pt x="260" y="18"/>
                        </a:cubicBezTo>
                        <a:cubicBezTo>
                          <a:pt x="260" y="11"/>
                          <a:pt x="260" y="11"/>
                          <a:pt x="260" y="11"/>
                        </a:cubicBezTo>
                        <a:cubicBezTo>
                          <a:pt x="260" y="4"/>
                          <a:pt x="256" y="0"/>
                          <a:pt x="249" y="0"/>
                        </a:cubicBezTo>
                        <a:close/>
                        <a:moveTo>
                          <a:pt x="113" y="20"/>
                        </a:moveTo>
                        <a:cubicBezTo>
                          <a:pt x="110" y="20"/>
                          <a:pt x="107" y="18"/>
                          <a:pt x="107" y="15"/>
                        </a:cubicBezTo>
                        <a:cubicBezTo>
                          <a:pt x="107" y="12"/>
                          <a:pt x="110" y="9"/>
                          <a:pt x="113" y="9"/>
                        </a:cubicBezTo>
                        <a:cubicBezTo>
                          <a:pt x="116" y="9"/>
                          <a:pt x="118" y="12"/>
                          <a:pt x="118" y="15"/>
                        </a:cubicBezTo>
                        <a:cubicBezTo>
                          <a:pt x="118" y="18"/>
                          <a:pt x="116" y="20"/>
                          <a:pt x="113" y="20"/>
                        </a:cubicBezTo>
                        <a:close/>
                        <a:moveTo>
                          <a:pt x="130" y="20"/>
                        </a:moveTo>
                        <a:cubicBezTo>
                          <a:pt x="127" y="20"/>
                          <a:pt x="124" y="18"/>
                          <a:pt x="124" y="15"/>
                        </a:cubicBezTo>
                        <a:cubicBezTo>
                          <a:pt x="124" y="12"/>
                          <a:pt x="127" y="9"/>
                          <a:pt x="130" y="9"/>
                        </a:cubicBezTo>
                        <a:cubicBezTo>
                          <a:pt x="133" y="9"/>
                          <a:pt x="135" y="12"/>
                          <a:pt x="135" y="15"/>
                        </a:cubicBezTo>
                        <a:cubicBezTo>
                          <a:pt x="135" y="18"/>
                          <a:pt x="133" y="20"/>
                          <a:pt x="130" y="20"/>
                        </a:cubicBezTo>
                        <a:close/>
                        <a:moveTo>
                          <a:pt x="147" y="20"/>
                        </a:moveTo>
                        <a:cubicBezTo>
                          <a:pt x="144" y="20"/>
                          <a:pt x="141" y="18"/>
                          <a:pt x="141" y="15"/>
                        </a:cubicBezTo>
                        <a:cubicBezTo>
                          <a:pt x="141" y="12"/>
                          <a:pt x="144" y="9"/>
                          <a:pt x="147" y="9"/>
                        </a:cubicBezTo>
                        <a:cubicBezTo>
                          <a:pt x="150" y="9"/>
                          <a:pt x="152" y="12"/>
                          <a:pt x="152" y="15"/>
                        </a:cubicBezTo>
                        <a:cubicBezTo>
                          <a:pt x="152" y="18"/>
                          <a:pt x="150" y="20"/>
                          <a:pt x="147" y="20"/>
                        </a:cubicBezTo>
                        <a:close/>
                        <a:moveTo>
                          <a:pt x="236" y="20"/>
                        </a:moveTo>
                        <a:cubicBezTo>
                          <a:pt x="188" y="20"/>
                          <a:pt x="188" y="20"/>
                          <a:pt x="188" y="20"/>
                        </a:cubicBezTo>
                        <a:cubicBezTo>
                          <a:pt x="188" y="8"/>
                          <a:pt x="188" y="8"/>
                          <a:pt x="188" y="8"/>
                        </a:cubicBezTo>
                        <a:cubicBezTo>
                          <a:pt x="227" y="8"/>
                          <a:pt x="227" y="8"/>
                          <a:pt x="227" y="8"/>
                        </a:cubicBezTo>
                        <a:cubicBezTo>
                          <a:pt x="236" y="8"/>
                          <a:pt x="236" y="8"/>
                          <a:pt x="236" y="8"/>
                        </a:cubicBezTo>
                        <a:lnTo>
                          <a:pt x="236" y="20"/>
                        </a:lnTo>
                        <a:close/>
                      </a:path>
                    </a:pathLst>
                  </a:custGeom>
                  <a:solidFill>
                    <a:schemeClr val="bg1"/>
                  </a:solidFill>
                  <a:ln>
                    <a:noFill/>
                  </a:ln>
                  <a:effectLst>
                    <a:outerShdw blurRad="177800" sx="102000" sy="102000" algn="ctr" rotWithShape="0">
                      <a:prstClr val="black">
                        <a:alpha val="78000"/>
                      </a:prstClr>
                    </a:outerShdw>
                  </a:effectLst>
                </p:spPr>
                <p:txBody>
                  <a:bodyPr/>
                  <a:lstStyle/>
                  <a:p>
                    <a:pPr>
                      <a:defRPr/>
                    </a:pPr>
                    <a:endParaRPr lang="en-US" sz="500" dirty="0">
                      <a:solidFill>
                        <a:srgbClr val="000000"/>
                      </a:solidFill>
                      <a:latin typeface="Arial"/>
                    </a:endParaRPr>
                  </a:p>
                </p:txBody>
              </p:sp>
              <p:sp>
                <p:nvSpPr>
                  <p:cNvPr id="210" name="Freeform 128"/>
                  <p:cNvSpPr>
                    <a:spLocks/>
                  </p:cNvSpPr>
                  <p:nvPr/>
                </p:nvSpPr>
                <p:spPr bwMode="auto">
                  <a:xfrm>
                    <a:off x="3689575" y="3472008"/>
                    <a:ext cx="120303" cy="2123"/>
                  </a:xfrm>
                  <a:custGeom>
                    <a:avLst/>
                    <a:gdLst/>
                    <a:ahLst/>
                    <a:cxnLst>
                      <a:cxn ang="0">
                        <a:pos x="0" y="0"/>
                      </a:cxn>
                      <a:cxn ang="0">
                        <a:pos x="0" y="1"/>
                      </a:cxn>
                      <a:cxn ang="0">
                        <a:pos x="1" y="0"/>
                      </a:cxn>
                      <a:cxn ang="0">
                        <a:pos x="72" y="0"/>
                      </a:cxn>
                      <a:cxn ang="0">
                        <a:pos x="72" y="0"/>
                      </a:cxn>
                      <a:cxn ang="0">
                        <a:pos x="0" y="0"/>
                      </a:cxn>
                    </a:cxnLst>
                    <a:rect l="0" t="0" r="r" b="b"/>
                    <a:pathLst>
                      <a:path w="72" h="1">
                        <a:moveTo>
                          <a:pt x="0" y="0"/>
                        </a:moveTo>
                        <a:cubicBezTo>
                          <a:pt x="0" y="1"/>
                          <a:pt x="0" y="1"/>
                          <a:pt x="0" y="1"/>
                        </a:cubicBezTo>
                        <a:cubicBezTo>
                          <a:pt x="0" y="1"/>
                          <a:pt x="0" y="0"/>
                          <a:pt x="1" y="0"/>
                        </a:cubicBezTo>
                        <a:cubicBezTo>
                          <a:pt x="72" y="0"/>
                          <a:pt x="72" y="0"/>
                          <a:pt x="72" y="0"/>
                        </a:cubicBezTo>
                        <a:cubicBezTo>
                          <a:pt x="72" y="0"/>
                          <a:pt x="72" y="0"/>
                          <a:pt x="72" y="0"/>
                        </a:cubicBezTo>
                        <a:lnTo>
                          <a:pt x="0" y="0"/>
                        </a:lnTo>
                        <a:close/>
                      </a:path>
                    </a:pathLst>
                  </a:custGeom>
                  <a:solidFill>
                    <a:schemeClr val="bg1"/>
                  </a:solidFill>
                  <a:ln>
                    <a:noFill/>
                  </a:ln>
                  <a:effectLst>
                    <a:outerShdw blurRad="177800" sx="102000" sy="102000" algn="ctr" rotWithShape="0">
                      <a:prstClr val="black">
                        <a:alpha val="78000"/>
                      </a:prstClr>
                    </a:outerShdw>
                  </a:effectLst>
                </p:spPr>
                <p:txBody>
                  <a:bodyPr/>
                  <a:lstStyle/>
                  <a:p>
                    <a:pPr>
                      <a:defRPr/>
                    </a:pPr>
                    <a:endParaRPr lang="en-US" sz="500" dirty="0">
                      <a:solidFill>
                        <a:srgbClr val="000000"/>
                      </a:solidFill>
                      <a:latin typeface="Arial"/>
                    </a:endParaRPr>
                  </a:p>
                </p:txBody>
              </p:sp>
              <p:sp>
                <p:nvSpPr>
                  <p:cNvPr id="211" name="Freeform 129"/>
                  <p:cNvSpPr>
                    <a:spLocks/>
                  </p:cNvSpPr>
                  <p:nvPr/>
                </p:nvSpPr>
                <p:spPr bwMode="auto">
                  <a:xfrm>
                    <a:off x="3809878" y="3472008"/>
                    <a:ext cx="207347" cy="2123"/>
                  </a:xfrm>
                  <a:custGeom>
                    <a:avLst/>
                    <a:gdLst/>
                    <a:ahLst/>
                    <a:cxnLst>
                      <a:cxn ang="0">
                        <a:pos x="124" y="1"/>
                      </a:cxn>
                      <a:cxn ang="0">
                        <a:pos x="124" y="0"/>
                      </a:cxn>
                      <a:cxn ang="0">
                        <a:pos x="0" y="0"/>
                      </a:cxn>
                      <a:cxn ang="0">
                        <a:pos x="0" y="0"/>
                      </a:cxn>
                      <a:cxn ang="0">
                        <a:pos x="123" y="0"/>
                      </a:cxn>
                      <a:cxn ang="0">
                        <a:pos x="124" y="1"/>
                      </a:cxn>
                    </a:cxnLst>
                    <a:rect l="0" t="0" r="r" b="b"/>
                    <a:pathLst>
                      <a:path w="124" h="1">
                        <a:moveTo>
                          <a:pt x="124" y="1"/>
                        </a:moveTo>
                        <a:cubicBezTo>
                          <a:pt x="124" y="0"/>
                          <a:pt x="124" y="0"/>
                          <a:pt x="124" y="0"/>
                        </a:cubicBezTo>
                        <a:cubicBezTo>
                          <a:pt x="0" y="0"/>
                          <a:pt x="0" y="0"/>
                          <a:pt x="0" y="0"/>
                        </a:cubicBezTo>
                        <a:cubicBezTo>
                          <a:pt x="0" y="0"/>
                          <a:pt x="0" y="0"/>
                          <a:pt x="0" y="0"/>
                        </a:cubicBezTo>
                        <a:cubicBezTo>
                          <a:pt x="123" y="0"/>
                          <a:pt x="123" y="0"/>
                          <a:pt x="123" y="0"/>
                        </a:cubicBezTo>
                        <a:cubicBezTo>
                          <a:pt x="124" y="0"/>
                          <a:pt x="124" y="1"/>
                          <a:pt x="124" y="1"/>
                        </a:cubicBezTo>
                        <a:close/>
                      </a:path>
                    </a:pathLst>
                  </a:custGeom>
                  <a:solidFill>
                    <a:schemeClr val="bg1"/>
                  </a:solidFill>
                  <a:ln>
                    <a:noFill/>
                  </a:ln>
                  <a:effectLst>
                    <a:outerShdw blurRad="177800" sx="102000" sy="102000" algn="ctr" rotWithShape="0">
                      <a:prstClr val="black">
                        <a:alpha val="78000"/>
                      </a:prstClr>
                    </a:outerShdw>
                  </a:effectLst>
                </p:spPr>
                <p:txBody>
                  <a:bodyPr/>
                  <a:lstStyle/>
                  <a:p>
                    <a:pPr>
                      <a:defRPr/>
                    </a:pPr>
                    <a:endParaRPr lang="en-US" sz="500" dirty="0">
                      <a:solidFill>
                        <a:srgbClr val="000000"/>
                      </a:solidFill>
                      <a:latin typeface="Arial"/>
                    </a:endParaRPr>
                  </a:p>
                </p:txBody>
              </p:sp>
            </p:grpSp>
            <p:sp>
              <p:nvSpPr>
                <p:cNvPr id="207" name="Freeform 132"/>
                <p:cNvSpPr>
                  <a:spLocks noChangeAspect="1" noEditPoints="1"/>
                </p:cNvSpPr>
                <p:nvPr/>
              </p:nvSpPr>
              <p:spPr bwMode="auto">
                <a:xfrm>
                  <a:off x="13492163" y="3259138"/>
                  <a:ext cx="1727200" cy="974725"/>
                </a:xfrm>
                <a:custGeom>
                  <a:avLst/>
                  <a:gdLst>
                    <a:gd name="T0" fmla="*/ 260 w 264"/>
                    <a:gd name="T1" fmla="*/ 39 h 149"/>
                    <a:gd name="T2" fmla="*/ 253 w 264"/>
                    <a:gd name="T3" fmla="*/ 34 h 149"/>
                    <a:gd name="T4" fmla="*/ 160 w 264"/>
                    <a:gd name="T5" fmla="*/ 32 h 149"/>
                    <a:gd name="T6" fmla="*/ 158 w 264"/>
                    <a:gd name="T7" fmla="*/ 10 h 149"/>
                    <a:gd name="T8" fmla="*/ 150 w 264"/>
                    <a:gd name="T9" fmla="*/ 2 h 149"/>
                    <a:gd name="T10" fmla="*/ 143 w 264"/>
                    <a:gd name="T11" fmla="*/ 0 h 149"/>
                    <a:gd name="T12" fmla="*/ 12 w 264"/>
                    <a:gd name="T13" fmla="*/ 2 h 149"/>
                    <a:gd name="T14" fmla="*/ 5 w 264"/>
                    <a:gd name="T15" fmla="*/ 6 h 149"/>
                    <a:gd name="T16" fmla="*/ 1 w 264"/>
                    <a:gd name="T17" fmla="*/ 17 h 149"/>
                    <a:gd name="T18" fmla="*/ 1 w 264"/>
                    <a:gd name="T19" fmla="*/ 80 h 149"/>
                    <a:gd name="T20" fmla="*/ 5 w 264"/>
                    <a:gd name="T21" fmla="*/ 90 h 149"/>
                    <a:gd name="T22" fmla="*/ 12 w 264"/>
                    <a:gd name="T23" fmla="*/ 95 h 149"/>
                    <a:gd name="T24" fmla="*/ 14 w 264"/>
                    <a:gd name="T25" fmla="*/ 100 h 149"/>
                    <a:gd name="T26" fmla="*/ 12 w 264"/>
                    <a:gd name="T27" fmla="*/ 110 h 149"/>
                    <a:gd name="T28" fmla="*/ 48 w 264"/>
                    <a:gd name="T29" fmla="*/ 103 h 149"/>
                    <a:gd name="T30" fmla="*/ 67 w 264"/>
                    <a:gd name="T31" fmla="*/ 96 h 149"/>
                    <a:gd name="T32" fmla="*/ 104 w 264"/>
                    <a:gd name="T33" fmla="*/ 96 h 149"/>
                    <a:gd name="T34" fmla="*/ 105 w 264"/>
                    <a:gd name="T35" fmla="*/ 119 h 149"/>
                    <a:gd name="T36" fmla="*/ 110 w 264"/>
                    <a:gd name="T37" fmla="*/ 127 h 149"/>
                    <a:gd name="T38" fmla="*/ 121 w 264"/>
                    <a:gd name="T39" fmla="*/ 131 h 149"/>
                    <a:gd name="T40" fmla="*/ 202 w 264"/>
                    <a:gd name="T41" fmla="*/ 133 h 149"/>
                    <a:gd name="T42" fmla="*/ 229 w 264"/>
                    <a:gd name="T43" fmla="*/ 142 h 149"/>
                    <a:gd name="T44" fmla="*/ 252 w 264"/>
                    <a:gd name="T45" fmla="*/ 138 h 149"/>
                    <a:gd name="T46" fmla="*/ 251 w 264"/>
                    <a:gd name="T47" fmla="*/ 136 h 149"/>
                    <a:gd name="T48" fmla="*/ 248 w 264"/>
                    <a:gd name="T49" fmla="*/ 131 h 149"/>
                    <a:gd name="T50" fmla="*/ 258 w 264"/>
                    <a:gd name="T51" fmla="*/ 127 h 149"/>
                    <a:gd name="T52" fmla="*/ 263 w 264"/>
                    <a:gd name="T53" fmla="*/ 119 h 149"/>
                    <a:gd name="T54" fmla="*/ 263 w 264"/>
                    <a:gd name="T55" fmla="*/ 45 h 149"/>
                    <a:gd name="T56" fmla="*/ 65 w 264"/>
                    <a:gd name="T57" fmla="*/ 84 h 149"/>
                    <a:gd name="T58" fmla="*/ 53 w 264"/>
                    <a:gd name="T59" fmla="*/ 88 h 149"/>
                    <a:gd name="T60" fmla="*/ 36 w 264"/>
                    <a:gd name="T61" fmla="*/ 94 h 149"/>
                    <a:gd name="T62" fmla="*/ 18 w 264"/>
                    <a:gd name="T63" fmla="*/ 84 h 149"/>
                    <a:gd name="T64" fmla="*/ 13 w 264"/>
                    <a:gd name="T65" fmla="*/ 81 h 149"/>
                    <a:gd name="T66" fmla="*/ 13 w 264"/>
                    <a:gd name="T67" fmla="*/ 16 h 149"/>
                    <a:gd name="T68" fmla="*/ 20 w 264"/>
                    <a:gd name="T69" fmla="*/ 12 h 149"/>
                    <a:gd name="T70" fmla="*/ 147 w 264"/>
                    <a:gd name="T71" fmla="*/ 14 h 149"/>
                    <a:gd name="T72" fmla="*/ 148 w 264"/>
                    <a:gd name="T73" fmla="*/ 32 h 149"/>
                    <a:gd name="T74" fmla="*/ 116 w 264"/>
                    <a:gd name="T75" fmla="*/ 34 h 149"/>
                    <a:gd name="T76" fmla="*/ 109 w 264"/>
                    <a:gd name="T77" fmla="*/ 39 h 149"/>
                    <a:gd name="T78" fmla="*/ 104 w 264"/>
                    <a:gd name="T79" fmla="*/ 49 h 149"/>
                    <a:gd name="T80" fmla="*/ 67 w 264"/>
                    <a:gd name="T81" fmla="*/ 84 h 149"/>
                    <a:gd name="T82" fmla="*/ 147 w 264"/>
                    <a:gd name="T83" fmla="*/ 82 h 149"/>
                    <a:gd name="T84" fmla="*/ 116 w 264"/>
                    <a:gd name="T85" fmla="*/ 84 h 149"/>
                    <a:gd name="T86" fmla="*/ 118 w 264"/>
                    <a:gd name="T87" fmla="*/ 46 h 149"/>
                    <a:gd name="T88" fmla="*/ 148 w 264"/>
                    <a:gd name="T89" fmla="*/ 44 h 149"/>
                    <a:gd name="T90" fmla="*/ 212 w 264"/>
                    <a:gd name="T91" fmla="*/ 124 h 149"/>
                    <a:gd name="T92" fmla="*/ 200 w 264"/>
                    <a:gd name="T93" fmla="*/ 120 h 149"/>
                    <a:gd name="T94" fmla="*/ 122 w 264"/>
                    <a:gd name="T95" fmla="*/ 119 h 149"/>
                    <a:gd name="T96" fmla="*/ 117 w 264"/>
                    <a:gd name="T97" fmla="*/ 116 h 149"/>
                    <a:gd name="T98" fmla="*/ 144 w 264"/>
                    <a:gd name="T99" fmla="*/ 96 h 149"/>
                    <a:gd name="T100" fmla="*/ 154 w 264"/>
                    <a:gd name="T101" fmla="*/ 92 h 149"/>
                    <a:gd name="T102" fmla="*/ 159 w 264"/>
                    <a:gd name="T103" fmla="*/ 85 h 149"/>
                    <a:gd name="T104" fmla="*/ 245 w 264"/>
                    <a:gd name="T105" fmla="*/ 44 h 149"/>
                    <a:gd name="T106" fmla="*/ 252 w 264"/>
                    <a:gd name="T107" fmla="*/ 48 h 149"/>
                    <a:gd name="T108" fmla="*/ 252 w 264"/>
                    <a:gd name="T109" fmla="*/ 116 h 149"/>
                    <a:gd name="T110" fmla="*/ 247 w 264"/>
                    <a:gd name="T111" fmla="*/ 119 h 149"/>
                    <a:gd name="T112" fmla="*/ 229 w 264"/>
                    <a:gd name="T113" fmla="*/ 129 h 1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4"/>
                    <a:gd name="T172" fmla="*/ 0 h 149"/>
                    <a:gd name="T173" fmla="*/ 264 w 264"/>
                    <a:gd name="T174" fmla="*/ 149 h 14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4" h="149">
                      <a:moveTo>
                        <a:pt x="263" y="45"/>
                      </a:moveTo>
                      <a:cubicBezTo>
                        <a:pt x="263" y="44"/>
                        <a:pt x="263" y="43"/>
                        <a:pt x="262" y="43"/>
                      </a:cubicBezTo>
                      <a:cubicBezTo>
                        <a:pt x="260" y="39"/>
                        <a:pt x="260" y="39"/>
                        <a:pt x="260" y="39"/>
                      </a:cubicBezTo>
                      <a:cubicBezTo>
                        <a:pt x="260" y="38"/>
                        <a:pt x="259" y="37"/>
                        <a:pt x="258" y="37"/>
                      </a:cubicBezTo>
                      <a:cubicBezTo>
                        <a:pt x="255" y="34"/>
                        <a:pt x="255" y="34"/>
                        <a:pt x="255" y="34"/>
                      </a:cubicBezTo>
                      <a:cubicBezTo>
                        <a:pt x="254" y="34"/>
                        <a:pt x="253" y="34"/>
                        <a:pt x="253" y="34"/>
                      </a:cubicBezTo>
                      <a:cubicBezTo>
                        <a:pt x="248" y="33"/>
                        <a:pt x="248" y="33"/>
                        <a:pt x="248" y="33"/>
                      </a:cubicBezTo>
                      <a:cubicBezTo>
                        <a:pt x="248" y="33"/>
                        <a:pt x="247" y="32"/>
                        <a:pt x="247" y="32"/>
                      </a:cubicBezTo>
                      <a:cubicBezTo>
                        <a:pt x="160" y="32"/>
                        <a:pt x="160" y="32"/>
                        <a:pt x="160" y="32"/>
                      </a:cubicBezTo>
                      <a:cubicBezTo>
                        <a:pt x="160" y="17"/>
                        <a:pt x="160" y="17"/>
                        <a:pt x="160" y="17"/>
                      </a:cubicBezTo>
                      <a:cubicBezTo>
                        <a:pt x="159" y="12"/>
                        <a:pt x="159" y="12"/>
                        <a:pt x="159" y="12"/>
                      </a:cubicBezTo>
                      <a:cubicBezTo>
                        <a:pt x="159" y="12"/>
                        <a:pt x="159" y="11"/>
                        <a:pt x="158" y="10"/>
                      </a:cubicBezTo>
                      <a:cubicBezTo>
                        <a:pt x="156" y="7"/>
                        <a:pt x="156" y="7"/>
                        <a:pt x="156" y="7"/>
                      </a:cubicBezTo>
                      <a:cubicBezTo>
                        <a:pt x="156" y="6"/>
                        <a:pt x="155" y="5"/>
                        <a:pt x="154" y="5"/>
                      </a:cubicBezTo>
                      <a:cubicBezTo>
                        <a:pt x="150" y="2"/>
                        <a:pt x="150" y="2"/>
                        <a:pt x="150" y="2"/>
                      </a:cubicBezTo>
                      <a:cubicBezTo>
                        <a:pt x="150" y="2"/>
                        <a:pt x="149" y="2"/>
                        <a:pt x="149" y="2"/>
                      </a:cubicBezTo>
                      <a:cubicBezTo>
                        <a:pt x="144" y="1"/>
                        <a:pt x="144" y="1"/>
                        <a:pt x="144" y="1"/>
                      </a:cubicBezTo>
                      <a:cubicBezTo>
                        <a:pt x="144" y="1"/>
                        <a:pt x="143" y="0"/>
                        <a:pt x="143" y="0"/>
                      </a:cubicBezTo>
                      <a:cubicBezTo>
                        <a:pt x="18" y="0"/>
                        <a:pt x="18" y="0"/>
                        <a:pt x="18" y="0"/>
                      </a:cubicBezTo>
                      <a:cubicBezTo>
                        <a:pt x="18" y="0"/>
                        <a:pt x="17" y="1"/>
                        <a:pt x="17" y="1"/>
                      </a:cubicBezTo>
                      <a:cubicBezTo>
                        <a:pt x="12" y="2"/>
                        <a:pt x="12" y="2"/>
                        <a:pt x="12" y="2"/>
                      </a:cubicBezTo>
                      <a:cubicBezTo>
                        <a:pt x="12" y="2"/>
                        <a:pt x="11" y="2"/>
                        <a:pt x="11" y="2"/>
                      </a:cubicBezTo>
                      <a:cubicBezTo>
                        <a:pt x="7" y="5"/>
                        <a:pt x="7" y="5"/>
                        <a:pt x="7" y="5"/>
                      </a:cubicBezTo>
                      <a:cubicBezTo>
                        <a:pt x="6" y="5"/>
                        <a:pt x="5" y="6"/>
                        <a:pt x="5" y="6"/>
                      </a:cubicBezTo>
                      <a:cubicBezTo>
                        <a:pt x="2" y="10"/>
                        <a:pt x="2" y="10"/>
                        <a:pt x="2" y="10"/>
                      </a:cubicBezTo>
                      <a:cubicBezTo>
                        <a:pt x="2" y="11"/>
                        <a:pt x="2" y="11"/>
                        <a:pt x="2" y="12"/>
                      </a:cubicBezTo>
                      <a:cubicBezTo>
                        <a:pt x="1" y="17"/>
                        <a:pt x="1" y="17"/>
                        <a:pt x="1" y="17"/>
                      </a:cubicBezTo>
                      <a:cubicBezTo>
                        <a:pt x="1" y="17"/>
                        <a:pt x="0" y="18"/>
                        <a:pt x="0" y="18"/>
                      </a:cubicBezTo>
                      <a:cubicBezTo>
                        <a:pt x="0" y="79"/>
                        <a:pt x="0" y="79"/>
                        <a:pt x="0" y="79"/>
                      </a:cubicBezTo>
                      <a:cubicBezTo>
                        <a:pt x="0" y="79"/>
                        <a:pt x="1" y="80"/>
                        <a:pt x="1" y="80"/>
                      </a:cubicBezTo>
                      <a:cubicBezTo>
                        <a:pt x="2" y="85"/>
                        <a:pt x="2" y="85"/>
                        <a:pt x="2" y="85"/>
                      </a:cubicBezTo>
                      <a:cubicBezTo>
                        <a:pt x="2" y="85"/>
                        <a:pt x="2" y="86"/>
                        <a:pt x="3" y="87"/>
                      </a:cubicBezTo>
                      <a:cubicBezTo>
                        <a:pt x="5" y="90"/>
                        <a:pt x="5" y="90"/>
                        <a:pt x="5" y="90"/>
                      </a:cubicBezTo>
                      <a:cubicBezTo>
                        <a:pt x="6" y="91"/>
                        <a:pt x="6" y="91"/>
                        <a:pt x="7" y="92"/>
                      </a:cubicBezTo>
                      <a:cubicBezTo>
                        <a:pt x="11" y="94"/>
                        <a:pt x="11" y="94"/>
                        <a:pt x="11" y="94"/>
                      </a:cubicBezTo>
                      <a:cubicBezTo>
                        <a:pt x="11" y="94"/>
                        <a:pt x="12" y="95"/>
                        <a:pt x="12" y="95"/>
                      </a:cubicBezTo>
                      <a:cubicBezTo>
                        <a:pt x="17" y="96"/>
                        <a:pt x="17" y="96"/>
                        <a:pt x="17" y="96"/>
                      </a:cubicBezTo>
                      <a:cubicBezTo>
                        <a:pt x="18" y="96"/>
                        <a:pt x="18" y="96"/>
                        <a:pt x="18" y="96"/>
                      </a:cubicBezTo>
                      <a:cubicBezTo>
                        <a:pt x="14" y="100"/>
                        <a:pt x="14" y="100"/>
                        <a:pt x="14" y="100"/>
                      </a:cubicBezTo>
                      <a:cubicBezTo>
                        <a:pt x="12" y="102"/>
                        <a:pt x="12" y="102"/>
                        <a:pt x="12" y="102"/>
                      </a:cubicBezTo>
                      <a:cubicBezTo>
                        <a:pt x="13" y="102"/>
                        <a:pt x="13" y="102"/>
                        <a:pt x="13" y="102"/>
                      </a:cubicBezTo>
                      <a:cubicBezTo>
                        <a:pt x="11" y="104"/>
                        <a:pt x="10" y="107"/>
                        <a:pt x="12" y="110"/>
                      </a:cubicBezTo>
                      <a:cubicBezTo>
                        <a:pt x="13" y="112"/>
                        <a:pt x="16" y="113"/>
                        <a:pt x="19" y="112"/>
                      </a:cubicBezTo>
                      <a:cubicBezTo>
                        <a:pt x="35" y="107"/>
                        <a:pt x="35" y="107"/>
                        <a:pt x="35" y="107"/>
                      </a:cubicBezTo>
                      <a:cubicBezTo>
                        <a:pt x="48" y="103"/>
                        <a:pt x="48" y="103"/>
                        <a:pt x="48" y="103"/>
                      </a:cubicBezTo>
                      <a:cubicBezTo>
                        <a:pt x="57" y="100"/>
                        <a:pt x="57" y="100"/>
                        <a:pt x="57" y="100"/>
                      </a:cubicBezTo>
                      <a:cubicBezTo>
                        <a:pt x="63" y="98"/>
                        <a:pt x="63" y="98"/>
                        <a:pt x="63" y="98"/>
                      </a:cubicBezTo>
                      <a:cubicBezTo>
                        <a:pt x="67" y="96"/>
                        <a:pt x="67" y="96"/>
                        <a:pt x="67" y="96"/>
                      </a:cubicBezTo>
                      <a:cubicBezTo>
                        <a:pt x="68" y="96"/>
                        <a:pt x="68" y="96"/>
                        <a:pt x="68" y="96"/>
                      </a:cubicBezTo>
                      <a:cubicBezTo>
                        <a:pt x="69" y="96"/>
                        <a:pt x="69" y="96"/>
                        <a:pt x="69" y="96"/>
                      </a:cubicBezTo>
                      <a:cubicBezTo>
                        <a:pt x="104" y="96"/>
                        <a:pt x="104" y="96"/>
                        <a:pt x="104" y="96"/>
                      </a:cubicBezTo>
                      <a:cubicBezTo>
                        <a:pt x="104" y="113"/>
                        <a:pt x="104" y="113"/>
                        <a:pt x="104" y="113"/>
                      </a:cubicBezTo>
                      <a:cubicBezTo>
                        <a:pt x="104" y="114"/>
                        <a:pt x="104" y="114"/>
                        <a:pt x="104" y="115"/>
                      </a:cubicBezTo>
                      <a:cubicBezTo>
                        <a:pt x="105" y="119"/>
                        <a:pt x="105" y="119"/>
                        <a:pt x="105" y="119"/>
                      </a:cubicBezTo>
                      <a:cubicBezTo>
                        <a:pt x="106" y="120"/>
                        <a:pt x="106" y="121"/>
                        <a:pt x="106" y="121"/>
                      </a:cubicBezTo>
                      <a:cubicBezTo>
                        <a:pt x="109" y="125"/>
                        <a:pt x="109" y="125"/>
                        <a:pt x="109" y="125"/>
                      </a:cubicBezTo>
                      <a:cubicBezTo>
                        <a:pt x="109" y="126"/>
                        <a:pt x="110" y="126"/>
                        <a:pt x="110" y="127"/>
                      </a:cubicBezTo>
                      <a:cubicBezTo>
                        <a:pt x="114" y="129"/>
                        <a:pt x="114" y="129"/>
                        <a:pt x="114" y="129"/>
                      </a:cubicBezTo>
                      <a:cubicBezTo>
                        <a:pt x="115" y="130"/>
                        <a:pt x="115" y="130"/>
                        <a:pt x="116" y="130"/>
                      </a:cubicBezTo>
                      <a:cubicBezTo>
                        <a:pt x="121" y="131"/>
                        <a:pt x="121" y="131"/>
                        <a:pt x="121" y="131"/>
                      </a:cubicBezTo>
                      <a:cubicBezTo>
                        <a:pt x="196" y="131"/>
                        <a:pt x="196" y="131"/>
                        <a:pt x="196" y="131"/>
                      </a:cubicBezTo>
                      <a:cubicBezTo>
                        <a:pt x="198" y="132"/>
                        <a:pt x="198" y="132"/>
                        <a:pt x="198" y="132"/>
                      </a:cubicBezTo>
                      <a:cubicBezTo>
                        <a:pt x="202" y="133"/>
                        <a:pt x="202" y="133"/>
                        <a:pt x="202" y="133"/>
                      </a:cubicBezTo>
                      <a:cubicBezTo>
                        <a:pt x="208" y="135"/>
                        <a:pt x="208" y="135"/>
                        <a:pt x="208" y="135"/>
                      </a:cubicBezTo>
                      <a:cubicBezTo>
                        <a:pt x="217" y="138"/>
                        <a:pt x="217" y="138"/>
                        <a:pt x="217" y="138"/>
                      </a:cubicBezTo>
                      <a:cubicBezTo>
                        <a:pt x="229" y="142"/>
                        <a:pt x="229" y="142"/>
                        <a:pt x="229" y="142"/>
                      </a:cubicBezTo>
                      <a:cubicBezTo>
                        <a:pt x="246" y="148"/>
                        <a:pt x="246" y="148"/>
                        <a:pt x="246" y="148"/>
                      </a:cubicBezTo>
                      <a:cubicBezTo>
                        <a:pt x="249" y="149"/>
                        <a:pt x="252" y="148"/>
                        <a:pt x="253" y="146"/>
                      </a:cubicBezTo>
                      <a:cubicBezTo>
                        <a:pt x="255" y="143"/>
                        <a:pt x="254" y="140"/>
                        <a:pt x="252" y="138"/>
                      </a:cubicBezTo>
                      <a:cubicBezTo>
                        <a:pt x="252" y="138"/>
                        <a:pt x="252" y="138"/>
                        <a:pt x="252" y="138"/>
                      </a:cubicBezTo>
                      <a:cubicBezTo>
                        <a:pt x="253" y="139"/>
                        <a:pt x="253" y="139"/>
                        <a:pt x="253" y="139"/>
                      </a:cubicBezTo>
                      <a:cubicBezTo>
                        <a:pt x="251" y="136"/>
                        <a:pt x="251" y="136"/>
                        <a:pt x="251" y="136"/>
                      </a:cubicBezTo>
                      <a:cubicBezTo>
                        <a:pt x="246" y="131"/>
                        <a:pt x="246" y="131"/>
                        <a:pt x="246" y="131"/>
                      </a:cubicBezTo>
                      <a:cubicBezTo>
                        <a:pt x="246" y="131"/>
                        <a:pt x="246" y="131"/>
                        <a:pt x="246" y="131"/>
                      </a:cubicBezTo>
                      <a:cubicBezTo>
                        <a:pt x="248" y="131"/>
                        <a:pt x="248" y="131"/>
                        <a:pt x="248" y="131"/>
                      </a:cubicBezTo>
                      <a:cubicBezTo>
                        <a:pt x="253" y="130"/>
                        <a:pt x="253" y="130"/>
                        <a:pt x="253" y="130"/>
                      </a:cubicBezTo>
                      <a:cubicBezTo>
                        <a:pt x="253" y="130"/>
                        <a:pt x="254" y="130"/>
                        <a:pt x="255" y="129"/>
                      </a:cubicBezTo>
                      <a:cubicBezTo>
                        <a:pt x="258" y="127"/>
                        <a:pt x="258" y="127"/>
                        <a:pt x="258" y="127"/>
                      </a:cubicBezTo>
                      <a:cubicBezTo>
                        <a:pt x="259" y="126"/>
                        <a:pt x="260" y="126"/>
                        <a:pt x="260" y="125"/>
                      </a:cubicBezTo>
                      <a:cubicBezTo>
                        <a:pt x="262" y="121"/>
                        <a:pt x="262" y="121"/>
                        <a:pt x="262" y="121"/>
                      </a:cubicBezTo>
                      <a:cubicBezTo>
                        <a:pt x="263" y="121"/>
                        <a:pt x="263" y="120"/>
                        <a:pt x="263" y="119"/>
                      </a:cubicBezTo>
                      <a:cubicBezTo>
                        <a:pt x="264" y="115"/>
                        <a:pt x="264" y="115"/>
                        <a:pt x="264" y="115"/>
                      </a:cubicBezTo>
                      <a:cubicBezTo>
                        <a:pt x="264" y="49"/>
                        <a:pt x="264" y="49"/>
                        <a:pt x="264" y="49"/>
                      </a:cubicBezTo>
                      <a:lnTo>
                        <a:pt x="263" y="45"/>
                      </a:lnTo>
                      <a:close/>
                      <a:moveTo>
                        <a:pt x="67" y="84"/>
                      </a:moveTo>
                      <a:cubicBezTo>
                        <a:pt x="67" y="84"/>
                        <a:pt x="66" y="84"/>
                        <a:pt x="65" y="84"/>
                      </a:cubicBezTo>
                      <a:cubicBezTo>
                        <a:pt x="65" y="84"/>
                        <a:pt x="65" y="84"/>
                        <a:pt x="65" y="84"/>
                      </a:cubicBezTo>
                      <a:cubicBezTo>
                        <a:pt x="62" y="85"/>
                        <a:pt x="62" y="85"/>
                        <a:pt x="62" y="85"/>
                      </a:cubicBezTo>
                      <a:cubicBezTo>
                        <a:pt x="59" y="86"/>
                        <a:pt x="59" y="86"/>
                        <a:pt x="59" y="86"/>
                      </a:cubicBezTo>
                      <a:cubicBezTo>
                        <a:pt x="53" y="88"/>
                        <a:pt x="53" y="88"/>
                        <a:pt x="53" y="88"/>
                      </a:cubicBezTo>
                      <a:cubicBezTo>
                        <a:pt x="44" y="91"/>
                        <a:pt x="44" y="91"/>
                        <a:pt x="44" y="91"/>
                      </a:cubicBezTo>
                      <a:cubicBezTo>
                        <a:pt x="36" y="94"/>
                        <a:pt x="36" y="94"/>
                        <a:pt x="36" y="94"/>
                      </a:cubicBezTo>
                      <a:cubicBezTo>
                        <a:pt x="36" y="94"/>
                        <a:pt x="36" y="94"/>
                        <a:pt x="36" y="94"/>
                      </a:cubicBezTo>
                      <a:cubicBezTo>
                        <a:pt x="38" y="92"/>
                        <a:pt x="38" y="90"/>
                        <a:pt x="37" y="87"/>
                      </a:cubicBezTo>
                      <a:cubicBezTo>
                        <a:pt x="36" y="85"/>
                        <a:pt x="34" y="84"/>
                        <a:pt x="31" y="84"/>
                      </a:cubicBezTo>
                      <a:cubicBezTo>
                        <a:pt x="18" y="84"/>
                        <a:pt x="18" y="84"/>
                        <a:pt x="18" y="84"/>
                      </a:cubicBezTo>
                      <a:cubicBezTo>
                        <a:pt x="16" y="83"/>
                        <a:pt x="16" y="83"/>
                        <a:pt x="16" y="83"/>
                      </a:cubicBezTo>
                      <a:cubicBezTo>
                        <a:pt x="14" y="82"/>
                        <a:pt x="14" y="82"/>
                        <a:pt x="14" y="82"/>
                      </a:cubicBezTo>
                      <a:cubicBezTo>
                        <a:pt x="13" y="81"/>
                        <a:pt x="13" y="81"/>
                        <a:pt x="13" y="81"/>
                      </a:cubicBezTo>
                      <a:cubicBezTo>
                        <a:pt x="12" y="77"/>
                        <a:pt x="12" y="77"/>
                        <a:pt x="12" y="77"/>
                      </a:cubicBezTo>
                      <a:cubicBezTo>
                        <a:pt x="12" y="19"/>
                        <a:pt x="12" y="19"/>
                        <a:pt x="12" y="19"/>
                      </a:cubicBezTo>
                      <a:cubicBezTo>
                        <a:pt x="13" y="16"/>
                        <a:pt x="13" y="16"/>
                        <a:pt x="13" y="16"/>
                      </a:cubicBezTo>
                      <a:cubicBezTo>
                        <a:pt x="14" y="14"/>
                        <a:pt x="14" y="14"/>
                        <a:pt x="14" y="14"/>
                      </a:cubicBezTo>
                      <a:cubicBezTo>
                        <a:pt x="16" y="13"/>
                        <a:pt x="16" y="13"/>
                        <a:pt x="16" y="13"/>
                      </a:cubicBezTo>
                      <a:cubicBezTo>
                        <a:pt x="20" y="12"/>
                        <a:pt x="20" y="12"/>
                        <a:pt x="20" y="12"/>
                      </a:cubicBezTo>
                      <a:cubicBezTo>
                        <a:pt x="141" y="12"/>
                        <a:pt x="141" y="12"/>
                        <a:pt x="141" y="12"/>
                      </a:cubicBezTo>
                      <a:cubicBezTo>
                        <a:pt x="145" y="13"/>
                        <a:pt x="145" y="13"/>
                        <a:pt x="145" y="13"/>
                      </a:cubicBezTo>
                      <a:cubicBezTo>
                        <a:pt x="147" y="14"/>
                        <a:pt x="147" y="14"/>
                        <a:pt x="147" y="14"/>
                      </a:cubicBezTo>
                      <a:cubicBezTo>
                        <a:pt x="148" y="16"/>
                        <a:pt x="148" y="16"/>
                        <a:pt x="148" y="16"/>
                      </a:cubicBezTo>
                      <a:cubicBezTo>
                        <a:pt x="148" y="18"/>
                        <a:pt x="148" y="18"/>
                        <a:pt x="148" y="18"/>
                      </a:cubicBezTo>
                      <a:cubicBezTo>
                        <a:pt x="148" y="32"/>
                        <a:pt x="148" y="32"/>
                        <a:pt x="148" y="32"/>
                      </a:cubicBezTo>
                      <a:cubicBezTo>
                        <a:pt x="122" y="32"/>
                        <a:pt x="122" y="32"/>
                        <a:pt x="122" y="32"/>
                      </a:cubicBezTo>
                      <a:cubicBezTo>
                        <a:pt x="122" y="32"/>
                        <a:pt x="121" y="33"/>
                        <a:pt x="121" y="33"/>
                      </a:cubicBezTo>
                      <a:cubicBezTo>
                        <a:pt x="116" y="34"/>
                        <a:pt x="116" y="34"/>
                        <a:pt x="116" y="34"/>
                      </a:cubicBezTo>
                      <a:cubicBezTo>
                        <a:pt x="115" y="34"/>
                        <a:pt x="115" y="34"/>
                        <a:pt x="114" y="34"/>
                      </a:cubicBezTo>
                      <a:cubicBezTo>
                        <a:pt x="110" y="37"/>
                        <a:pt x="110" y="37"/>
                        <a:pt x="110" y="37"/>
                      </a:cubicBezTo>
                      <a:cubicBezTo>
                        <a:pt x="110" y="37"/>
                        <a:pt x="109" y="38"/>
                        <a:pt x="109" y="39"/>
                      </a:cubicBezTo>
                      <a:cubicBezTo>
                        <a:pt x="106" y="42"/>
                        <a:pt x="106" y="42"/>
                        <a:pt x="106" y="42"/>
                      </a:cubicBezTo>
                      <a:cubicBezTo>
                        <a:pt x="106" y="43"/>
                        <a:pt x="106" y="44"/>
                        <a:pt x="105" y="45"/>
                      </a:cubicBezTo>
                      <a:cubicBezTo>
                        <a:pt x="104" y="49"/>
                        <a:pt x="104" y="49"/>
                        <a:pt x="104" y="49"/>
                      </a:cubicBezTo>
                      <a:cubicBezTo>
                        <a:pt x="104" y="50"/>
                        <a:pt x="104" y="50"/>
                        <a:pt x="104" y="50"/>
                      </a:cubicBezTo>
                      <a:cubicBezTo>
                        <a:pt x="104" y="84"/>
                        <a:pt x="104" y="84"/>
                        <a:pt x="104" y="84"/>
                      </a:cubicBezTo>
                      <a:lnTo>
                        <a:pt x="67" y="84"/>
                      </a:lnTo>
                      <a:close/>
                      <a:moveTo>
                        <a:pt x="148" y="78"/>
                      </a:moveTo>
                      <a:cubicBezTo>
                        <a:pt x="148" y="81"/>
                        <a:pt x="148" y="81"/>
                        <a:pt x="148" y="81"/>
                      </a:cubicBezTo>
                      <a:cubicBezTo>
                        <a:pt x="147" y="82"/>
                        <a:pt x="147" y="82"/>
                        <a:pt x="147" y="82"/>
                      </a:cubicBezTo>
                      <a:cubicBezTo>
                        <a:pt x="145" y="83"/>
                        <a:pt x="145" y="83"/>
                        <a:pt x="145" y="83"/>
                      </a:cubicBezTo>
                      <a:cubicBezTo>
                        <a:pt x="143" y="84"/>
                        <a:pt x="143" y="84"/>
                        <a:pt x="143" y="84"/>
                      </a:cubicBezTo>
                      <a:cubicBezTo>
                        <a:pt x="116" y="84"/>
                        <a:pt x="116" y="84"/>
                        <a:pt x="116" y="84"/>
                      </a:cubicBezTo>
                      <a:cubicBezTo>
                        <a:pt x="116" y="52"/>
                        <a:pt x="116" y="52"/>
                        <a:pt x="116" y="52"/>
                      </a:cubicBezTo>
                      <a:cubicBezTo>
                        <a:pt x="117" y="48"/>
                        <a:pt x="117" y="48"/>
                        <a:pt x="117" y="48"/>
                      </a:cubicBezTo>
                      <a:cubicBezTo>
                        <a:pt x="118" y="46"/>
                        <a:pt x="118" y="46"/>
                        <a:pt x="118" y="46"/>
                      </a:cubicBezTo>
                      <a:cubicBezTo>
                        <a:pt x="120" y="45"/>
                        <a:pt x="120" y="45"/>
                        <a:pt x="120" y="45"/>
                      </a:cubicBezTo>
                      <a:cubicBezTo>
                        <a:pt x="123" y="44"/>
                        <a:pt x="123" y="44"/>
                        <a:pt x="123" y="44"/>
                      </a:cubicBezTo>
                      <a:cubicBezTo>
                        <a:pt x="148" y="44"/>
                        <a:pt x="148" y="44"/>
                        <a:pt x="148" y="44"/>
                      </a:cubicBezTo>
                      <a:lnTo>
                        <a:pt x="148" y="78"/>
                      </a:lnTo>
                      <a:close/>
                      <a:moveTo>
                        <a:pt x="221" y="127"/>
                      </a:moveTo>
                      <a:cubicBezTo>
                        <a:pt x="212" y="124"/>
                        <a:pt x="212" y="124"/>
                        <a:pt x="212" y="124"/>
                      </a:cubicBezTo>
                      <a:cubicBezTo>
                        <a:pt x="206" y="122"/>
                        <a:pt x="206" y="122"/>
                        <a:pt x="206" y="122"/>
                      </a:cubicBezTo>
                      <a:cubicBezTo>
                        <a:pt x="202" y="121"/>
                        <a:pt x="202" y="121"/>
                        <a:pt x="202" y="121"/>
                      </a:cubicBezTo>
                      <a:cubicBezTo>
                        <a:pt x="200" y="120"/>
                        <a:pt x="200" y="120"/>
                        <a:pt x="200" y="120"/>
                      </a:cubicBezTo>
                      <a:cubicBezTo>
                        <a:pt x="199" y="120"/>
                        <a:pt x="199" y="120"/>
                        <a:pt x="199" y="120"/>
                      </a:cubicBezTo>
                      <a:cubicBezTo>
                        <a:pt x="199" y="119"/>
                        <a:pt x="198" y="119"/>
                        <a:pt x="197" y="119"/>
                      </a:cubicBezTo>
                      <a:cubicBezTo>
                        <a:pt x="122" y="119"/>
                        <a:pt x="122" y="119"/>
                        <a:pt x="122" y="119"/>
                      </a:cubicBezTo>
                      <a:cubicBezTo>
                        <a:pt x="120" y="119"/>
                        <a:pt x="120" y="119"/>
                        <a:pt x="120" y="119"/>
                      </a:cubicBezTo>
                      <a:cubicBezTo>
                        <a:pt x="118" y="117"/>
                        <a:pt x="118" y="117"/>
                        <a:pt x="118" y="117"/>
                      </a:cubicBezTo>
                      <a:cubicBezTo>
                        <a:pt x="117" y="116"/>
                        <a:pt x="117" y="116"/>
                        <a:pt x="117" y="116"/>
                      </a:cubicBezTo>
                      <a:cubicBezTo>
                        <a:pt x="116" y="112"/>
                        <a:pt x="116" y="112"/>
                        <a:pt x="116" y="112"/>
                      </a:cubicBezTo>
                      <a:cubicBezTo>
                        <a:pt x="116" y="96"/>
                        <a:pt x="116" y="96"/>
                        <a:pt x="116" y="96"/>
                      </a:cubicBezTo>
                      <a:cubicBezTo>
                        <a:pt x="144" y="96"/>
                        <a:pt x="144" y="96"/>
                        <a:pt x="144" y="96"/>
                      </a:cubicBezTo>
                      <a:cubicBezTo>
                        <a:pt x="149" y="95"/>
                        <a:pt x="149" y="95"/>
                        <a:pt x="149" y="95"/>
                      </a:cubicBezTo>
                      <a:cubicBezTo>
                        <a:pt x="149" y="95"/>
                        <a:pt x="150" y="94"/>
                        <a:pt x="150" y="94"/>
                      </a:cubicBezTo>
                      <a:cubicBezTo>
                        <a:pt x="154" y="92"/>
                        <a:pt x="154" y="92"/>
                        <a:pt x="154" y="92"/>
                      </a:cubicBezTo>
                      <a:cubicBezTo>
                        <a:pt x="155" y="91"/>
                        <a:pt x="156" y="91"/>
                        <a:pt x="156" y="90"/>
                      </a:cubicBezTo>
                      <a:cubicBezTo>
                        <a:pt x="158" y="86"/>
                        <a:pt x="158" y="86"/>
                        <a:pt x="158" y="86"/>
                      </a:cubicBezTo>
                      <a:cubicBezTo>
                        <a:pt x="159" y="86"/>
                        <a:pt x="159" y="85"/>
                        <a:pt x="159" y="85"/>
                      </a:cubicBezTo>
                      <a:cubicBezTo>
                        <a:pt x="160" y="80"/>
                        <a:pt x="160" y="80"/>
                        <a:pt x="160" y="80"/>
                      </a:cubicBezTo>
                      <a:cubicBezTo>
                        <a:pt x="160" y="44"/>
                        <a:pt x="160" y="44"/>
                        <a:pt x="160" y="44"/>
                      </a:cubicBezTo>
                      <a:cubicBezTo>
                        <a:pt x="245" y="44"/>
                        <a:pt x="245" y="44"/>
                        <a:pt x="245" y="44"/>
                      </a:cubicBezTo>
                      <a:cubicBezTo>
                        <a:pt x="249" y="45"/>
                        <a:pt x="249" y="45"/>
                        <a:pt x="249" y="45"/>
                      </a:cubicBezTo>
                      <a:cubicBezTo>
                        <a:pt x="250" y="46"/>
                        <a:pt x="250" y="46"/>
                        <a:pt x="250" y="46"/>
                      </a:cubicBezTo>
                      <a:cubicBezTo>
                        <a:pt x="252" y="48"/>
                        <a:pt x="252" y="48"/>
                        <a:pt x="252" y="48"/>
                      </a:cubicBezTo>
                      <a:cubicBezTo>
                        <a:pt x="252" y="50"/>
                        <a:pt x="252" y="50"/>
                        <a:pt x="252" y="50"/>
                      </a:cubicBezTo>
                      <a:cubicBezTo>
                        <a:pt x="252" y="113"/>
                        <a:pt x="252" y="113"/>
                        <a:pt x="252" y="113"/>
                      </a:cubicBezTo>
                      <a:cubicBezTo>
                        <a:pt x="252" y="116"/>
                        <a:pt x="252" y="116"/>
                        <a:pt x="252" y="116"/>
                      </a:cubicBezTo>
                      <a:cubicBezTo>
                        <a:pt x="251" y="117"/>
                        <a:pt x="251" y="117"/>
                        <a:pt x="251" y="117"/>
                      </a:cubicBezTo>
                      <a:cubicBezTo>
                        <a:pt x="249" y="119"/>
                        <a:pt x="249" y="119"/>
                        <a:pt x="249" y="119"/>
                      </a:cubicBezTo>
                      <a:cubicBezTo>
                        <a:pt x="247" y="119"/>
                        <a:pt x="247" y="119"/>
                        <a:pt x="247" y="119"/>
                      </a:cubicBezTo>
                      <a:cubicBezTo>
                        <a:pt x="233" y="119"/>
                        <a:pt x="233" y="119"/>
                        <a:pt x="233" y="119"/>
                      </a:cubicBezTo>
                      <a:cubicBezTo>
                        <a:pt x="231" y="119"/>
                        <a:pt x="229" y="121"/>
                        <a:pt x="228" y="123"/>
                      </a:cubicBezTo>
                      <a:cubicBezTo>
                        <a:pt x="227" y="125"/>
                        <a:pt x="227" y="127"/>
                        <a:pt x="229" y="129"/>
                      </a:cubicBezTo>
                      <a:cubicBezTo>
                        <a:pt x="230" y="130"/>
                        <a:pt x="230" y="130"/>
                        <a:pt x="230" y="130"/>
                      </a:cubicBezTo>
                      <a:lnTo>
                        <a:pt x="221" y="127"/>
                      </a:lnTo>
                      <a:close/>
                    </a:path>
                  </a:pathLst>
                </a:custGeom>
                <a:solidFill>
                  <a:schemeClr val="bg1"/>
                </a:solidFill>
                <a:ln w="9525">
                  <a:noFill/>
                  <a:round/>
                  <a:headEnd/>
                  <a:tailEnd/>
                </a:ln>
                <a:effectLst>
                  <a:outerShdw blurRad="63500" sx="102000" sy="102000" algn="ctr" rotWithShape="0">
                    <a:srgbClr val="000000">
                      <a:alpha val="78000"/>
                    </a:srgbClr>
                  </a:outerShdw>
                </a:effectLst>
              </p:spPr>
              <p:txBody>
                <a:bodyPr/>
                <a:lstStyle/>
                <a:p>
                  <a:pPr>
                    <a:defRPr/>
                  </a:pPr>
                  <a:endParaRPr lang="en-US" sz="500" dirty="0">
                    <a:solidFill>
                      <a:srgbClr val="000000"/>
                    </a:solidFill>
                    <a:latin typeface="Arial" pitchFamily="-84" charset="0"/>
                    <a:ea typeface="Arial" pitchFamily="-84" charset="0"/>
                    <a:cs typeface="Arial" pitchFamily="-84" charset="0"/>
                  </a:endParaRPr>
                </a:p>
              </p:txBody>
            </p:sp>
          </p:grpSp>
        </p:grpSp>
        <p:sp>
          <p:nvSpPr>
            <p:cNvPr id="4862" name="Rectangle 4861"/>
            <p:cNvSpPr/>
            <p:nvPr/>
          </p:nvSpPr>
          <p:spPr>
            <a:xfrm>
              <a:off x="5707513" y="1487169"/>
              <a:ext cx="1362135" cy="311624"/>
            </a:xfrm>
            <a:prstGeom prst="rect">
              <a:avLst/>
            </a:prstGeom>
            <a:noFill/>
          </p:spPr>
          <p:txBody>
            <a:bodyPr wrap="square" anchor="b">
              <a:spAutoFit/>
            </a:bodyPr>
            <a:lstStyle/>
            <a:p>
              <a:pPr algn="ctr">
                <a:lnSpc>
                  <a:spcPct val="75000"/>
                </a:lnSpc>
                <a:defRPr/>
              </a:pPr>
              <a:r>
                <a:rPr lang="en-US" dirty="0">
                  <a:ln w="6350">
                    <a:noFill/>
                  </a:ln>
                  <a:gradFill>
                    <a:gsLst>
                      <a:gs pos="0">
                        <a:srgbClr val="FF1414">
                          <a:lumMod val="75000"/>
                        </a:srgbClr>
                      </a:gs>
                      <a:gs pos="100000">
                        <a:srgbClr val="FF1414">
                          <a:lumMod val="95000"/>
                        </a:srgbClr>
                      </a:gs>
                    </a:gsLst>
                    <a:lin ang="16200000" scaled="0"/>
                  </a:gradFill>
                  <a:latin typeface="Arial"/>
                </a:rPr>
                <a:t>MOBILE</a:t>
              </a:r>
            </a:p>
          </p:txBody>
        </p:sp>
      </p:grpSp>
      <p:grpSp>
        <p:nvGrpSpPr>
          <p:cNvPr id="167" name="Group 7"/>
          <p:cNvGrpSpPr/>
          <p:nvPr/>
        </p:nvGrpSpPr>
        <p:grpSpPr>
          <a:xfrm>
            <a:off x="1746241" y="1332656"/>
            <a:ext cx="2069539" cy="1175597"/>
            <a:chOff x="6442036" y="1523152"/>
            <a:chExt cx="2069539" cy="1175597"/>
          </a:xfrm>
        </p:grpSpPr>
        <p:grpSp>
          <p:nvGrpSpPr>
            <p:cNvPr id="169" name="Group 5"/>
            <p:cNvGrpSpPr/>
            <p:nvPr/>
          </p:nvGrpSpPr>
          <p:grpSpPr>
            <a:xfrm>
              <a:off x="6942667" y="1876956"/>
              <a:ext cx="1137915" cy="821793"/>
              <a:chOff x="-1420635" y="1157290"/>
              <a:chExt cx="568884" cy="380682"/>
            </a:xfrm>
          </p:grpSpPr>
          <p:sp>
            <p:nvSpPr>
              <p:cNvPr id="194" name="Cloud DArk"/>
              <p:cNvSpPr>
                <a:spLocks noChangeAspect="1"/>
              </p:cNvSpPr>
              <p:nvPr/>
            </p:nvSpPr>
            <p:spPr bwMode="auto">
              <a:xfrm>
                <a:off x="-1420635" y="1157290"/>
                <a:ext cx="568884" cy="380682"/>
              </a:xfrm>
              <a:custGeom>
                <a:avLst/>
                <a:gdLst>
                  <a:gd name="T0" fmla="*/ 3193 w 3580"/>
                  <a:gd name="T1" fmla="*/ 967 h 2178"/>
                  <a:gd name="T2" fmla="*/ 2918 w 3580"/>
                  <a:gd name="T3" fmla="*/ 654 h 2178"/>
                  <a:gd name="T4" fmla="*/ 2509 w 3580"/>
                  <a:gd name="T5" fmla="*/ 526 h 2178"/>
                  <a:gd name="T6" fmla="*/ 1775 w 3580"/>
                  <a:gd name="T7" fmla="*/ 0 h 2178"/>
                  <a:gd name="T8" fmla="*/ 1770 w 3580"/>
                  <a:gd name="T9" fmla="*/ 0 h 2178"/>
                  <a:gd name="T10" fmla="*/ 1281 w 3580"/>
                  <a:gd name="T11" fmla="*/ 171 h 2178"/>
                  <a:gd name="T12" fmla="*/ 1017 w 3580"/>
                  <a:gd name="T13" fmla="*/ 574 h 2178"/>
                  <a:gd name="T14" fmla="*/ 818 w 3580"/>
                  <a:gd name="T15" fmla="*/ 548 h 2178"/>
                  <a:gd name="T16" fmla="*/ 814 w 3580"/>
                  <a:gd name="T17" fmla="*/ 548 h 2178"/>
                  <a:gd name="T18" fmla="*/ 241 w 3580"/>
                  <a:gd name="T19" fmla="*/ 784 h 2178"/>
                  <a:gd name="T20" fmla="*/ 2 w 3580"/>
                  <a:gd name="T21" fmla="*/ 1355 h 2178"/>
                  <a:gd name="T22" fmla="*/ 236 w 3580"/>
                  <a:gd name="T23" fmla="*/ 1932 h 2178"/>
                  <a:gd name="T24" fmla="*/ 809 w 3580"/>
                  <a:gd name="T25" fmla="*/ 2173 h 2178"/>
                  <a:gd name="T26" fmla="*/ 814 w 3580"/>
                  <a:gd name="T27" fmla="*/ 2173 h 2178"/>
                  <a:gd name="T28" fmla="*/ 1291 w 3580"/>
                  <a:gd name="T29" fmla="*/ 2017 h 2178"/>
                  <a:gd name="T30" fmla="*/ 1762 w 3580"/>
                  <a:gd name="T31" fmla="*/ 2178 h 2178"/>
                  <a:gd name="T32" fmla="*/ 1767 w 3580"/>
                  <a:gd name="T33" fmla="*/ 2178 h 2178"/>
                  <a:gd name="T34" fmla="*/ 2212 w 3580"/>
                  <a:gd name="T35" fmla="*/ 2040 h 2178"/>
                  <a:gd name="T36" fmla="*/ 2486 w 3580"/>
                  <a:gd name="T37" fmla="*/ 2090 h 2178"/>
                  <a:gd name="T38" fmla="*/ 2489 w 3580"/>
                  <a:gd name="T39" fmla="*/ 2090 h 2178"/>
                  <a:gd name="T40" fmla="*/ 2874 w 3580"/>
                  <a:gd name="T41" fmla="*/ 1989 h 2178"/>
                  <a:gd name="T42" fmla="*/ 3039 w 3580"/>
                  <a:gd name="T43" fmla="*/ 2017 h 2178"/>
                  <a:gd name="T44" fmla="*/ 3042 w 3580"/>
                  <a:gd name="T45" fmla="*/ 2017 h 2178"/>
                  <a:gd name="T46" fmla="*/ 3578 w 3580"/>
                  <a:gd name="T47" fmla="*/ 1484 h 2178"/>
                  <a:gd name="T48" fmla="*/ 3193 w 3580"/>
                  <a:gd name="T49" fmla="*/ 967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80" h="2178">
                    <a:moveTo>
                      <a:pt x="3193" y="967"/>
                    </a:moveTo>
                    <a:cubicBezTo>
                      <a:pt x="3131" y="840"/>
                      <a:pt x="3035" y="730"/>
                      <a:pt x="2918" y="654"/>
                    </a:cubicBezTo>
                    <a:cubicBezTo>
                      <a:pt x="2796" y="574"/>
                      <a:pt x="2655" y="530"/>
                      <a:pt x="2509" y="526"/>
                    </a:cubicBezTo>
                    <a:cubicBezTo>
                      <a:pt x="2401" y="212"/>
                      <a:pt x="2109" y="1"/>
                      <a:pt x="1775" y="0"/>
                    </a:cubicBezTo>
                    <a:cubicBezTo>
                      <a:pt x="1775" y="0"/>
                      <a:pt x="1775" y="0"/>
                      <a:pt x="1770" y="0"/>
                    </a:cubicBezTo>
                    <a:cubicBezTo>
                      <a:pt x="1593" y="0"/>
                      <a:pt x="1420" y="60"/>
                      <a:pt x="1281" y="171"/>
                    </a:cubicBezTo>
                    <a:cubicBezTo>
                      <a:pt x="1153" y="274"/>
                      <a:pt x="1060" y="416"/>
                      <a:pt x="1017" y="574"/>
                    </a:cubicBezTo>
                    <a:cubicBezTo>
                      <a:pt x="952" y="556"/>
                      <a:pt x="885" y="548"/>
                      <a:pt x="818" y="548"/>
                    </a:cubicBezTo>
                    <a:cubicBezTo>
                      <a:pt x="818" y="548"/>
                      <a:pt x="818" y="548"/>
                      <a:pt x="814" y="548"/>
                    </a:cubicBezTo>
                    <a:cubicBezTo>
                      <a:pt x="597" y="548"/>
                      <a:pt x="395" y="631"/>
                      <a:pt x="241" y="784"/>
                    </a:cubicBezTo>
                    <a:cubicBezTo>
                      <a:pt x="88" y="936"/>
                      <a:pt x="2" y="1140"/>
                      <a:pt x="2" y="1355"/>
                    </a:cubicBezTo>
                    <a:cubicBezTo>
                      <a:pt x="0" y="1573"/>
                      <a:pt x="83" y="1777"/>
                      <a:pt x="236" y="1932"/>
                    </a:cubicBezTo>
                    <a:cubicBezTo>
                      <a:pt x="388" y="2087"/>
                      <a:pt x="592" y="2172"/>
                      <a:pt x="809" y="2173"/>
                    </a:cubicBezTo>
                    <a:cubicBezTo>
                      <a:pt x="809" y="2173"/>
                      <a:pt x="809" y="2173"/>
                      <a:pt x="814" y="2173"/>
                    </a:cubicBezTo>
                    <a:cubicBezTo>
                      <a:pt x="988" y="2173"/>
                      <a:pt x="1153" y="2120"/>
                      <a:pt x="1291" y="2017"/>
                    </a:cubicBezTo>
                    <a:cubicBezTo>
                      <a:pt x="1428" y="2123"/>
                      <a:pt x="1589" y="2178"/>
                      <a:pt x="1762" y="2178"/>
                    </a:cubicBezTo>
                    <a:cubicBezTo>
                      <a:pt x="1762" y="2178"/>
                      <a:pt x="1762" y="2178"/>
                      <a:pt x="1767" y="2178"/>
                    </a:cubicBezTo>
                    <a:cubicBezTo>
                      <a:pt x="1927" y="2178"/>
                      <a:pt x="2080" y="2131"/>
                      <a:pt x="2212" y="2040"/>
                    </a:cubicBezTo>
                    <a:cubicBezTo>
                      <a:pt x="2300" y="2072"/>
                      <a:pt x="2391" y="2090"/>
                      <a:pt x="2486" y="2090"/>
                    </a:cubicBezTo>
                    <a:cubicBezTo>
                      <a:pt x="2486" y="2090"/>
                      <a:pt x="2486" y="2090"/>
                      <a:pt x="2489" y="2090"/>
                    </a:cubicBezTo>
                    <a:cubicBezTo>
                      <a:pt x="2625" y="2090"/>
                      <a:pt x="2757" y="2056"/>
                      <a:pt x="2874" y="1989"/>
                    </a:cubicBezTo>
                    <a:cubicBezTo>
                      <a:pt x="2928" y="2007"/>
                      <a:pt x="2983" y="2017"/>
                      <a:pt x="3039" y="2017"/>
                    </a:cubicBezTo>
                    <a:cubicBezTo>
                      <a:pt x="3039" y="2017"/>
                      <a:pt x="3039" y="2017"/>
                      <a:pt x="3042" y="2017"/>
                    </a:cubicBezTo>
                    <a:cubicBezTo>
                      <a:pt x="3337" y="2017"/>
                      <a:pt x="3576" y="1777"/>
                      <a:pt x="3578" y="1484"/>
                    </a:cubicBezTo>
                    <a:cubicBezTo>
                      <a:pt x="3580" y="1244"/>
                      <a:pt x="3422" y="1034"/>
                      <a:pt x="3193" y="967"/>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500" dirty="0">
                  <a:solidFill>
                    <a:srgbClr val="000000"/>
                  </a:solidFill>
                  <a:latin typeface="Arial"/>
                </a:endParaRPr>
              </a:p>
            </p:txBody>
          </p:sp>
          <p:sp>
            <p:nvSpPr>
              <p:cNvPr id="195" name="Cloud White"/>
              <p:cNvSpPr>
                <a:spLocks noChangeAspect="1"/>
              </p:cNvSpPr>
              <p:nvPr/>
            </p:nvSpPr>
            <p:spPr bwMode="auto">
              <a:xfrm>
                <a:off x="-1420635" y="1157290"/>
                <a:ext cx="568884" cy="380682"/>
              </a:xfrm>
              <a:custGeom>
                <a:avLst/>
                <a:gdLst>
                  <a:gd name="T0" fmla="*/ 3193 w 3580"/>
                  <a:gd name="T1" fmla="*/ 967 h 2178"/>
                  <a:gd name="T2" fmla="*/ 2918 w 3580"/>
                  <a:gd name="T3" fmla="*/ 654 h 2178"/>
                  <a:gd name="T4" fmla="*/ 2509 w 3580"/>
                  <a:gd name="T5" fmla="*/ 526 h 2178"/>
                  <a:gd name="T6" fmla="*/ 1775 w 3580"/>
                  <a:gd name="T7" fmla="*/ 0 h 2178"/>
                  <a:gd name="T8" fmla="*/ 1770 w 3580"/>
                  <a:gd name="T9" fmla="*/ 0 h 2178"/>
                  <a:gd name="T10" fmla="*/ 1281 w 3580"/>
                  <a:gd name="T11" fmla="*/ 171 h 2178"/>
                  <a:gd name="T12" fmla="*/ 1017 w 3580"/>
                  <a:gd name="T13" fmla="*/ 574 h 2178"/>
                  <a:gd name="T14" fmla="*/ 818 w 3580"/>
                  <a:gd name="T15" fmla="*/ 548 h 2178"/>
                  <a:gd name="T16" fmla="*/ 814 w 3580"/>
                  <a:gd name="T17" fmla="*/ 548 h 2178"/>
                  <a:gd name="T18" fmla="*/ 241 w 3580"/>
                  <a:gd name="T19" fmla="*/ 784 h 2178"/>
                  <a:gd name="T20" fmla="*/ 2 w 3580"/>
                  <a:gd name="T21" fmla="*/ 1355 h 2178"/>
                  <a:gd name="T22" fmla="*/ 236 w 3580"/>
                  <a:gd name="T23" fmla="*/ 1932 h 2178"/>
                  <a:gd name="T24" fmla="*/ 809 w 3580"/>
                  <a:gd name="T25" fmla="*/ 2173 h 2178"/>
                  <a:gd name="T26" fmla="*/ 814 w 3580"/>
                  <a:gd name="T27" fmla="*/ 2173 h 2178"/>
                  <a:gd name="T28" fmla="*/ 1291 w 3580"/>
                  <a:gd name="T29" fmla="*/ 2017 h 2178"/>
                  <a:gd name="T30" fmla="*/ 1762 w 3580"/>
                  <a:gd name="T31" fmla="*/ 2178 h 2178"/>
                  <a:gd name="T32" fmla="*/ 1767 w 3580"/>
                  <a:gd name="T33" fmla="*/ 2178 h 2178"/>
                  <a:gd name="T34" fmla="*/ 2212 w 3580"/>
                  <a:gd name="T35" fmla="*/ 2040 h 2178"/>
                  <a:gd name="T36" fmla="*/ 2486 w 3580"/>
                  <a:gd name="T37" fmla="*/ 2090 h 2178"/>
                  <a:gd name="T38" fmla="*/ 2489 w 3580"/>
                  <a:gd name="T39" fmla="*/ 2090 h 2178"/>
                  <a:gd name="T40" fmla="*/ 2874 w 3580"/>
                  <a:gd name="T41" fmla="*/ 1989 h 2178"/>
                  <a:gd name="T42" fmla="*/ 3039 w 3580"/>
                  <a:gd name="T43" fmla="*/ 2017 h 2178"/>
                  <a:gd name="T44" fmla="*/ 3042 w 3580"/>
                  <a:gd name="T45" fmla="*/ 2017 h 2178"/>
                  <a:gd name="T46" fmla="*/ 3578 w 3580"/>
                  <a:gd name="T47" fmla="*/ 1484 h 2178"/>
                  <a:gd name="T48" fmla="*/ 3193 w 3580"/>
                  <a:gd name="T49" fmla="*/ 967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80" h="2178">
                    <a:moveTo>
                      <a:pt x="3193" y="967"/>
                    </a:moveTo>
                    <a:cubicBezTo>
                      <a:pt x="3131" y="840"/>
                      <a:pt x="3035" y="730"/>
                      <a:pt x="2918" y="654"/>
                    </a:cubicBezTo>
                    <a:cubicBezTo>
                      <a:pt x="2796" y="574"/>
                      <a:pt x="2655" y="530"/>
                      <a:pt x="2509" y="526"/>
                    </a:cubicBezTo>
                    <a:cubicBezTo>
                      <a:pt x="2401" y="212"/>
                      <a:pt x="2109" y="1"/>
                      <a:pt x="1775" y="0"/>
                    </a:cubicBezTo>
                    <a:cubicBezTo>
                      <a:pt x="1775" y="0"/>
                      <a:pt x="1775" y="0"/>
                      <a:pt x="1770" y="0"/>
                    </a:cubicBezTo>
                    <a:cubicBezTo>
                      <a:pt x="1593" y="0"/>
                      <a:pt x="1420" y="60"/>
                      <a:pt x="1281" y="171"/>
                    </a:cubicBezTo>
                    <a:cubicBezTo>
                      <a:pt x="1153" y="274"/>
                      <a:pt x="1060" y="416"/>
                      <a:pt x="1017" y="574"/>
                    </a:cubicBezTo>
                    <a:cubicBezTo>
                      <a:pt x="952" y="556"/>
                      <a:pt x="885" y="548"/>
                      <a:pt x="818" y="548"/>
                    </a:cubicBezTo>
                    <a:cubicBezTo>
                      <a:pt x="818" y="548"/>
                      <a:pt x="818" y="548"/>
                      <a:pt x="814" y="548"/>
                    </a:cubicBezTo>
                    <a:cubicBezTo>
                      <a:pt x="597" y="548"/>
                      <a:pt x="395" y="631"/>
                      <a:pt x="241" y="784"/>
                    </a:cubicBezTo>
                    <a:cubicBezTo>
                      <a:pt x="88" y="936"/>
                      <a:pt x="2" y="1140"/>
                      <a:pt x="2" y="1355"/>
                    </a:cubicBezTo>
                    <a:cubicBezTo>
                      <a:pt x="0" y="1573"/>
                      <a:pt x="83" y="1777"/>
                      <a:pt x="236" y="1932"/>
                    </a:cubicBezTo>
                    <a:cubicBezTo>
                      <a:pt x="388" y="2087"/>
                      <a:pt x="592" y="2172"/>
                      <a:pt x="809" y="2173"/>
                    </a:cubicBezTo>
                    <a:cubicBezTo>
                      <a:pt x="809" y="2173"/>
                      <a:pt x="809" y="2173"/>
                      <a:pt x="814" y="2173"/>
                    </a:cubicBezTo>
                    <a:cubicBezTo>
                      <a:pt x="988" y="2173"/>
                      <a:pt x="1153" y="2120"/>
                      <a:pt x="1291" y="2017"/>
                    </a:cubicBezTo>
                    <a:cubicBezTo>
                      <a:pt x="1428" y="2123"/>
                      <a:pt x="1589" y="2178"/>
                      <a:pt x="1762" y="2178"/>
                    </a:cubicBezTo>
                    <a:cubicBezTo>
                      <a:pt x="1762" y="2178"/>
                      <a:pt x="1762" y="2178"/>
                      <a:pt x="1767" y="2178"/>
                    </a:cubicBezTo>
                    <a:cubicBezTo>
                      <a:pt x="1927" y="2178"/>
                      <a:pt x="2080" y="2131"/>
                      <a:pt x="2212" y="2040"/>
                    </a:cubicBezTo>
                    <a:cubicBezTo>
                      <a:pt x="2300" y="2072"/>
                      <a:pt x="2391" y="2090"/>
                      <a:pt x="2486" y="2090"/>
                    </a:cubicBezTo>
                    <a:cubicBezTo>
                      <a:pt x="2486" y="2090"/>
                      <a:pt x="2486" y="2090"/>
                      <a:pt x="2489" y="2090"/>
                    </a:cubicBezTo>
                    <a:cubicBezTo>
                      <a:pt x="2625" y="2090"/>
                      <a:pt x="2757" y="2056"/>
                      <a:pt x="2874" y="1989"/>
                    </a:cubicBezTo>
                    <a:cubicBezTo>
                      <a:pt x="2928" y="2007"/>
                      <a:pt x="2983" y="2017"/>
                      <a:pt x="3039" y="2017"/>
                    </a:cubicBezTo>
                    <a:cubicBezTo>
                      <a:pt x="3039" y="2017"/>
                      <a:pt x="3039" y="2017"/>
                      <a:pt x="3042" y="2017"/>
                    </a:cubicBezTo>
                    <a:cubicBezTo>
                      <a:pt x="3337" y="2017"/>
                      <a:pt x="3576" y="1777"/>
                      <a:pt x="3578" y="1484"/>
                    </a:cubicBezTo>
                    <a:cubicBezTo>
                      <a:pt x="3580" y="1244"/>
                      <a:pt x="3422" y="1034"/>
                      <a:pt x="3193" y="9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500" dirty="0">
                  <a:solidFill>
                    <a:srgbClr val="000000"/>
                  </a:solidFill>
                  <a:latin typeface="Arial"/>
                </a:endParaRPr>
              </a:p>
            </p:txBody>
          </p:sp>
          <p:sp>
            <p:nvSpPr>
              <p:cNvPr id="196" name="Oval 195"/>
              <p:cNvSpPr>
                <a:spLocks noChangeAspect="1"/>
              </p:cNvSpPr>
              <p:nvPr/>
            </p:nvSpPr>
            <p:spPr>
              <a:xfrm>
                <a:off x="-1239753" y="1184461"/>
                <a:ext cx="199669" cy="219624"/>
              </a:xfrm>
              <a:prstGeom prst="ellipse">
                <a:avLst/>
              </a:prstGeom>
              <a:noFill/>
              <a:ln w="19050" cap="rnd">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Cloud Outline"/>
              <p:cNvSpPr>
                <a:spLocks noEditPoints="1"/>
              </p:cNvSpPr>
              <p:nvPr/>
            </p:nvSpPr>
            <p:spPr bwMode="auto">
              <a:xfrm>
                <a:off x="-1420635" y="1157290"/>
                <a:ext cx="567046" cy="379618"/>
              </a:xfrm>
              <a:custGeom>
                <a:avLst/>
                <a:gdLst>
                  <a:gd name="T0" fmla="*/ 1084 w 2196"/>
                  <a:gd name="T1" fmla="*/ 1336 h 1336"/>
                  <a:gd name="T2" fmla="*/ 1081 w 2196"/>
                  <a:gd name="T3" fmla="*/ 1336 h 1336"/>
                  <a:gd name="T4" fmla="*/ 792 w 2196"/>
                  <a:gd name="T5" fmla="*/ 1237 h 1336"/>
                  <a:gd name="T6" fmla="*/ 499 w 2196"/>
                  <a:gd name="T7" fmla="*/ 1333 h 1336"/>
                  <a:gd name="T8" fmla="*/ 496 w 2196"/>
                  <a:gd name="T9" fmla="*/ 1333 h 1336"/>
                  <a:gd name="T10" fmla="*/ 145 w 2196"/>
                  <a:gd name="T11" fmla="*/ 1185 h 1336"/>
                  <a:gd name="T12" fmla="*/ 1 w 2196"/>
                  <a:gd name="T13" fmla="*/ 831 h 1336"/>
                  <a:gd name="T14" fmla="*/ 148 w 2196"/>
                  <a:gd name="T15" fmla="*/ 481 h 1336"/>
                  <a:gd name="T16" fmla="*/ 499 w 2196"/>
                  <a:gd name="T17" fmla="*/ 336 h 1336"/>
                  <a:gd name="T18" fmla="*/ 502 w 2196"/>
                  <a:gd name="T19" fmla="*/ 336 h 1336"/>
                  <a:gd name="T20" fmla="*/ 624 w 2196"/>
                  <a:gd name="T21" fmla="*/ 352 h 1336"/>
                  <a:gd name="T22" fmla="*/ 786 w 2196"/>
                  <a:gd name="T23" fmla="*/ 105 h 1336"/>
                  <a:gd name="T24" fmla="*/ 1086 w 2196"/>
                  <a:gd name="T25" fmla="*/ 0 h 1336"/>
                  <a:gd name="T26" fmla="*/ 1089 w 2196"/>
                  <a:gd name="T27" fmla="*/ 0 h 1336"/>
                  <a:gd name="T28" fmla="*/ 1539 w 2196"/>
                  <a:gd name="T29" fmla="*/ 323 h 1336"/>
                  <a:gd name="T30" fmla="*/ 1790 w 2196"/>
                  <a:gd name="T31" fmla="*/ 401 h 1336"/>
                  <a:gd name="T32" fmla="*/ 1959 w 2196"/>
                  <a:gd name="T33" fmla="*/ 593 h 1336"/>
                  <a:gd name="T34" fmla="*/ 2195 w 2196"/>
                  <a:gd name="T35" fmla="*/ 910 h 1336"/>
                  <a:gd name="T36" fmla="*/ 1866 w 2196"/>
                  <a:gd name="T37" fmla="*/ 1237 h 1336"/>
                  <a:gd name="T38" fmla="*/ 1866 w 2196"/>
                  <a:gd name="T39" fmla="*/ 1237 h 1336"/>
                  <a:gd name="T40" fmla="*/ 1864 w 2196"/>
                  <a:gd name="T41" fmla="*/ 1237 h 1336"/>
                  <a:gd name="T42" fmla="*/ 1763 w 2196"/>
                  <a:gd name="T43" fmla="*/ 1220 h 1336"/>
                  <a:gd name="T44" fmla="*/ 1527 w 2196"/>
                  <a:gd name="T45" fmla="*/ 1282 h 1336"/>
                  <a:gd name="T46" fmla="*/ 1525 w 2196"/>
                  <a:gd name="T47" fmla="*/ 1282 h 1336"/>
                  <a:gd name="T48" fmla="*/ 1357 w 2196"/>
                  <a:gd name="T49" fmla="*/ 1251 h 1336"/>
                  <a:gd name="T50" fmla="*/ 1084 w 2196"/>
                  <a:gd name="T51" fmla="*/ 1336 h 1336"/>
                  <a:gd name="T52" fmla="*/ 793 w 2196"/>
                  <a:gd name="T53" fmla="*/ 1198 h 1336"/>
                  <a:gd name="T54" fmla="*/ 804 w 2196"/>
                  <a:gd name="T55" fmla="*/ 1202 h 1336"/>
                  <a:gd name="T56" fmla="*/ 1081 w 2196"/>
                  <a:gd name="T57" fmla="*/ 1301 h 1336"/>
                  <a:gd name="T58" fmla="*/ 1084 w 2196"/>
                  <a:gd name="T59" fmla="*/ 1301 h 1336"/>
                  <a:gd name="T60" fmla="*/ 1344 w 2196"/>
                  <a:gd name="T61" fmla="*/ 1217 h 1336"/>
                  <a:gd name="T62" fmla="*/ 1361 w 2196"/>
                  <a:gd name="T63" fmla="*/ 1215 h 1336"/>
                  <a:gd name="T64" fmla="*/ 1525 w 2196"/>
                  <a:gd name="T65" fmla="*/ 1247 h 1336"/>
                  <a:gd name="T66" fmla="*/ 1527 w 2196"/>
                  <a:gd name="T67" fmla="*/ 1247 h 1336"/>
                  <a:gd name="T68" fmla="*/ 1752 w 2196"/>
                  <a:gd name="T69" fmla="*/ 1186 h 1336"/>
                  <a:gd name="T70" fmla="*/ 1767 w 2196"/>
                  <a:gd name="T71" fmla="*/ 1185 h 1336"/>
                  <a:gd name="T72" fmla="*/ 1865 w 2196"/>
                  <a:gd name="T73" fmla="*/ 1202 h 1336"/>
                  <a:gd name="T74" fmla="*/ 1866 w 2196"/>
                  <a:gd name="T75" fmla="*/ 1202 h 1336"/>
                  <a:gd name="T76" fmla="*/ 2160 w 2196"/>
                  <a:gd name="T77" fmla="*/ 910 h 1336"/>
                  <a:gd name="T78" fmla="*/ 1942 w 2196"/>
                  <a:gd name="T79" fmla="*/ 624 h 1336"/>
                  <a:gd name="T80" fmla="*/ 1930 w 2196"/>
                  <a:gd name="T81" fmla="*/ 615 h 1336"/>
                  <a:gd name="T82" fmla="*/ 1530 w 2196"/>
                  <a:gd name="T83" fmla="*/ 358 h 1336"/>
                  <a:gd name="T84" fmla="*/ 1529 w 2196"/>
                  <a:gd name="T85" fmla="*/ 358 h 1336"/>
                  <a:gd name="T86" fmla="*/ 1527 w 2196"/>
                  <a:gd name="T87" fmla="*/ 358 h 1336"/>
                  <a:gd name="T88" fmla="*/ 1510 w 2196"/>
                  <a:gd name="T89" fmla="*/ 346 h 1336"/>
                  <a:gd name="T90" fmla="*/ 1088 w 2196"/>
                  <a:gd name="T91" fmla="*/ 35 h 1336"/>
                  <a:gd name="T92" fmla="*/ 1086 w 2196"/>
                  <a:gd name="T93" fmla="*/ 35 h 1336"/>
                  <a:gd name="T94" fmla="*/ 653 w 2196"/>
                  <a:gd name="T95" fmla="*/ 377 h 1336"/>
                  <a:gd name="T96" fmla="*/ 645 w 2196"/>
                  <a:gd name="T97" fmla="*/ 388 h 1336"/>
                  <a:gd name="T98" fmla="*/ 631 w 2196"/>
                  <a:gd name="T99" fmla="*/ 390 h 1336"/>
                  <a:gd name="T100" fmla="*/ 502 w 2196"/>
                  <a:gd name="T101" fmla="*/ 371 h 1336"/>
                  <a:gd name="T102" fmla="*/ 499 w 2196"/>
                  <a:gd name="T103" fmla="*/ 371 h 1336"/>
                  <a:gd name="T104" fmla="*/ 36 w 2196"/>
                  <a:gd name="T105" fmla="*/ 832 h 1336"/>
                  <a:gd name="T106" fmla="*/ 169 w 2196"/>
                  <a:gd name="T107" fmla="*/ 1160 h 1336"/>
                  <a:gd name="T108" fmla="*/ 496 w 2196"/>
                  <a:gd name="T109" fmla="*/ 1298 h 1336"/>
                  <a:gd name="T110" fmla="*/ 499 w 2196"/>
                  <a:gd name="T111" fmla="*/ 1298 h 1336"/>
                  <a:gd name="T112" fmla="*/ 782 w 2196"/>
                  <a:gd name="T113" fmla="*/ 1201 h 1336"/>
                  <a:gd name="T114" fmla="*/ 793 w 2196"/>
                  <a:gd name="T115" fmla="*/ 1198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6" h="1336">
                    <a:moveTo>
                      <a:pt x="1084" y="1336"/>
                    </a:moveTo>
                    <a:cubicBezTo>
                      <a:pt x="1081" y="1336"/>
                      <a:pt x="1081" y="1336"/>
                      <a:pt x="1081" y="1336"/>
                    </a:cubicBezTo>
                    <a:cubicBezTo>
                      <a:pt x="975" y="1336"/>
                      <a:pt x="876" y="1302"/>
                      <a:pt x="792" y="1237"/>
                    </a:cubicBezTo>
                    <a:cubicBezTo>
                      <a:pt x="707" y="1300"/>
                      <a:pt x="606" y="1333"/>
                      <a:pt x="499" y="1333"/>
                    </a:cubicBezTo>
                    <a:cubicBezTo>
                      <a:pt x="496" y="1333"/>
                      <a:pt x="496" y="1333"/>
                      <a:pt x="496" y="1333"/>
                    </a:cubicBezTo>
                    <a:cubicBezTo>
                      <a:pt x="363" y="1332"/>
                      <a:pt x="238" y="1280"/>
                      <a:pt x="145" y="1185"/>
                    </a:cubicBezTo>
                    <a:cubicBezTo>
                      <a:pt x="51" y="1090"/>
                      <a:pt x="0" y="965"/>
                      <a:pt x="1" y="831"/>
                    </a:cubicBezTo>
                    <a:cubicBezTo>
                      <a:pt x="1" y="699"/>
                      <a:pt x="54" y="574"/>
                      <a:pt x="148" y="481"/>
                    </a:cubicBezTo>
                    <a:cubicBezTo>
                      <a:pt x="242" y="387"/>
                      <a:pt x="366" y="336"/>
                      <a:pt x="499" y="336"/>
                    </a:cubicBezTo>
                    <a:cubicBezTo>
                      <a:pt x="502" y="336"/>
                      <a:pt x="502" y="336"/>
                      <a:pt x="502" y="336"/>
                    </a:cubicBezTo>
                    <a:cubicBezTo>
                      <a:pt x="543" y="336"/>
                      <a:pt x="584" y="341"/>
                      <a:pt x="624" y="352"/>
                    </a:cubicBezTo>
                    <a:cubicBezTo>
                      <a:pt x="650" y="255"/>
                      <a:pt x="707" y="168"/>
                      <a:pt x="786" y="105"/>
                    </a:cubicBezTo>
                    <a:cubicBezTo>
                      <a:pt x="871" y="37"/>
                      <a:pt x="977" y="0"/>
                      <a:pt x="1086" y="0"/>
                    </a:cubicBezTo>
                    <a:cubicBezTo>
                      <a:pt x="1089" y="0"/>
                      <a:pt x="1089" y="0"/>
                      <a:pt x="1089" y="0"/>
                    </a:cubicBezTo>
                    <a:cubicBezTo>
                      <a:pt x="1294" y="1"/>
                      <a:pt x="1473" y="130"/>
                      <a:pt x="1539" y="323"/>
                    </a:cubicBezTo>
                    <a:cubicBezTo>
                      <a:pt x="1629" y="325"/>
                      <a:pt x="1715" y="352"/>
                      <a:pt x="1790" y="401"/>
                    </a:cubicBezTo>
                    <a:cubicBezTo>
                      <a:pt x="1862" y="448"/>
                      <a:pt x="1921" y="515"/>
                      <a:pt x="1959" y="593"/>
                    </a:cubicBezTo>
                    <a:cubicBezTo>
                      <a:pt x="2099" y="634"/>
                      <a:pt x="2196" y="763"/>
                      <a:pt x="2195" y="910"/>
                    </a:cubicBezTo>
                    <a:cubicBezTo>
                      <a:pt x="2194" y="1090"/>
                      <a:pt x="2047" y="1237"/>
                      <a:pt x="1866" y="1237"/>
                    </a:cubicBezTo>
                    <a:cubicBezTo>
                      <a:pt x="1866" y="1237"/>
                      <a:pt x="1866" y="1237"/>
                      <a:pt x="1866" y="1237"/>
                    </a:cubicBezTo>
                    <a:cubicBezTo>
                      <a:pt x="1864" y="1237"/>
                      <a:pt x="1864" y="1237"/>
                      <a:pt x="1864" y="1237"/>
                    </a:cubicBezTo>
                    <a:cubicBezTo>
                      <a:pt x="1830" y="1237"/>
                      <a:pt x="1796" y="1231"/>
                      <a:pt x="1763" y="1220"/>
                    </a:cubicBezTo>
                    <a:cubicBezTo>
                      <a:pt x="1691" y="1261"/>
                      <a:pt x="1610" y="1282"/>
                      <a:pt x="1527" y="1282"/>
                    </a:cubicBezTo>
                    <a:cubicBezTo>
                      <a:pt x="1525" y="1282"/>
                      <a:pt x="1525" y="1282"/>
                      <a:pt x="1525" y="1282"/>
                    </a:cubicBezTo>
                    <a:cubicBezTo>
                      <a:pt x="1467" y="1282"/>
                      <a:pt x="1411" y="1271"/>
                      <a:pt x="1357" y="1251"/>
                    </a:cubicBezTo>
                    <a:cubicBezTo>
                      <a:pt x="1276" y="1307"/>
                      <a:pt x="1182" y="1336"/>
                      <a:pt x="1084" y="1336"/>
                    </a:cubicBezTo>
                    <a:close/>
                    <a:moveTo>
                      <a:pt x="793" y="1198"/>
                    </a:moveTo>
                    <a:cubicBezTo>
                      <a:pt x="796" y="1198"/>
                      <a:pt x="800" y="1199"/>
                      <a:pt x="804" y="1202"/>
                    </a:cubicBezTo>
                    <a:cubicBezTo>
                      <a:pt x="883" y="1266"/>
                      <a:pt x="979" y="1301"/>
                      <a:pt x="1081" y="1301"/>
                    </a:cubicBezTo>
                    <a:cubicBezTo>
                      <a:pt x="1084" y="1301"/>
                      <a:pt x="1084" y="1301"/>
                      <a:pt x="1084" y="1301"/>
                    </a:cubicBezTo>
                    <a:cubicBezTo>
                      <a:pt x="1178" y="1301"/>
                      <a:pt x="1268" y="1272"/>
                      <a:pt x="1344" y="1217"/>
                    </a:cubicBezTo>
                    <a:cubicBezTo>
                      <a:pt x="1349" y="1213"/>
                      <a:pt x="1355" y="1213"/>
                      <a:pt x="1361" y="1215"/>
                    </a:cubicBezTo>
                    <a:cubicBezTo>
                      <a:pt x="1413" y="1236"/>
                      <a:pt x="1468" y="1247"/>
                      <a:pt x="1525" y="1247"/>
                    </a:cubicBezTo>
                    <a:cubicBezTo>
                      <a:pt x="1527" y="1247"/>
                      <a:pt x="1527" y="1247"/>
                      <a:pt x="1527" y="1247"/>
                    </a:cubicBezTo>
                    <a:cubicBezTo>
                      <a:pt x="1606" y="1247"/>
                      <a:pt x="1684" y="1226"/>
                      <a:pt x="1752" y="1186"/>
                    </a:cubicBezTo>
                    <a:cubicBezTo>
                      <a:pt x="1757" y="1183"/>
                      <a:pt x="1762" y="1183"/>
                      <a:pt x="1767" y="1185"/>
                    </a:cubicBezTo>
                    <a:cubicBezTo>
                      <a:pt x="1798" y="1196"/>
                      <a:pt x="1831" y="1202"/>
                      <a:pt x="1865" y="1202"/>
                    </a:cubicBezTo>
                    <a:cubicBezTo>
                      <a:pt x="1866" y="1202"/>
                      <a:pt x="1866" y="1202"/>
                      <a:pt x="1866" y="1202"/>
                    </a:cubicBezTo>
                    <a:cubicBezTo>
                      <a:pt x="2027" y="1202"/>
                      <a:pt x="2159" y="1071"/>
                      <a:pt x="2160" y="910"/>
                    </a:cubicBezTo>
                    <a:cubicBezTo>
                      <a:pt x="2161" y="776"/>
                      <a:pt x="2071" y="659"/>
                      <a:pt x="1942" y="624"/>
                    </a:cubicBezTo>
                    <a:cubicBezTo>
                      <a:pt x="1937" y="623"/>
                      <a:pt x="1933" y="620"/>
                      <a:pt x="1930" y="615"/>
                    </a:cubicBezTo>
                    <a:cubicBezTo>
                      <a:pt x="1858" y="460"/>
                      <a:pt x="1701" y="359"/>
                      <a:pt x="1530" y="358"/>
                    </a:cubicBezTo>
                    <a:cubicBezTo>
                      <a:pt x="1529" y="358"/>
                      <a:pt x="1529" y="358"/>
                      <a:pt x="1529" y="358"/>
                    </a:cubicBezTo>
                    <a:cubicBezTo>
                      <a:pt x="1528" y="358"/>
                      <a:pt x="1527" y="358"/>
                      <a:pt x="1527" y="358"/>
                    </a:cubicBezTo>
                    <a:cubicBezTo>
                      <a:pt x="1519" y="358"/>
                      <a:pt x="1512" y="353"/>
                      <a:pt x="1510" y="346"/>
                    </a:cubicBezTo>
                    <a:cubicBezTo>
                      <a:pt x="1452" y="161"/>
                      <a:pt x="1282" y="36"/>
                      <a:pt x="1088" y="35"/>
                    </a:cubicBezTo>
                    <a:cubicBezTo>
                      <a:pt x="1086" y="35"/>
                      <a:pt x="1086" y="35"/>
                      <a:pt x="1086" y="35"/>
                    </a:cubicBezTo>
                    <a:cubicBezTo>
                      <a:pt x="878" y="35"/>
                      <a:pt x="701" y="176"/>
                      <a:pt x="653" y="377"/>
                    </a:cubicBezTo>
                    <a:cubicBezTo>
                      <a:pt x="652" y="382"/>
                      <a:pt x="649" y="386"/>
                      <a:pt x="645" y="388"/>
                    </a:cubicBezTo>
                    <a:cubicBezTo>
                      <a:pt x="641" y="391"/>
                      <a:pt x="636" y="391"/>
                      <a:pt x="631" y="390"/>
                    </a:cubicBezTo>
                    <a:cubicBezTo>
                      <a:pt x="589" y="378"/>
                      <a:pt x="545" y="371"/>
                      <a:pt x="502" y="371"/>
                    </a:cubicBezTo>
                    <a:cubicBezTo>
                      <a:pt x="499" y="371"/>
                      <a:pt x="499" y="371"/>
                      <a:pt x="499" y="371"/>
                    </a:cubicBezTo>
                    <a:cubicBezTo>
                      <a:pt x="245" y="371"/>
                      <a:pt x="37" y="578"/>
                      <a:pt x="36" y="832"/>
                    </a:cubicBezTo>
                    <a:cubicBezTo>
                      <a:pt x="35" y="955"/>
                      <a:pt x="82" y="1072"/>
                      <a:pt x="169" y="1160"/>
                    </a:cubicBezTo>
                    <a:cubicBezTo>
                      <a:pt x="256" y="1248"/>
                      <a:pt x="373" y="1297"/>
                      <a:pt x="496" y="1298"/>
                    </a:cubicBezTo>
                    <a:cubicBezTo>
                      <a:pt x="499" y="1298"/>
                      <a:pt x="499" y="1298"/>
                      <a:pt x="499" y="1298"/>
                    </a:cubicBezTo>
                    <a:cubicBezTo>
                      <a:pt x="602" y="1298"/>
                      <a:pt x="700" y="1264"/>
                      <a:pt x="782" y="1201"/>
                    </a:cubicBezTo>
                    <a:cubicBezTo>
                      <a:pt x="785" y="1199"/>
                      <a:pt x="789" y="1198"/>
                      <a:pt x="793" y="1198"/>
                    </a:cubicBezTo>
                    <a:close/>
                  </a:path>
                </a:pathLst>
              </a:custGeom>
              <a:solidFill>
                <a:srgbClr val="A3A3A3">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500" kern="0" dirty="0">
                  <a:solidFill>
                    <a:sysClr val="windowText" lastClr="000000"/>
                  </a:solidFill>
                  <a:latin typeface="Arial"/>
                </a:endParaRPr>
              </a:p>
            </p:txBody>
          </p:sp>
          <p:sp>
            <p:nvSpPr>
              <p:cNvPr id="198" name="Oval 197"/>
              <p:cNvSpPr>
                <a:spLocks noChangeAspect="1"/>
              </p:cNvSpPr>
              <p:nvPr/>
            </p:nvSpPr>
            <p:spPr>
              <a:xfrm>
                <a:off x="-1392125" y="1283165"/>
                <a:ext cx="199669" cy="219624"/>
              </a:xfrm>
              <a:prstGeom prst="ellipse">
                <a:avLst/>
              </a:prstGeom>
              <a:noFill/>
              <a:ln w="19050" cap="rnd">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Oval 198"/>
              <p:cNvSpPr>
                <a:spLocks noChangeAspect="1"/>
              </p:cNvSpPr>
              <p:nvPr/>
            </p:nvSpPr>
            <p:spPr>
              <a:xfrm>
                <a:off x="-1240619" y="1283806"/>
                <a:ext cx="199669" cy="219624"/>
              </a:xfrm>
              <a:prstGeom prst="ellipse">
                <a:avLst/>
              </a:prstGeom>
              <a:noFill/>
              <a:ln w="19050" cap="rnd">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0" name="Oval 199"/>
              <p:cNvSpPr>
                <a:spLocks noChangeAspect="1"/>
              </p:cNvSpPr>
              <p:nvPr/>
            </p:nvSpPr>
            <p:spPr>
              <a:xfrm>
                <a:off x="-1129313" y="1275884"/>
                <a:ext cx="199669" cy="219624"/>
              </a:xfrm>
              <a:prstGeom prst="ellipse">
                <a:avLst/>
              </a:prstGeom>
              <a:noFill/>
              <a:ln w="19050" cap="rnd">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Oval 200"/>
              <p:cNvSpPr>
                <a:spLocks noChangeAspect="1"/>
              </p:cNvSpPr>
              <p:nvPr/>
            </p:nvSpPr>
            <p:spPr>
              <a:xfrm>
                <a:off x="-998970" y="1349938"/>
                <a:ext cx="114397" cy="125830"/>
              </a:xfrm>
              <a:prstGeom prst="ellipse">
                <a:avLst/>
              </a:prstGeom>
              <a:noFill/>
              <a:ln w="19050" cap="rnd">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grpSp>
        <p:sp>
          <p:nvSpPr>
            <p:cNvPr id="4863" name="Rectangle 4862"/>
            <p:cNvSpPr/>
            <p:nvPr/>
          </p:nvSpPr>
          <p:spPr>
            <a:xfrm>
              <a:off x="6442036" y="1523152"/>
              <a:ext cx="2069539" cy="311624"/>
            </a:xfrm>
            <a:prstGeom prst="rect">
              <a:avLst/>
            </a:prstGeom>
            <a:noFill/>
          </p:spPr>
          <p:txBody>
            <a:bodyPr wrap="square" anchor="b">
              <a:spAutoFit/>
            </a:bodyPr>
            <a:lstStyle/>
            <a:p>
              <a:pPr algn="ctr">
                <a:lnSpc>
                  <a:spcPct val="75000"/>
                </a:lnSpc>
                <a:defRPr/>
              </a:pPr>
              <a:r>
                <a:rPr lang="en-US" dirty="0">
                  <a:ln w="6350">
                    <a:noFill/>
                  </a:ln>
                  <a:gradFill>
                    <a:gsLst>
                      <a:gs pos="0">
                        <a:srgbClr val="FF1414">
                          <a:lumMod val="75000"/>
                        </a:srgbClr>
                      </a:gs>
                      <a:gs pos="100000">
                        <a:srgbClr val="FF1414">
                          <a:lumMod val="95000"/>
                        </a:srgbClr>
                      </a:gs>
                    </a:gsLst>
                    <a:lin ang="16200000" scaled="0"/>
                  </a:gradFill>
                  <a:latin typeface="Arial"/>
                </a:rPr>
                <a:t>CLOUD</a:t>
              </a:r>
              <a:endParaRPr lang="en-US" sz="1700" dirty="0">
                <a:ln w="6350">
                  <a:noFill/>
                </a:ln>
                <a:gradFill>
                  <a:gsLst>
                    <a:gs pos="0">
                      <a:srgbClr val="FF1414">
                        <a:lumMod val="75000"/>
                      </a:srgbClr>
                    </a:gs>
                    <a:gs pos="100000">
                      <a:srgbClr val="FF1414">
                        <a:lumMod val="95000"/>
                      </a:srgbClr>
                    </a:gs>
                  </a:gsLst>
                  <a:lin ang="16200000" scaled="0"/>
                </a:gradFill>
                <a:latin typeface="Arial"/>
              </a:endParaRPr>
            </a:p>
          </p:txBody>
        </p:sp>
      </p:grpSp>
      <p:grpSp>
        <p:nvGrpSpPr>
          <p:cNvPr id="170" name="Group 6"/>
          <p:cNvGrpSpPr/>
          <p:nvPr/>
        </p:nvGrpSpPr>
        <p:grpSpPr>
          <a:xfrm>
            <a:off x="3808894" y="1334775"/>
            <a:ext cx="1673270" cy="1194648"/>
            <a:chOff x="178813" y="1535853"/>
            <a:chExt cx="1673270" cy="1194647"/>
          </a:xfrm>
        </p:grpSpPr>
        <p:sp>
          <p:nvSpPr>
            <p:cNvPr id="168" name="Rectangle 167"/>
            <p:cNvSpPr/>
            <p:nvPr/>
          </p:nvSpPr>
          <p:spPr>
            <a:xfrm>
              <a:off x="178813" y="1535853"/>
              <a:ext cx="1673270" cy="311624"/>
            </a:xfrm>
            <a:prstGeom prst="rect">
              <a:avLst/>
            </a:prstGeom>
            <a:noFill/>
          </p:spPr>
          <p:txBody>
            <a:bodyPr wrap="square" anchor="b">
              <a:spAutoFit/>
            </a:bodyPr>
            <a:lstStyle/>
            <a:p>
              <a:pPr>
                <a:lnSpc>
                  <a:spcPct val="75000"/>
                </a:lnSpc>
                <a:defRPr/>
              </a:pPr>
              <a:r>
                <a:rPr lang="en-US" dirty="0">
                  <a:ln w="6350">
                    <a:noFill/>
                  </a:ln>
                  <a:gradFill>
                    <a:gsLst>
                      <a:gs pos="0">
                        <a:srgbClr val="FF1414">
                          <a:lumMod val="75000"/>
                        </a:srgbClr>
                      </a:gs>
                      <a:gs pos="100000">
                        <a:srgbClr val="FF1414">
                          <a:lumMod val="95000"/>
                        </a:srgbClr>
                      </a:gs>
                    </a:gsLst>
                    <a:lin ang="16200000" scaled="0"/>
                  </a:gradFill>
                  <a:latin typeface="Arial"/>
                </a:rPr>
                <a:t>ENTERPRISE</a:t>
              </a:r>
            </a:p>
          </p:txBody>
        </p:sp>
        <p:sp>
          <p:nvSpPr>
            <p:cNvPr id="179" name="Rectangle 178"/>
            <p:cNvSpPr/>
            <p:nvPr/>
          </p:nvSpPr>
          <p:spPr>
            <a:xfrm>
              <a:off x="266177" y="1846566"/>
              <a:ext cx="332782" cy="2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prstClr val="white"/>
                </a:solidFill>
                <a:latin typeface="Arial"/>
              </a:endParaRPr>
            </a:p>
          </p:txBody>
        </p:sp>
        <p:grpSp>
          <p:nvGrpSpPr>
            <p:cNvPr id="171" name="Group 97"/>
            <p:cNvGrpSpPr/>
            <p:nvPr/>
          </p:nvGrpSpPr>
          <p:grpSpPr>
            <a:xfrm>
              <a:off x="577151" y="1905638"/>
              <a:ext cx="402865" cy="799462"/>
              <a:chOff x="11769725" y="5546725"/>
              <a:chExt cx="2290763" cy="5110163"/>
            </a:xfrm>
            <a:gradFill>
              <a:gsLst>
                <a:gs pos="0">
                  <a:schemeClr val="bg2"/>
                </a:gs>
                <a:gs pos="100000">
                  <a:schemeClr val="tx2">
                    <a:lumMod val="50000"/>
                  </a:schemeClr>
                </a:gs>
              </a:gsLst>
              <a:lin ang="5400000" scaled="1"/>
            </a:gradFill>
            <a:effectLst>
              <a:reflection blurRad="38100" stA="33000" endPos="13000" dist="12700" dir="5400000" sy="-100000" algn="bl" rotWithShape="0"/>
            </a:effectLst>
          </p:grpSpPr>
          <p:sp>
            <p:nvSpPr>
              <p:cNvPr id="229" name="Freeform 11"/>
              <p:cNvSpPr>
                <a:spLocks/>
              </p:cNvSpPr>
              <p:nvPr/>
            </p:nvSpPr>
            <p:spPr bwMode="auto">
              <a:xfrm>
                <a:off x="12615863" y="5546725"/>
                <a:ext cx="679450" cy="328613"/>
              </a:xfrm>
              <a:custGeom>
                <a:avLst/>
                <a:gdLst>
                  <a:gd name="T0" fmla="*/ 428 w 428"/>
                  <a:gd name="T1" fmla="*/ 207 h 207"/>
                  <a:gd name="T2" fmla="*/ 428 w 428"/>
                  <a:gd name="T3" fmla="*/ 110 h 207"/>
                  <a:gd name="T4" fmla="*/ 188 w 428"/>
                  <a:gd name="T5" fmla="*/ 0 h 207"/>
                  <a:gd name="T6" fmla="*/ 0 w 428"/>
                  <a:gd name="T7" fmla="*/ 83 h 207"/>
                  <a:gd name="T8" fmla="*/ 0 w 428"/>
                  <a:gd name="T9" fmla="*/ 184 h 207"/>
                  <a:gd name="T10" fmla="*/ 175 w 428"/>
                  <a:gd name="T11" fmla="*/ 120 h 207"/>
                  <a:gd name="T12" fmla="*/ 428 w 428"/>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28" h="207">
                    <a:moveTo>
                      <a:pt x="428" y="207"/>
                    </a:moveTo>
                    <a:lnTo>
                      <a:pt x="428" y="110"/>
                    </a:lnTo>
                    <a:lnTo>
                      <a:pt x="188" y="0"/>
                    </a:lnTo>
                    <a:lnTo>
                      <a:pt x="0" y="83"/>
                    </a:lnTo>
                    <a:lnTo>
                      <a:pt x="0" y="184"/>
                    </a:lnTo>
                    <a:lnTo>
                      <a:pt x="175" y="120"/>
                    </a:lnTo>
                    <a:lnTo>
                      <a:pt x="428" y="207"/>
                    </a:lnTo>
                    <a:close/>
                  </a:path>
                </a:pathLst>
              </a:custGeom>
              <a:grpFill/>
              <a:ln>
                <a:noFill/>
              </a:ln>
              <a:extLst/>
            </p:spPr>
            <p:txBody>
              <a:bodyPr/>
              <a:lstStyle/>
              <a:p>
                <a:pPr>
                  <a:defRPr/>
                </a:pPr>
                <a:endParaRPr lang="en-US" sz="500" dirty="0">
                  <a:solidFill>
                    <a:srgbClr val="000000"/>
                  </a:solidFill>
                  <a:latin typeface="Arial"/>
                </a:endParaRPr>
              </a:p>
            </p:txBody>
          </p:sp>
          <p:sp>
            <p:nvSpPr>
              <p:cNvPr id="230" name="Rectangle 12"/>
              <p:cNvSpPr>
                <a:spLocks noChangeArrowheads="1"/>
              </p:cNvSpPr>
              <p:nvPr/>
            </p:nvSpPr>
            <p:spPr bwMode="auto">
              <a:xfrm>
                <a:off x="11769725" y="10415588"/>
                <a:ext cx="2290763" cy="241300"/>
              </a:xfrm>
              <a:prstGeom prst="rect">
                <a:avLst/>
              </a:prstGeom>
              <a:grpFill/>
              <a:ln>
                <a:noFill/>
              </a:ln>
              <a:extLst/>
            </p:spPr>
            <p:txBody>
              <a:bodyPr/>
              <a:lstStyle/>
              <a:p>
                <a:pPr>
                  <a:defRPr/>
                </a:pPr>
                <a:endParaRPr lang="en-US" sz="500" dirty="0">
                  <a:solidFill>
                    <a:srgbClr val="000000"/>
                  </a:solidFill>
                  <a:latin typeface="Arial"/>
                </a:endParaRPr>
              </a:p>
            </p:txBody>
          </p:sp>
          <p:sp>
            <p:nvSpPr>
              <p:cNvPr id="231" name="Freeform 13"/>
              <p:cNvSpPr>
                <a:spLocks/>
              </p:cNvSpPr>
              <p:nvPr/>
            </p:nvSpPr>
            <p:spPr bwMode="auto">
              <a:xfrm>
                <a:off x="12893675" y="5794375"/>
                <a:ext cx="495300" cy="1665288"/>
              </a:xfrm>
              <a:custGeom>
                <a:avLst/>
                <a:gdLst>
                  <a:gd name="T0" fmla="*/ 0 w 68"/>
                  <a:gd name="T1" fmla="*/ 228 h 228"/>
                  <a:gd name="T2" fmla="*/ 2 w 68"/>
                  <a:gd name="T3" fmla="*/ 228 h 228"/>
                  <a:gd name="T4" fmla="*/ 2 w 68"/>
                  <a:gd name="T5" fmla="*/ 193 h 228"/>
                  <a:gd name="T6" fmla="*/ 13 w 68"/>
                  <a:gd name="T7" fmla="*/ 189 h 228"/>
                  <a:gd name="T8" fmla="*/ 13 w 68"/>
                  <a:gd name="T9" fmla="*/ 183 h 228"/>
                  <a:gd name="T10" fmla="*/ 13 w 68"/>
                  <a:gd name="T11" fmla="*/ 175 h 228"/>
                  <a:gd name="T12" fmla="*/ 14 w 68"/>
                  <a:gd name="T13" fmla="*/ 175 h 228"/>
                  <a:gd name="T14" fmla="*/ 14 w 68"/>
                  <a:gd name="T15" fmla="*/ 169 h 228"/>
                  <a:gd name="T16" fmla="*/ 18 w 68"/>
                  <a:gd name="T17" fmla="*/ 169 h 228"/>
                  <a:gd name="T18" fmla="*/ 19 w 68"/>
                  <a:gd name="T19" fmla="*/ 110 h 228"/>
                  <a:gd name="T20" fmla="*/ 19 w 68"/>
                  <a:gd name="T21" fmla="*/ 110 h 228"/>
                  <a:gd name="T22" fmla="*/ 27 w 68"/>
                  <a:gd name="T23" fmla="*/ 109 h 228"/>
                  <a:gd name="T24" fmla="*/ 32 w 68"/>
                  <a:gd name="T25" fmla="*/ 169 h 228"/>
                  <a:gd name="T26" fmla="*/ 35 w 68"/>
                  <a:gd name="T27" fmla="*/ 169 h 228"/>
                  <a:gd name="T28" fmla="*/ 34 w 68"/>
                  <a:gd name="T29" fmla="*/ 181 h 228"/>
                  <a:gd name="T30" fmla="*/ 40 w 68"/>
                  <a:gd name="T31" fmla="*/ 181 h 228"/>
                  <a:gd name="T32" fmla="*/ 57 w 68"/>
                  <a:gd name="T33" fmla="*/ 175 h 228"/>
                  <a:gd name="T34" fmla="*/ 60 w 68"/>
                  <a:gd name="T35" fmla="*/ 174 h 228"/>
                  <a:gd name="T36" fmla="*/ 63 w 68"/>
                  <a:gd name="T37" fmla="*/ 173 h 228"/>
                  <a:gd name="T38" fmla="*/ 63 w 68"/>
                  <a:gd name="T39" fmla="*/ 173 h 228"/>
                  <a:gd name="T40" fmla="*/ 68 w 68"/>
                  <a:gd name="T41" fmla="*/ 174 h 228"/>
                  <a:gd name="T42" fmla="*/ 68 w 68"/>
                  <a:gd name="T43" fmla="*/ 22 h 228"/>
                  <a:gd name="T44" fmla="*/ 0 w 68"/>
                  <a:gd name="T45" fmla="*/ 0 h 228"/>
                  <a:gd name="T46" fmla="*/ 0 w 6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228">
                    <a:moveTo>
                      <a:pt x="0" y="228"/>
                    </a:moveTo>
                    <a:cubicBezTo>
                      <a:pt x="2" y="228"/>
                      <a:pt x="2" y="228"/>
                      <a:pt x="2" y="228"/>
                    </a:cubicBezTo>
                    <a:cubicBezTo>
                      <a:pt x="2" y="193"/>
                      <a:pt x="2" y="193"/>
                      <a:pt x="2" y="193"/>
                    </a:cubicBezTo>
                    <a:cubicBezTo>
                      <a:pt x="13" y="189"/>
                      <a:pt x="13" y="189"/>
                      <a:pt x="13" y="189"/>
                    </a:cubicBezTo>
                    <a:cubicBezTo>
                      <a:pt x="13" y="187"/>
                      <a:pt x="13" y="184"/>
                      <a:pt x="13" y="183"/>
                    </a:cubicBezTo>
                    <a:cubicBezTo>
                      <a:pt x="13" y="176"/>
                      <a:pt x="13" y="175"/>
                      <a:pt x="13" y="175"/>
                    </a:cubicBezTo>
                    <a:cubicBezTo>
                      <a:pt x="14" y="175"/>
                      <a:pt x="14" y="175"/>
                      <a:pt x="14" y="175"/>
                    </a:cubicBezTo>
                    <a:cubicBezTo>
                      <a:pt x="14" y="169"/>
                      <a:pt x="14" y="169"/>
                      <a:pt x="14" y="169"/>
                    </a:cubicBezTo>
                    <a:cubicBezTo>
                      <a:pt x="18" y="169"/>
                      <a:pt x="18" y="169"/>
                      <a:pt x="18" y="169"/>
                    </a:cubicBezTo>
                    <a:cubicBezTo>
                      <a:pt x="19" y="110"/>
                      <a:pt x="19" y="110"/>
                      <a:pt x="19" y="110"/>
                    </a:cubicBezTo>
                    <a:cubicBezTo>
                      <a:pt x="19" y="110"/>
                      <a:pt x="19" y="110"/>
                      <a:pt x="19" y="110"/>
                    </a:cubicBezTo>
                    <a:cubicBezTo>
                      <a:pt x="27" y="109"/>
                      <a:pt x="27" y="109"/>
                      <a:pt x="27" y="109"/>
                    </a:cubicBezTo>
                    <a:cubicBezTo>
                      <a:pt x="32" y="169"/>
                      <a:pt x="32" y="169"/>
                      <a:pt x="32" y="169"/>
                    </a:cubicBezTo>
                    <a:cubicBezTo>
                      <a:pt x="35" y="169"/>
                      <a:pt x="35" y="169"/>
                      <a:pt x="35" y="169"/>
                    </a:cubicBezTo>
                    <a:cubicBezTo>
                      <a:pt x="34" y="181"/>
                      <a:pt x="34" y="181"/>
                      <a:pt x="34" y="181"/>
                    </a:cubicBezTo>
                    <a:cubicBezTo>
                      <a:pt x="40" y="181"/>
                      <a:pt x="40" y="181"/>
                      <a:pt x="40" y="181"/>
                    </a:cubicBezTo>
                    <a:cubicBezTo>
                      <a:pt x="48" y="178"/>
                      <a:pt x="53" y="176"/>
                      <a:pt x="57" y="175"/>
                    </a:cubicBezTo>
                    <a:cubicBezTo>
                      <a:pt x="60" y="174"/>
                      <a:pt x="60" y="174"/>
                      <a:pt x="60" y="174"/>
                    </a:cubicBezTo>
                    <a:cubicBezTo>
                      <a:pt x="62" y="173"/>
                      <a:pt x="62" y="173"/>
                      <a:pt x="63" y="173"/>
                    </a:cubicBezTo>
                    <a:cubicBezTo>
                      <a:pt x="63" y="173"/>
                      <a:pt x="63" y="173"/>
                      <a:pt x="63" y="173"/>
                    </a:cubicBezTo>
                    <a:cubicBezTo>
                      <a:pt x="68" y="174"/>
                      <a:pt x="68" y="174"/>
                      <a:pt x="68" y="174"/>
                    </a:cubicBezTo>
                    <a:cubicBezTo>
                      <a:pt x="68" y="22"/>
                      <a:pt x="68" y="22"/>
                      <a:pt x="68" y="22"/>
                    </a:cubicBezTo>
                    <a:cubicBezTo>
                      <a:pt x="0" y="0"/>
                      <a:pt x="0" y="0"/>
                      <a:pt x="0" y="0"/>
                    </a:cubicBezTo>
                    <a:cubicBezTo>
                      <a:pt x="0" y="228"/>
                      <a:pt x="0" y="228"/>
                      <a:pt x="0" y="228"/>
                    </a:cubicBezTo>
                    <a:close/>
                  </a:path>
                </a:pathLst>
              </a:custGeom>
              <a:grpFill/>
              <a:ln>
                <a:noFill/>
              </a:ln>
              <a:extLst/>
            </p:spPr>
            <p:txBody>
              <a:bodyPr/>
              <a:lstStyle/>
              <a:p>
                <a:pPr>
                  <a:defRPr/>
                </a:pPr>
                <a:endParaRPr lang="en-US" sz="500" dirty="0">
                  <a:solidFill>
                    <a:srgbClr val="000000"/>
                  </a:solidFill>
                  <a:latin typeface="Arial"/>
                </a:endParaRPr>
              </a:p>
            </p:txBody>
          </p:sp>
          <p:sp>
            <p:nvSpPr>
              <p:cNvPr id="232" name="Freeform 14"/>
              <p:cNvSpPr>
                <a:spLocks/>
              </p:cNvSpPr>
              <p:nvPr/>
            </p:nvSpPr>
            <p:spPr bwMode="auto">
              <a:xfrm>
                <a:off x="12936538" y="6619875"/>
                <a:ext cx="738188" cy="839788"/>
              </a:xfrm>
              <a:custGeom>
                <a:avLst/>
                <a:gdLst>
                  <a:gd name="T0" fmla="*/ 101 w 465"/>
                  <a:gd name="T1" fmla="*/ 345 h 529"/>
                  <a:gd name="T2" fmla="*/ 101 w 465"/>
                  <a:gd name="T3" fmla="*/ 280 h 529"/>
                  <a:gd name="T4" fmla="*/ 88 w 465"/>
                  <a:gd name="T5" fmla="*/ 280 h 529"/>
                  <a:gd name="T6" fmla="*/ 78 w 465"/>
                  <a:gd name="T7" fmla="*/ 0 h 529"/>
                  <a:gd name="T8" fmla="*/ 74 w 465"/>
                  <a:gd name="T9" fmla="*/ 0 h 529"/>
                  <a:gd name="T10" fmla="*/ 69 w 465"/>
                  <a:gd name="T11" fmla="*/ 280 h 529"/>
                  <a:gd name="T12" fmla="*/ 51 w 465"/>
                  <a:gd name="T13" fmla="*/ 280 h 529"/>
                  <a:gd name="T14" fmla="*/ 51 w 465"/>
                  <a:gd name="T15" fmla="*/ 363 h 529"/>
                  <a:gd name="T16" fmla="*/ 0 w 465"/>
                  <a:gd name="T17" fmla="*/ 382 h 529"/>
                  <a:gd name="T18" fmla="*/ 0 w 465"/>
                  <a:gd name="T19" fmla="*/ 529 h 529"/>
                  <a:gd name="T20" fmla="*/ 276 w 465"/>
                  <a:gd name="T21" fmla="*/ 464 h 529"/>
                  <a:gd name="T22" fmla="*/ 465 w 465"/>
                  <a:gd name="T23" fmla="*/ 510 h 529"/>
                  <a:gd name="T24" fmla="*/ 465 w 465"/>
                  <a:gd name="T25" fmla="*/ 359 h 529"/>
                  <a:gd name="T26" fmla="*/ 258 w 465"/>
                  <a:gd name="T27" fmla="*/ 299 h 529"/>
                  <a:gd name="T28" fmla="*/ 101 w 465"/>
                  <a:gd name="T29" fmla="*/ 34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29">
                    <a:moveTo>
                      <a:pt x="101" y="345"/>
                    </a:moveTo>
                    <a:lnTo>
                      <a:pt x="101" y="280"/>
                    </a:lnTo>
                    <a:lnTo>
                      <a:pt x="88" y="280"/>
                    </a:lnTo>
                    <a:lnTo>
                      <a:pt x="78" y="0"/>
                    </a:lnTo>
                    <a:lnTo>
                      <a:pt x="74" y="0"/>
                    </a:lnTo>
                    <a:lnTo>
                      <a:pt x="69" y="280"/>
                    </a:lnTo>
                    <a:lnTo>
                      <a:pt x="51" y="280"/>
                    </a:lnTo>
                    <a:lnTo>
                      <a:pt x="51" y="363"/>
                    </a:lnTo>
                    <a:lnTo>
                      <a:pt x="0" y="382"/>
                    </a:lnTo>
                    <a:lnTo>
                      <a:pt x="0" y="529"/>
                    </a:lnTo>
                    <a:lnTo>
                      <a:pt x="276" y="464"/>
                    </a:lnTo>
                    <a:lnTo>
                      <a:pt x="465" y="510"/>
                    </a:lnTo>
                    <a:lnTo>
                      <a:pt x="465" y="359"/>
                    </a:lnTo>
                    <a:lnTo>
                      <a:pt x="258" y="299"/>
                    </a:lnTo>
                    <a:lnTo>
                      <a:pt x="101" y="345"/>
                    </a:lnTo>
                    <a:close/>
                  </a:path>
                </a:pathLst>
              </a:custGeom>
              <a:grpFill/>
              <a:ln>
                <a:noFill/>
              </a:ln>
              <a:extLst/>
            </p:spPr>
            <p:txBody>
              <a:bodyPr/>
              <a:lstStyle/>
              <a:p>
                <a:pPr>
                  <a:defRPr/>
                </a:pPr>
                <a:endParaRPr lang="en-US" sz="500" dirty="0">
                  <a:solidFill>
                    <a:srgbClr val="000000"/>
                  </a:solidFill>
                  <a:latin typeface="Arial"/>
                </a:endParaRPr>
              </a:p>
            </p:txBody>
          </p:sp>
          <p:sp>
            <p:nvSpPr>
              <p:cNvPr id="233" name="Freeform 15"/>
              <p:cNvSpPr>
                <a:spLocks/>
              </p:cNvSpPr>
              <p:nvPr/>
            </p:nvSpPr>
            <p:spPr bwMode="auto">
              <a:xfrm>
                <a:off x="12666663" y="7386638"/>
                <a:ext cx="693738" cy="2978150"/>
              </a:xfrm>
              <a:custGeom>
                <a:avLst/>
                <a:gdLst>
                  <a:gd name="T0" fmla="*/ 0 w 95"/>
                  <a:gd name="T1" fmla="*/ 408 h 408"/>
                  <a:gd name="T2" fmla="*/ 16 w 95"/>
                  <a:gd name="T3" fmla="*/ 408 h 408"/>
                  <a:gd name="T4" fmla="*/ 21 w 95"/>
                  <a:gd name="T5" fmla="*/ 408 h 408"/>
                  <a:gd name="T6" fmla="*/ 28 w 95"/>
                  <a:gd name="T7" fmla="*/ 408 h 408"/>
                  <a:gd name="T8" fmla="*/ 70 w 95"/>
                  <a:gd name="T9" fmla="*/ 408 h 408"/>
                  <a:gd name="T10" fmla="*/ 79 w 95"/>
                  <a:gd name="T11" fmla="*/ 408 h 408"/>
                  <a:gd name="T12" fmla="*/ 88 w 95"/>
                  <a:gd name="T13" fmla="*/ 408 h 408"/>
                  <a:gd name="T14" fmla="*/ 95 w 95"/>
                  <a:gd name="T15" fmla="*/ 408 h 408"/>
                  <a:gd name="T16" fmla="*/ 95 w 95"/>
                  <a:gd name="T17" fmla="*/ 0 h 408"/>
                  <a:gd name="T18" fmla="*/ 0 w 95"/>
                  <a:gd name="T19" fmla="*/ 21 h 408"/>
                  <a:gd name="T20" fmla="*/ 0 w 9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08">
                    <a:moveTo>
                      <a:pt x="0" y="408"/>
                    </a:moveTo>
                    <a:cubicBezTo>
                      <a:pt x="9" y="408"/>
                      <a:pt x="13" y="408"/>
                      <a:pt x="16" y="408"/>
                    </a:cubicBezTo>
                    <a:cubicBezTo>
                      <a:pt x="21" y="408"/>
                      <a:pt x="21" y="408"/>
                      <a:pt x="21" y="408"/>
                    </a:cubicBezTo>
                    <a:cubicBezTo>
                      <a:pt x="28" y="408"/>
                      <a:pt x="28" y="408"/>
                      <a:pt x="28" y="408"/>
                    </a:cubicBezTo>
                    <a:cubicBezTo>
                      <a:pt x="70" y="408"/>
                      <a:pt x="70" y="408"/>
                      <a:pt x="70" y="408"/>
                    </a:cubicBezTo>
                    <a:cubicBezTo>
                      <a:pt x="79" y="408"/>
                      <a:pt x="79" y="408"/>
                      <a:pt x="79" y="408"/>
                    </a:cubicBezTo>
                    <a:cubicBezTo>
                      <a:pt x="83" y="408"/>
                      <a:pt x="85" y="408"/>
                      <a:pt x="88" y="408"/>
                    </a:cubicBezTo>
                    <a:cubicBezTo>
                      <a:pt x="95" y="408"/>
                      <a:pt x="95" y="408"/>
                      <a:pt x="95" y="408"/>
                    </a:cubicBezTo>
                    <a:cubicBezTo>
                      <a:pt x="95" y="0"/>
                      <a:pt x="95" y="0"/>
                      <a:pt x="95" y="0"/>
                    </a:cubicBezTo>
                    <a:cubicBezTo>
                      <a:pt x="0" y="21"/>
                      <a:pt x="0" y="21"/>
                      <a:pt x="0" y="21"/>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234" name="Freeform 16"/>
              <p:cNvSpPr>
                <a:spLocks/>
              </p:cNvSpPr>
              <p:nvPr/>
            </p:nvSpPr>
            <p:spPr bwMode="auto">
              <a:xfrm>
                <a:off x="13388975" y="7386638"/>
                <a:ext cx="577850" cy="2978150"/>
              </a:xfrm>
              <a:custGeom>
                <a:avLst/>
                <a:gdLst>
                  <a:gd name="T0" fmla="*/ 0 w 79"/>
                  <a:gd name="T1" fmla="*/ 408 h 408"/>
                  <a:gd name="T2" fmla="*/ 79 w 79"/>
                  <a:gd name="T3" fmla="*/ 408 h 408"/>
                  <a:gd name="T4" fmla="*/ 79 w 79"/>
                  <a:gd name="T5" fmla="*/ 17 h 408"/>
                  <a:gd name="T6" fmla="*/ 0 w 79"/>
                  <a:gd name="T7" fmla="*/ 0 h 408"/>
                  <a:gd name="T8" fmla="*/ 0 w 79"/>
                  <a:gd name="T9" fmla="*/ 408 h 408"/>
                </a:gdLst>
                <a:ahLst/>
                <a:cxnLst>
                  <a:cxn ang="0">
                    <a:pos x="T0" y="T1"/>
                  </a:cxn>
                  <a:cxn ang="0">
                    <a:pos x="T2" y="T3"/>
                  </a:cxn>
                  <a:cxn ang="0">
                    <a:pos x="T4" y="T5"/>
                  </a:cxn>
                  <a:cxn ang="0">
                    <a:pos x="T6" y="T7"/>
                  </a:cxn>
                  <a:cxn ang="0">
                    <a:pos x="T8" y="T9"/>
                  </a:cxn>
                </a:cxnLst>
                <a:rect l="0" t="0" r="r" b="b"/>
                <a:pathLst>
                  <a:path w="79" h="408">
                    <a:moveTo>
                      <a:pt x="0" y="408"/>
                    </a:moveTo>
                    <a:cubicBezTo>
                      <a:pt x="79" y="408"/>
                      <a:pt x="79" y="408"/>
                      <a:pt x="79" y="408"/>
                    </a:cubicBezTo>
                    <a:cubicBezTo>
                      <a:pt x="79" y="17"/>
                      <a:pt x="79" y="17"/>
                      <a:pt x="79" y="17"/>
                    </a:cubicBezTo>
                    <a:cubicBezTo>
                      <a:pt x="0" y="0"/>
                      <a:pt x="0" y="0"/>
                      <a:pt x="0" y="0"/>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235" name="Freeform 17"/>
              <p:cNvSpPr>
                <a:spLocks/>
              </p:cNvSpPr>
              <p:nvPr/>
            </p:nvSpPr>
            <p:spPr bwMode="auto">
              <a:xfrm>
                <a:off x="12068175" y="7977188"/>
                <a:ext cx="482600" cy="241300"/>
              </a:xfrm>
              <a:custGeom>
                <a:avLst/>
                <a:gdLst>
                  <a:gd name="T0" fmla="*/ 304 w 304"/>
                  <a:gd name="T1" fmla="*/ 152 h 152"/>
                  <a:gd name="T2" fmla="*/ 304 w 304"/>
                  <a:gd name="T3" fmla="*/ 78 h 152"/>
                  <a:gd name="T4" fmla="*/ 133 w 304"/>
                  <a:gd name="T5" fmla="*/ 0 h 152"/>
                  <a:gd name="T6" fmla="*/ 0 w 304"/>
                  <a:gd name="T7" fmla="*/ 60 h 152"/>
                  <a:gd name="T8" fmla="*/ 0 w 304"/>
                  <a:gd name="T9" fmla="*/ 134 h 152"/>
                  <a:gd name="T10" fmla="*/ 124 w 304"/>
                  <a:gd name="T11" fmla="*/ 88 h 152"/>
                  <a:gd name="T12" fmla="*/ 304 w 3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04" h="152">
                    <a:moveTo>
                      <a:pt x="304" y="152"/>
                    </a:moveTo>
                    <a:lnTo>
                      <a:pt x="304" y="78"/>
                    </a:lnTo>
                    <a:lnTo>
                      <a:pt x="133" y="0"/>
                    </a:lnTo>
                    <a:lnTo>
                      <a:pt x="0" y="60"/>
                    </a:lnTo>
                    <a:lnTo>
                      <a:pt x="0" y="134"/>
                    </a:lnTo>
                    <a:lnTo>
                      <a:pt x="124" y="88"/>
                    </a:lnTo>
                    <a:lnTo>
                      <a:pt x="304" y="152"/>
                    </a:lnTo>
                    <a:close/>
                  </a:path>
                </a:pathLst>
              </a:custGeom>
              <a:grpFill/>
              <a:ln>
                <a:noFill/>
              </a:ln>
              <a:extLst/>
            </p:spPr>
            <p:txBody>
              <a:bodyPr/>
              <a:lstStyle/>
              <a:p>
                <a:pPr>
                  <a:defRPr/>
                </a:pPr>
                <a:endParaRPr lang="en-US" sz="500" dirty="0">
                  <a:solidFill>
                    <a:srgbClr val="000000"/>
                  </a:solidFill>
                  <a:latin typeface="Arial"/>
                </a:endParaRPr>
              </a:p>
            </p:txBody>
          </p:sp>
          <p:sp>
            <p:nvSpPr>
              <p:cNvPr id="236" name="Freeform 18"/>
              <p:cNvSpPr>
                <a:spLocks/>
              </p:cNvSpPr>
              <p:nvPr/>
            </p:nvSpPr>
            <p:spPr bwMode="auto">
              <a:xfrm>
                <a:off x="12279313" y="8145463"/>
                <a:ext cx="358775" cy="2219325"/>
              </a:xfrm>
              <a:custGeom>
                <a:avLst/>
                <a:gdLst>
                  <a:gd name="T0" fmla="*/ 0 w 49"/>
                  <a:gd name="T1" fmla="*/ 304 h 304"/>
                  <a:gd name="T2" fmla="*/ 49 w 49"/>
                  <a:gd name="T3" fmla="*/ 304 h 304"/>
                  <a:gd name="T4" fmla="*/ 49 w 49"/>
                  <a:gd name="T5" fmla="*/ 17 h 304"/>
                  <a:gd name="T6" fmla="*/ 0 w 49"/>
                  <a:gd name="T7" fmla="*/ 0 h 304"/>
                  <a:gd name="T8" fmla="*/ 0 w 49"/>
                  <a:gd name="T9" fmla="*/ 304 h 304"/>
                </a:gdLst>
                <a:ahLst/>
                <a:cxnLst>
                  <a:cxn ang="0">
                    <a:pos x="T0" y="T1"/>
                  </a:cxn>
                  <a:cxn ang="0">
                    <a:pos x="T2" y="T3"/>
                  </a:cxn>
                  <a:cxn ang="0">
                    <a:pos x="T4" y="T5"/>
                  </a:cxn>
                  <a:cxn ang="0">
                    <a:pos x="T6" y="T7"/>
                  </a:cxn>
                  <a:cxn ang="0">
                    <a:pos x="T8" y="T9"/>
                  </a:cxn>
                </a:cxnLst>
                <a:rect l="0" t="0" r="r" b="b"/>
                <a:pathLst>
                  <a:path w="49" h="304">
                    <a:moveTo>
                      <a:pt x="0" y="304"/>
                    </a:moveTo>
                    <a:cubicBezTo>
                      <a:pt x="49" y="304"/>
                      <a:pt x="49" y="304"/>
                      <a:pt x="49" y="304"/>
                    </a:cubicBezTo>
                    <a:cubicBezTo>
                      <a:pt x="49" y="17"/>
                      <a:pt x="49" y="17"/>
                      <a:pt x="49" y="17"/>
                    </a:cubicBezTo>
                    <a:cubicBezTo>
                      <a:pt x="0" y="0"/>
                      <a:pt x="0" y="0"/>
                      <a:pt x="0" y="0"/>
                    </a:cubicBezTo>
                    <a:cubicBezTo>
                      <a:pt x="0" y="304"/>
                      <a:pt x="0" y="304"/>
                      <a:pt x="0" y="304"/>
                    </a:cubicBezTo>
                    <a:close/>
                  </a:path>
                </a:pathLst>
              </a:custGeom>
              <a:grpFill/>
              <a:ln>
                <a:noFill/>
              </a:ln>
              <a:extLst/>
            </p:spPr>
            <p:txBody>
              <a:bodyPr/>
              <a:lstStyle/>
              <a:p>
                <a:pPr>
                  <a:defRPr/>
                </a:pPr>
                <a:endParaRPr lang="en-US" sz="500" dirty="0">
                  <a:solidFill>
                    <a:srgbClr val="000000"/>
                  </a:solidFill>
                  <a:latin typeface="Arial"/>
                </a:endParaRPr>
              </a:p>
            </p:txBody>
          </p:sp>
          <p:sp>
            <p:nvSpPr>
              <p:cNvPr id="237" name="Freeform 19"/>
              <p:cNvSpPr>
                <a:spLocks/>
              </p:cNvSpPr>
              <p:nvPr/>
            </p:nvSpPr>
            <p:spPr bwMode="auto">
              <a:xfrm>
                <a:off x="11885613" y="8145463"/>
                <a:ext cx="373063" cy="2219325"/>
              </a:xfrm>
              <a:custGeom>
                <a:avLst/>
                <a:gdLst>
                  <a:gd name="T0" fmla="*/ 51 w 51"/>
                  <a:gd name="T1" fmla="*/ 0 h 304"/>
                  <a:gd name="T2" fmla="*/ 0 w 51"/>
                  <a:gd name="T3" fmla="*/ 18 h 304"/>
                  <a:gd name="T4" fmla="*/ 0 w 51"/>
                  <a:gd name="T5" fmla="*/ 304 h 304"/>
                  <a:gd name="T6" fmla="*/ 51 w 51"/>
                  <a:gd name="T7" fmla="*/ 304 h 304"/>
                  <a:gd name="T8" fmla="*/ 51 w 51"/>
                  <a:gd name="T9" fmla="*/ 0 h 304"/>
                </a:gdLst>
                <a:ahLst/>
                <a:cxnLst>
                  <a:cxn ang="0">
                    <a:pos x="T0" y="T1"/>
                  </a:cxn>
                  <a:cxn ang="0">
                    <a:pos x="T2" y="T3"/>
                  </a:cxn>
                  <a:cxn ang="0">
                    <a:pos x="T4" y="T5"/>
                  </a:cxn>
                  <a:cxn ang="0">
                    <a:pos x="T6" y="T7"/>
                  </a:cxn>
                  <a:cxn ang="0">
                    <a:pos x="T8" y="T9"/>
                  </a:cxn>
                </a:cxnLst>
                <a:rect l="0" t="0" r="r" b="b"/>
                <a:pathLst>
                  <a:path w="51" h="304">
                    <a:moveTo>
                      <a:pt x="51" y="0"/>
                    </a:moveTo>
                    <a:cubicBezTo>
                      <a:pt x="0" y="18"/>
                      <a:pt x="0" y="18"/>
                      <a:pt x="0" y="18"/>
                    </a:cubicBezTo>
                    <a:cubicBezTo>
                      <a:pt x="0" y="304"/>
                      <a:pt x="0" y="304"/>
                      <a:pt x="0" y="304"/>
                    </a:cubicBezTo>
                    <a:cubicBezTo>
                      <a:pt x="51" y="304"/>
                      <a:pt x="51" y="304"/>
                      <a:pt x="51" y="304"/>
                    </a:cubicBezTo>
                    <a:cubicBezTo>
                      <a:pt x="51" y="0"/>
                      <a:pt x="51" y="0"/>
                      <a:pt x="51" y="0"/>
                    </a:cubicBezTo>
                    <a:close/>
                  </a:path>
                </a:pathLst>
              </a:custGeom>
              <a:grpFill/>
              <a:ln>
                <a:noFill/>
              </a:ln>
              <a:extLst/>
            </p:spPr>
            <p:txBody>
              <a:bodyPr/>
              <a:lstStyle/>
              <a:p>
                <a:pPr>
                  <a:defRPr/>
                </a:pPr>
                <a:endParaRPr lang="en-US" sz="500" dirty="0">
                  <a:solidFill>
                    <a:srgbClr val="000000"/>
                  </a:solidFill>
                  <a:latin typeface="Arial"/>
                </a:endParaRPr>
              </a:p>
            </p:txBody>
          </p:sp>
          <p:sp>
            <p:nvSpPr>
              <p:cNvPr id="238" name="Freeform 20"/>
              <p:cNvSpPr>
                <a:spLocks/>
              </p:cNvSpPr>
              <p:nvPr/>
            </p:nvSpPr>
            <p:spPr bwMode="auto">
              <a:xfrm>
                <a:off x="12338050" y="5794375"/>
                <a:ext cx="533400" cy="2438400"/>
              </a:xfrm>
              <a:custGeom>
                <a:avLst/>
                <a:gdLst>
                  <a:gd name="T0" fmla="*/ 25 w 73"/>
                  <a:gd name="T1" fmla="*/ 309 h 334"/>
                  <a:gd name="T2" fmla="*/ 34 w 73"/>
                  <a:gd name="T3" fmla="*/ 314 h 334"/>
                  <a:gd name="T4" fmla="*/ 34 w 73"/>
                  <a:gd name="T5" fmla="*/ 332 h 334"/>
                  <a:gd name="T6" fmla="*/ 40 w 73"/>
                  <a:gd name="T7" fmla="*/ 334 h 334"/>
                  <a:gd name="T8" fmla="*/ 40 w 73"/>
                  <a:gd name="T9" fmla="*/ 309 h 334"/>
                  <a:gd name="T10" fmla="*/ 40 w 73"/>
                  <a:gd name="T11" fmla="*/ 300 h 334"/>
                  <a:gd name="T12" fmla="*/ 40 w 73"/>
                  <a:gd name="T13" fmla="*/ 286 h 334"/>
                  <a:gd name="T14" fmla="*/ 40 w 73"/>
                  <a:gd name="T15" fmla="*/ 274 h 334"/>
                  <a:gd name="T16" fmla="*/ 40 w 73"/>
                  <a:gd name="T17" fmla="*/ 259 h 334"/>
                  <a:gd name="T18" fmla="*/ 40 w 73"/>
                  <a:gd name="T19" fmla="*/ 235 h 334"/>
                  <a:gd name="T20" fmla="*/ 73 w 73"/>
                  <a:gd name="T21" fmla="*/ 228 h 334"/>
                  <a:gd name="T22" fmla="*/ 73 w 73"/>
                  <a:gd name="T23" fmla="*/ 0 h 334"/>
                  <a:gd name="T24" fmla="*/ 0 w 73"/>
                  <a:gd name="T25" fmla="*/ 24 h 334"/>
                  <a:gd name="T26" fmla="*/ 0 w 73"/>
                  <a:gd name="T27" fmla="*/ 298 h 334"/>
                  <a:gd name="T28" fmla="*/ 8 w 73"/>
                  <a:gd name="T29" fmla="*/ 302 h 334"/>
                  <a:gd name="T30" fmla="*/ 25 w 73"/>
                  <a:gd name="T31" fmla="*/ 30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34">
                    <a:moveTo>
                      <a:pt x="25" y="309"/>
                    </a:moveTo>
                    <a:cubicBezTo>
                      <a:pt x="34" y="313"/>
                      <a:pt x="34" y="314"/>
                      <a:pt x="34" y="314"/>
                    </a:cubicBezTo>
                    <a:cubicBezTo>
                      <a:pt x="34" y="332"/>
                      <a:pt x="34" y="332"/>
                      <a:pt x="34" y="332"/>
                    </a:cubicBezTo>
                    <a:cubicBezTo>
                      <a:pt x="40" y="334"/>
                      <a:pt x="40" y="334"/>
                      <a:pt x="40" y="334"/>
                    </a:cubicBezTo>
                    <a:cubicBezTo>
                      <a:pt x="40" y="322"/>
                      <a:pt x="40" y="314"/>
                      <a:pt x="40" y="309"/>
                    </a:cubicBezTo>
                    <a:cubicBezTo>
                      <a:pt x="40" y="300"/>
                      <a:pt x="40" y="300"/>
                      <a:pt x="40" y="300"/>
                    </a:cubicBezTo>
                    <a:cubicBezTo>
                      <a:pt x="40" y="286"/>
                      <a:pt x="40" y="286"/>
                      <a:pt x="40" y="286"/>
                    </a:cubicBezTo>
                    <a:cubicBezTo>
                      <a:pt x="40" y="274"/>
                      <a:pt x="40" y="274"/>
                      <a:pt x="40" y="274"/>
                    </a:cubicBezTo>
                    <a:cubicBezTo>
                      <a:pt x="40" y="259"/>
                      <a:pt x="40" y="259"/>
                      <a:pt x="40" y="259"/>
                    </a:cubicBezTo>
                    <a:cubicBezTo>
                      <a:pt x="40" y="235"/>
                      <a:pt x="40" y="235"/>
                      <a:pt x="40" y="235"/>
                    </a:cubicBezTo>
                    <a:cubicBezTo>
                      <a:pt x="73" y="228"/>
                      <a:pt x="73" y="228"/>
                      <a:pt x="73" y="228"/>
                    </a:cubicBezTo>
                    <a:cubicBezTo>
                      <a:pt x="73" y="0"/>
                      <a:pt x="73" y="0"/>
                      <a:pt x="73" y="0"/>
                    </a:cubicBezTo>
                    <a:cubicBezTo>
                      <a:pt x="0" y="24"/>
                      <a:pt x="0" y="24"/>
                      <a:pt x="0" y="24"/>
                    </a:cubicBezTo>
                    <a:cubicBezTo>
                      <a:pt x="0" y="298"/>
                      <a:pt x="0" y="298"/>
                      <a:pt x="0" y="298"/>
                    </a:cubicBezTo>
                    <a:cubicBezTo>
                      <a:pt x="3" y="300"/>
                      <a:pt x="6" y="301"/>
                      <a:pt x="8" y="302"/>
                    </a:cubicBezTo>
                    <a:lnTo>
                      <a:pt x="25" y="309"/>
                    </a:lnTo>
                    <a:close/>
                  </a:path>
                </a:pathLst>
              </a:custGeom>
              <a:grpFill/>
              <a:ln>
                <a:noFill/>
              </a:ln>
              <a:extLst/>
            </p:spPr>
            <p:txBody>
              <a:bodyPr/>
              <a:lstStyle/>
              <a:p>
                <a:pPr>
                  <a:defRPr/>
                </a:pPr>
                <a:endParaRPr lang="en-US" sz="500" dirty="0">
                  <a:solidFill>
                    <a:srgbClr val="000000"/>
                  </a:solidFill>
                  <a:latin typeface="Arial"/>
                </a:endParaRPr>
              </a:p>
            </p:txBody>
          </p:sp>
        </p:grpSp>
        <p:grpSp>
          <p:nvGrpSpPr>
            <p:cNvPr id="172" name="Group 201"/>
            <p:cNvGrpSpPr/>
            <p:nvPr/>
          </p:nvGrpSpPr>
          <p:grpSpPr>
            <a:xfrm>
              <a:off x="845430" y="2015876"/>
              <a:ext cx="268578" cy="641675"/>
              <a:chOff x="10058400" y="2822575"/>
              <a:chExt cx="938213" cy="4768850"/>
            </a:xfrm>
          </p:grpSpPr>
          <p:grpSp>
            <p:nvGrpSpPr>
              <p:cNvPr id="173" name="Group 142"/>
              <p:cNvGrpSpPr>
                <a:grpSpLocks/>
              </p:cNvGrpSpPr>
              <p:nvPr/>
            </p:nvGrpSpPr>
            <p:grpSpPr bwMode="auto">
              <a:xfrm>
                <a:off x="10058400" y="2822575"/>
                <a:ext cx="938213" cy="846138"/>
                <a:chOff x="5206767" y="5997071"/>
                <a:chExt cx="3935984" cy="3542495"/>
              </a:xfrm>
            </p:grpSpPr>
            <p:sp>
              <p:nvSpPr>
                <p:cNvPr id="225" name="Rectangle 224"/>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226" name="Rectangle 225"/>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174" name="Group 145"/>
              <p:cNvGrpSpPr>
                <a:grpSpLocks/>
              </p:cNvGrpSpPr>
              <p:nvPr/>
            </p:nvGrpSpPr>
            <p:grpSpPr bwMode="auto">
              <a:xfrm>
                <a:off x="10058400" y="4784725"/>
                <a:ext cx="938213" cy="844550"/>
                <a:chOff x="5206767" y="5997071"/>
                <a:chExt cx="3935984" cy="3542495"/>
              </a:xfrm>
            </p:grpSpPr>
            <p:sp>
              <p:nvSpPr>
                <p:cNvPr id="223" name="Rectangle 222"/>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224" name="Rectangle 223"/>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175" name="Group 148"/>
              <p:cNvGrpSpPr>
                <a:grpSpLocks/>
              </p:cNvGrpSpPr>
              <p:nvPr/>
            </p:nvGrpSpPr>
            <p:grpSpPr bwMode="auto">
              <a:xfrm>
                <a:off x="10058400" y="5764213"/>
                <a:ext cx="938213" cy="846137"/>
                <a:chOff x="5206767" y="5997071"/>
                <a:chExt cx="3935984" cy="3542495"/>
              </a:xfrm>
            </p:grpSpPr>
            <p:sp>
              <p:nvSpPr>
                <p:cNvPr id="221" name="Rectangle 220"/>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222" name="Rectangle 221"/>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176" name="Group 160"/>
              <p:cNvGrpSpPr>
                <a:grpSpLocks/>
              </p:cNvGrpSpPr>
              <p:nvPr/>
            </p:nvGrpSpPr>
            <p:grpSpPr bwMode="auto">
              <a:xfrm>
                <a:off x="10058400" y="3803650"/>
                <a:ext cx="938213" cy="844550"/>
                <a:chOff x="5206767" y="5997071"/>
                <a:chExt cx="3935984" cy="3542495"/>
              </a:xfrm>
            </p:grpSpPr>
            <p:sp>
              <p:nvSpPr>
                <p:cNvPr id="219" name="Rectangle 218"/>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220" name="Rectangle 219"/>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177" name="Group 178"/>
              <p:cNvGrpSpPr>
                <a:grpSpLocks/>
              </p:cNvGrpSpPr>
              <p:nvPr/>
            </p:nvGrpSpPr>
            <p:grpSpPr bwMode="auto">
              <a:xfrm>
                <a:off x="10058400" y="6745288"/>
                <a:ext cx="938213" cy="846137"/>
                <a:chOff x="5206767" y="5997071"/>
                <a:chExt cx="3935984" cy="3542495"/>
              </a:xfrm>
            </p:grpSpPr>
            <p:sp>
              <p:nvSpPr>
                <p:cNvPr id="217" name="Rectangle 216"/>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218" name="Rectangle 217"/>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grpSp>
          <p:nvGrpSpPr>
            <p:cNvPr id="180" name="Group 97"/>
            <p:cNvGrpSpPr/>
            <p:nvPr/>
          </p:nvGrpSpPr>
          <p:grpSpPr>
            <a:xfrm>
              <a:off x="1047051" y="1931038"/>
              <a:ext cx="402865" cy="799462"/>
              <a:chOff x="11769725" y="5546725"/>
              <a:chExt cx="2290763" cy="5110163"/>
            </a:xfrm>
            <a:gradFill>
              <a:gsLst>
                <a:gs pos="0">
                  <a:schemeClr val="bg2"/>
                </a:gs>
                <a:gs pos="100000">
                  <a:schemeClr val="tx2">
                    <a:lumMod val="50000"/>
                  </a:schemeClr>
                </a:gs>
              </a:gsLst>
              <a:lin ang="5400000" scaled="1"/>
            </a:gradFill>
            <a:effectLst>
              <a:reflection blurRad="38100" stA="33000" endPos="13000" dist="12700" dir="5400000" sy="-100000" algn="bl" rotWithShape="0"/>
            </a:effectLst>
          </p:grpSpPr>
          <p:sp>
            <p:nvSpPr>
              <p:cNvPr id="4865" name="Freeform 11"/>
              <p:cNvSpPr>
                <a:spLocks/>
              </p:cNvSpPr>
              <p:nvPr/>
            </p:nvSpPr>
            <p:spPr bwMode="auto">
              <a:xfrm>
                <a:off x="12615863" y="5546725"/>
                <a:ext cx="679450" cy="328613"/>
              </a:xfrm>
              <a:custGeom>
                <a:avLst/>
                <a:gdLst>
                  <a:gd name="T0" fmla="*/ 428 w 428"/>
                  <a:gd name="T1" fmla="*/ 207 h 207"/>
                  <a:gd name="T2" fmla="*/ 428 w 428"/>
                  <a:gd name="T3" fmla="*/ 110 h 207"/>
                  <a:gd name="T4" fmla="*/ 188 w 428"/>
                  <a:gd name="T5" fmla="*/ 0 h 207"/>
                  <a:gd name="T6" fmla="*/ 0 w 428"/>
                  <a:gd name="T7" fmla="*/ 83 h 207"/>
                  <a:gd name="T8" fmla="*/ 0 w 428"/>
                  <a:gd name="T9" fmla="*/ 184 h 207"/>
                  <a:gd name="T10" fmla="*/ 175 w 428"/>
                  <a:gd name="T11" fmla="*/ 120 h 207"/>
                  <a:gd name="T12" fmla="*/ 428 w 428"/>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28" h="207">
                    <a:moveTo>
                      <a:pt x="428" y="207"/>
                    </a:moveTo>
                    <a:lnTo>
                      <a:pt x="428" y="110"/>
                    </a:lnTo>
                    <a:lnTo>
                      <a:pt x="188" y="0"/>
                    </a:lnTo>
                    <a:lnTo>
                      <a:pt x="0" y="83"/>
                    </a:lnTo>
                    <a:lnTo>
                      <a:pt x="0" y="184"/>
                    </a:lnTo>
                    <a:lnTo>
                      <a:pt x="175" y="120"/>
                    </a:lnTo>
                    <a:lnTo>
                      <a:pt x="428" y="207"/>
                    </a:lnTo>
                    <a:close/>
                  </a:path>
                </a:pathLst>
              </a:custGeom>
              <a:grpFill/>
              <a:ln>
                <a:noFill/>
              </a:ln>
              <a:extLst/>
            </p:spPr>
            <p:txBody>
              <a:bodyPr/>
              <a:lstStyle/>
              <a:p>
                <a:pPr>
                  <a:defRPr/>
                </a:pPr>
                <a:endParaRPr lang="en-US" sz="500" dirty="0">
                  <a:solidFill>
                    <a:srgbClr val="000000"/>
                  </a:solidFill>
                  <a:latin typeface="Arial"/>
                </a:endParaRPr>
              </a:p>
            </p:txBody>
          </p:sp>
          <p:sp>
            <p:nvSpPr>
              <p:cNvPr id="4866" name="Rectangle 12"/>
              <p:cNvSpPr>
                <a:spLocks noChangeArrowheads="1"/>
              </p:cNvSpPr>
              <p:nvPr/>
            </p:nvSpPr>
            <p:spPr bwMode="auto">
              <a:xfrm>
                <a:off x="11769725" y="10415588"/>
                <a:ext cx="2290763" cy="241300"/>
              </a:xfrm>
              <a:prstGeom prst="rect">
                <a:avLst/>
              </a:prstGeom>
              <a:grpFill/>
              <a:ln>
                <a:noFill/>
              </a:ln>
              <a:extLst/>
            </p:spPr>
            <p:txBody>
              <a:bodyPr/>
              <a:lstStyle/>
              <a:p>
                <a:pPr>
                  <a:defRPr/>
                </a:pPr>
                <a:endParaRPr lang="en-US" sz="500" dirty="0">
                  <a:solidFill>
                    <a:srgbClr val="000000"/>
                  </a:solidFill>
                  <a:latin typeface="Arial"/>
                </a:endParaRPr>
              </a:p>
            </p:txBody>
          </p:sp>
          <p:sp>
            <p:nvSpPr>
              <p:cNvPr id="4867" name="Freeform 13"/>
              <p:cNvSpPr>
                <a:spLocks/>
              </p:cNvSpPr>
              <p:nvPr/>
            </p:nvSpPr>
            <p:spPr bwMode="auto">
              <a:xfrm>
                <a:off x="12893675" y="5794375"/>
                <a:ext cx="495300" cy="1665288"/>
              </a:xfrm>
              <a:custGeom>
                <a:avLst/>
                <a:gdLst>
                  <a:gd name="T0" fmla="*/ 0 w 68"/>
                  <a:gd name="T1" fmla="*/ 228 h 228"/>
                  <a:gd name="T2" fmla="*/ 2 w 68"/>
                  <a:gd name="T3" fmla="*/ 228 h 228"/>
                  <a:gd name="T4" fmla="*/ 2 w 68"/>
                  <a:gd name="T5" fmla="*/ 193 h 228"/>
                  <a:gd name="T6" fmla="*/ 13 w 68"/>
                  <a:gd name="T7" fmla="*/ 189 h 228"/>
                  <a:gd name="T8" fmla="*/ 13 w 68"/>
                  <a:gd name="T9" fmla="*/ 183 h 228"/>
                  <a:gd name="T10" fmla="*/ 13 w 68"/>
                  <a:gd name="T11" fmla="*/ 175 h 228"/>
                  <a:gd name="T12" fmla="*/ 14 w 68"/>
                  <a:gd name="T13" fmla="*/ 175 h 228"/>
                  <a:gd name="T14" fmla="*/ 14 w 68"/>
                  <a:gd name="T15" fmla="*/ 169 h 228"/>
                  <a:gd name="T16" fmla="*/ 18 w 68"/>
                  <a:gd name="T17" fmla="*/ 169 h 228"/>
                  <a:gd name="T18" fmla="*/ 19 w 68"/>
                  <a:gd name="T19" fmla="*/ 110 h 228"/>
                  <a:gd name="T20" fmla="*/ 19 w 68"/>
                  <a:gd name="T21" fmla="*/ 110 h 228"/>
                  <a:gd name="T22" fmla="*/ 27 w 68"/>
                  <a:gd name="T23" fmla="*/ 109 h 228"/>
                  <a:gd name="T24" fmla="*/ 32 w 68"/>
                  <a:gd name="T25" fmla="*/ 169 h 228"/>
                  <a:gd name="T26" fmla="*/ 35 w 68"/>
                  <a:gd name="T27" fmla="*/ 169 h 228"/>
                  <a:gd name="T28" fmla="*/ 34 w 68"/>
                  <a:gd name="T29" fmla="*/ 181 h 228"/>
                  <a:gd name="T30" fmla="*/ 40 w 68"/>
                  <a:gd name="T31" fmla="*/ 181 h 228"/>
                  <a:gd name="T32" fmla="*/ 57 w 68"/>
                  <a:gd name="T33" fmla="*/ 175 h 228"/>
                  <a:gd name="T34" fmla="*/ 60 w 68"/>
                  <a:gd name="T35" fmla="*/ 174 h 228"/>
                  <a:gd name="T36" fmla="*/ 63 w 68"/>
                  <a:gd name="T37" fmla="*/ 173 h 228"/>
                  <a:gd name="T38" fmla="*/ 63 w 68"/>
                  <a:gd name="T39" fmla="*/ 173 h 228"/>
                  <a:gd name="T40" fmla="*/ 68 w 68"/>
                  <a:gd name="T41" fmla="*/ 174 h 228"/>
                  <a:gd name="T42" fmla="*/ 68 w 68"/>
                  <a:gd name="T43" fmla="*/ 22 h 228"/>
                  <a:gd name="T44" fmla="*/ 0 w 68"/>
                  <a:gd name="T45" fmla="*/ 0 h 228"/>
                  <a:gd name="T46" fmla="*/ 0 w 6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228">
                    <a:moveTo>
                      <a:pt x="0" y="228"/>
                    </a:moveTo>
                    <a:cubicBezTo>
                      <a:pt x="2" y="228"/>
                      <a:pt x="2" y="228"/>
                      <a:pt x="2" y="228"/>
                    </a:cubicBezTo>
                    <a:cubicBezTo>
                      <a:pt x="2" y="193"/>
                      <a:pt x="2" y="193"/>
                      <a:pt x="2" y="193"/>
                    </a:cubicBezTo>
                    <a:cubicBezTo>
                      <a:pt x="13" y="189"/>
                      <a:pt x="13" y="189"/>
                      <a:pt x="13" y="189"/>
                    </a:cubicBezTo>
                    <a:cubicBezTo>
                      <a:pt x="13" y="187"/>
                      <a:pt x="13" y="184"/>
                      <a:pt x="13" y="183"/>
                    </a:cubicBezTo>
                    <a:cubicBezTo>
                      <a:pt x="13" y="176"/>
                      <a:pt x="13" y="175"/>
                      <a:pt x="13" y="175"/>
                    </a:cubicBezTo>
                    <a:cubicBezTo>
                      <a:pt x="14" y="175"/>
                      <a:pt x="14" y="175"/>
                      <a:pt x="14" y="175"/>
                    </a:cubicBezTo>
                    <a:cubicBezTo>
                      <a:pt x="14" y="169"/>
                      <a:pt x="14" y="169"/>
                      <a:pt x="14" y="169"/>
                    </a:cubicBezTo>
                    <a:cubicBezTo>
                      <a:pt x="18" y="169"/>
                      <a:pt x="18" y="169"/>
                      <a:pt x="18" y="169"/>
                    </a:cubicBezTo>
                    <a:cubicBezTo>
                      <a:pt x="19" y="110"/>
                      <a:pt x="19" y="110"/>
                      <a:pt x="19" y="110"/>
                    </a:cubicBezTo>
                    <a:cubicBezTo>
                      <a:pt x="19" y="110"/>
                      <a:pt x="19" y="110"/>
                      <a:pt x="19" y="110"/>
                    </a:cubicBezTo>
                    <a:cubicBezTo>
                      <a:pt x="27" y="109"/>
                      <a:pt x="27" y="109"/>
                      <a:pt x="27" y="109"/>
                    </a:cubicBezTo>
                    <a:cubicBezTo>
                      <a:pt x="32" y="169"/>
                      <a:pt x="32" y="169"/>
                      <a:pt x="32" y="169"/>
                    </a:cubicBezTo>
                    <a:cubicBezTo>
                      <a:pt x="35" y="169"/>
                      <a:pt x="35" y="169"/>
                      <a:pt x="35" y="169"/>
                    </a:cubicBezTo>
                    <a:cubicBezTo>
                      <a:pt x="34" y="181"/>
                      <a:pt x="34" y="181"/>
                      <a:pt x="34" y="181"/>
                    </a:cubicBezTo>
                    <a:cubicBezTo>
                      <a:pt x="40" y="181"/>
                      <a:pt x="40" y="181"/>
                      <a:pt x="40" y="181"/>
                    </a:cubicBezTo>
                    <a:cubicBezTo>
                      <a:pt x="48" y="178"/>
                      <a:pt x="53" y="176"/>
                      <a:pt x="57" y="175"/>
                    </a:cubicBezTo>
                    <a:cubicBezTo>
                      <a:pt x="60" y="174"/>
                      <a:pt x="60" y="174"/>
                      <a:pt x="60" y="174"/>
                    </a:cubicBezTo>
                    <a:cubicBezTo>
                      <a:pt x="62" y="173"/>
                      <a:pt x="62" y="173"/>
                      <a:pt x="63" y="173"/>
                    </a:cubicBezTo>
                    <a:cubicBezTo>
                      <a:pt x="63" y="173"/>
                      <a:pt x="63" y="173"/>
                      <a:pt x="63" y="173"/>
                    </a:cubicBezTo>
                    <a:cubicBezTo>
                      <a:pt x="68" y="174"/>
                      <a:pt x="68" y="174"/>
                      <a:pt x="68" y="174"/>
                    </a:cubicBezTo>
                    <a:cubicBezTo>
                      <a:pt x="68" y="22"/>
                      <a:pt x="68" y="22"/>
                      <a:pt x="68" y="22"/>
                    </a:cubicBezTo>
                    <a:cubicBezTo>
                      <a:pt x="0" y="0"/>
                      <a:pt x="0" y="0"/>
                      <a:pt x="0" y="0"/>
                    </a:cubicBezTo>
                    <a:cubicBezTo>
                      <a:pt x="0" y="228"/>
                      <a:pt x="0" y="228"/>
                      <a:pt x="0" y="228"/>
                    </a:cubicBezTo>
                    <a:close/>
                  </a:path>
                </a:pathLst>
              </a:custGeom>
              <a:grpFill/>
              <a:ln>
                <a:noFill/>
              </a:ln>
              <a:extLst/>
            </p:spPr>
            <p:txBody>
              <a:bodyPr/>
              <a:lstStyle/>
              <a:p>
                <a:pPr>
                  <a:defRPr/>
                </a:pPr>
                <a:endParaRPr lang="en-US" sz="500" dirty="0">
                  <a:solidFill>
                    <a:srgbClr val="000000"/>
                  </a:solidFill>
                  <a:latin typeface="Arial"/>
                </a:endParaRPr>
              </a:p>
            </p:txBody>
          </p:sp>
          <p:sp>
            <p:nvSpPr>
              <p:cNvPr id="4868" name="Freeform 14"/>
              <p:cNvSpPr>
                <a:spLocks/>
              </p:cNvSpPr>
              <p:nvPr/>
            </p:nvSpPr>
            <p:spPr bwMode="auto">
              <a:xfrm>
                <a:off x="12936538" y="6619875"/>
                <a:ext cx="738188" cy="839788"/>
              </a:xfrm>
              <a:custGeom>
                <a:avLst/>
                <a:gdLst>
                  <a:gd name="T0" fmla="*/ 101 w 465"/>
                  <a:gd name="T1" fmla="*/ 345 h 529"/>
                  <a:gd name="T2" fmla="*/ 101 w 465"/>
                  <a:gd name="T3" fmla="*/ 280 h 529"/>
                  <a:gd name="T4" fmla="*/ 88 w 465"/>
                  <a:gd name="T5" fmla="*/ 280 h 529"/>
                  <a:gd name="T6" fmla="*/ 78 w 465"/>
                  <a:gd name="T7" fmla="*/ 0 h 529"/>
                  <a:gd name="T8" fmla="*/ 74 w 465"/>
                  <a:gd name="T9" fmla="*/ 0 h 529"/>
                  <a:gd name="T10" fmla="*/ 69 w 465"/>
                  <a:gd name="T11" fmla="*/ 280 h 529"/>
                  <a:gd name="T12" fmla="*/ 51 w 465"/>
                  <a:gd name="T13" fmla="*/ 280 h 529"/>
                  <a:gd name="T14" fmla="*/ 51 w 465"/>
                  <a:gd name="T15" fmla="*/ 363 h 529"/>
                  <a:gd name="T16" fmla="*/ 0 w 465"/>
                  <a:gd name="T17" fmla="*/ 382 h 529"/>
                  <a:gd name="T18" fmla="*/ 0 w 465"/>
                  <a:gd name="T19" fmla="*/ 529 h 529"/>
                  <a:gd name="T20" fmla="*/ 276 w 465"/>
                  <a:gd name="T21" fmla="*/ 464 h 529"/>
                  <a:gd name="T22" fmla="*/ 465 w 465"/>
                  <a:gd name="T23" fmla="*/ 510 h 529"/>
                  <a:gd name="T24" fmla="*/ 465 w 465"/>
                  <a:gd name="T25" fmla="*/ 359 h 529"/>
                  <a:gd name="T26" fmla="*/ 258 w 465"/>
                  <a:gd name="T27" fmla="*/ 299 h 529"/>
                  <a:gd name="T28" fmla="*/ 101 w 465"/>
                  <a:gd name="T29" fmla="*/ 34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29">
                    <a:moveTo>
                      <a:pt x="101" y="345"/>
                    </a:moveTo>
                    <a:lnTo>
                      <a:pt x="101" y="280"/>
                    </a:lnTo>
                    <a:lnTo>
                      <a:pt x="88" y="280"/>
                    </a:lnTo>
                    <a:lnTo>
                      <a:pt x="78" y="0"/>
                    </a:lnTo>
                    <a:lnTo>
                      <a:pt x="74" y="0"/>
                    </a:lnTo>
                    <a:lnTo>
                      <a:pt x="69" y="280"/>
                    </a:lnTo>
                    <a:lnTo>
                      <a:pt x="51" y="280"/>
                    </a:lnTo>
                    <a:lnTo>
                      <a:pt x="51" y="363"/>
                    </a:lnTo>
                    <a:lnTo>
                      <a:pt x="0" y="382"/>
                    </a:lnTo>
                    <a:lnTo>
                      <a:pt x="0" y="529"/>
                    </a:lnTo>
                    <a:lnTo>
                      <a:pt x="276" y="464"/>
                    </a:lnTo>
                    <a:lnTo>
                      <a:pt x="465" y="510"/>
                    </a:lnTo>
                    <a:lnTo>
                      <a:pt x="465" y="359"/>
                    </a:lnTo>
                    <a:lnTo>
                      <a:pt x="258" y="299"/>
                    </a:lnTo>
                    <a:lnTo>
                      <a:pt x="101" y="345"/>
                    </a:lnTo>
                    <a:close/>
                  </a:path>
                </a:pathLst>
              </a:custGeom>
              <a:grpFill/>
              <a:ln>
                <a:noFill/>
              </a:ln>
              <a:extLst/>
            </p:spPr>
            <p:txBody>
              <a:bodyPr/>
              <a:lstStyle/>
              <a:p>
                <a:pPr>
                  <a:defRPr/>
                </a:pPr>
                <a:endParaRPr lang="en-US" sz="500" dirty="0">
                  <a:solidFill>
                    <a:srgbClr val="000000"/>
                  </a:solidFill>
                  <a:latin typeface="Arial"/>
                </a:endParaRPr>
              </a:p>
            </p:txBody>
          </p:sp>
          <p:sp>
            <p:nvSpPr>
              <p:cNvPr id="4869" name="Freeform 15"/>
              <p:cNvSpPr>
                <a:spLocks/>
              </p:cNvSpPr>
              <p:nvPr/>
            </p:nvSpPr>
            <p:spPr bwMode="auto">
              <a:xfrm>
                <a:off x="12666663" y="7386638"/>
                <a:ext cx="693738" cy="2978150"/>
              </a:xfrm>
              <a:custGeom>
                <a:avLst/>
                <a:gdLst>
                  <a:gd name="T0" fmla="*/ 0 w 95"/>
                  <a:gd name="T1" fmla="*/ 408 h 408"/>
                  <a:gd name="T2" fmla="*/ 16 w 95"/>
                  <a:gd name="T3" fmla="*/ 408 h 408"/>
                  <a:gd name="T4" fmla="*/ 21 w 95"/>
                  <a:gd name="T5" fmla="*/ 408 h 408"/>
                  <a:gd name="T6" fmla="*/ 28 w 95"/>
                  <a:gd name="T7" fmla="*/ 408 h 408"/>
                  <a:gd name="T8" fmla="*/ 70 w 95"/>
                  <a:gd name="T9" fmla="*/ 408 h 408"/>
                  <a:gd name="T10" fmla="*/ 79 w 95"/>
                  <a:gd name="T11" fmla="*/ 408 h 408"/>
                  <a:gd name="T12" fmla="*/ 88 w 95"/>
                  <a:gd name="T13" fmla="*/ 408 h 408"/>
                  <a:gd name="T14" fmla="*/ 95 w 95"/>
                  <a:gd name="T15" fmla="*/ 408 h 408"/>
                  <a:gd name="T16" fmla="*/ 95 w 95"/>
                  <a:gd name="T17" fmla="*/ 0 h 408"/>
                  <a:gd name="T18" fmla="*/ 0 w 95"/>
                  <a:gd name="T19" fmla="*/ 21 h 408"/>
                  <a:gd name="T20" fmla="*/ 0 w 9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08">
                    <a:moveTo>
                      <a:pt x="0" y="408"/>
                    </a:moveTo>
                    <a:cubicBezTo>
                      <a:pt x="9" y="408"/>
                      <a:pt x="13" y="408"/>
                      <a:pt x="16" y="408"/>
                    </a:cubicBezTo>
                    <a:cubicBezTo>
                      <a:pt x="21" y="408"/>
                      <a:pt x="21" y="408"/>
                      <a:pt x="21" y="408"/>
                    </a:cubicBezTo>
                    <a:cubicBezTo>
                      <a:pt x="28" y="408"/>
                      <a:pt x="28" y="408"/>
                      <a:pt x="28" y="408"/>
                    </a:cubicBezTo>
                    <a:cubicBezTo>
                      <a:pt x="70" y="408"/>
                      <a:pt x="70" y="408"/>
                      <a:pt x="70" y="408"/>
                    </a:cubicBezTo>
                    <a:cubicBezTo>
                      <a:pt x="79" y="408"/>
                      <a:pt x="79" y="408"/>
                      <a:pt x="79" y="408"/>
                    </a:cubicBezTo>
                    <a:cubicBezTo>
                      <a:pt x="83" y="408"/>
                      <a:pt x="85" y="408"/>
                      <a:pt x="88" y="408"/>
                    </a:cubicBezTo>
                    <a:cubicBezTo>
                      <a:pt x="95" y="408"/>
                      <a:pt x="95" y="408"/>
                      <a:pt x="95" y="408"/>
                    </a:cubicBezTo>
                    <a:cubicBezTo>
                      <a:pt x="95" y="0"/>
                      <a:pt x="95" y="0"/>
                      <a:pt x="95" y="0"/>
                    </a:cubicBezTo>
                    <a:cubicBezTo>
                      <a:pt x="0" y="21"/>
                      <a:pt x="0" y="21"/>
                      <a:pt x="0" y="21"/>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4870" name="Freeform 16"/>
              <p:cNvSpPr>
                <a:spLocks/>
              </p:cNvSpPr>
              <p:nvPr/>
            </p:nvSpPr>
            <p:spPr bwMode="auto">
              <a:xfrm>
                <a:off x="13388975" y="7386638"/>
                <a:ext cx="577850" cy="2978150"/>
              </a:xfrm>
              <a:custGeom>
                <a:avLst/>
                <a:gdLst>
                  <a:gd name="T0" fmla="*/ 0 w 79"/>
                  <a:gd name="T1" fmla="*/ 408 h 408"/>
                  <a:gd name="T2" fmla="*/ 79 w 79"/>
                  <a:gd name="T3" fmla="*/ 408 h 408"/>
                  <a:gd name="T4" fmla="*/ 79 w 79"/>
                  <a:gd name="T5" fmla="*/ 17 h 408"/>
                  <a:gd name="T6" fmla="*/ 0 w 79"/>
                  <a:gd name="T7" fmla="*/ 0 h 408"/>
                  <a:gd name="T8" fmla="*/ 0 w 79"/>
                  <a:gd name="T9" fmla="*/ 408 h 408"/>
                </a:gdLst>
                <a:ahLst/>
                <a:cxnLst>
                  <a:cxn ang="0">
                    <a:pos x="T0" y="T1"/>
                  </a:cxn>
                  <a:cxn ang="0">
                    <a:pos x="T2" y="T3"/>
                  </a:cxn>
                  <a:cxn ang="0">
                    <a:pos x="T4" y="T5"/>
                  </a:cxn>
                  <a:cxn ang="0">
                    <a:pos x="T6" y="T7"/>
                  </a:cxn>
                  <a:cxn ang="0">
                    <a:pos x="T8" y="T9"/>
                  </a:cxn>
                </a:cxnLst>
                <a:rect l="0" t="0" r="r" b="b"/>
                <a:pathLst>
                  <a:path w="79" h="408">
                    <a:moveTo>
                      <a:pt x="0" y="408"/>
                    </a:moveTo>
                    <a:cubicBezTo>
                      <a:pt x="79" y="408"/>
                      <a:pt x="79" y="408"/>
                      <a:pt x="79" y="408"/>
                    </a:cubicBezTo>
                    <a:cubicBezTo>
                      <a:pt x="79" y="17"/>
                      <a:pt x="79" y="17"/>
                      <a:pt x="79" y="17"/>
                    </a:cubicBezTo>
                    <a:cubicBezTo>
                      <a:pt x="0" y="0"/>
                      <a:pt x="0" y="0"/>
                      <a:pt x="0" y="0"/>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4871" name="Freeform 17"/>
              <p:cNvSpPr>
                <a:spLocks/>
              </p:cNvSpPr>
              <p:nvPr/>
            </p:nvSpPr>
            <p:spPr bwMode="auto">
              <a:xfrm>
                <a:off x="12068175" y="7977188"/>
                <a:ext cx="482600" cy="241300"/>
              </a:xfrm>
              <a:custGeom>
                <a:avLst/>
                <a:gdLst>
                  <a:gd name="T0" fmla="*/ 304 w 304"/>
                  <a:gd name="T1" fmla="*/ 152 h 152"/>
                  <a:gd name="T2" fmla="*/ 304 w 304"/>
                  <a:gd name="T3" fmla="*/ 78 h 152"/>
                  <a:gd name="T4" fmla="*/ 133 w 304"/>
                  <a:gd name="T5" fmla="*/ 0 h 152"/>
                  <a:gd name="T6" fmla="*/ 0 w 304"/>
                  <a:gd name="T7" fmla="*/ 60 h 152"/>
                  <a:gd name="T8" fmla="*/ 0 w 304"/>
                  <a:gd name="T9" fmla="*/ 134 h 152"/>
                  <a:gd name="T10" fmla="*/ 124 w 304"/>
                  <a:gd name="T11" fmla="*/ 88 h 152"/>
                  <a:gd name="T12" fmla="*/ 304 w 3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04" h="152">
                    <a:moveTo>
                      <a:pt x="304" y="152"/>
                    </a:moveTo>
                    <a:lnTo>
                      <a:pt x="304" y="78"/>
                    </a:lnTo>
                    <a:lnTo>
                      <a:pt x="133" y="0"/>
                    </a:lnTo>
                    <a:lnTo>
                      <a:pt x="0" y="60"/>
                    </a:lnTo>
                    <a:lnTo>
                      <a:pt x="0" y="134"/>
                    </a:lnTo>
                    <a:lnTo>
                      <a:pt x="124" y="88"/>
                    </a:lnTo>
                    <a:lnTo>
                      <a:pt x="304" y="152"/>
                    </a:lnTo>
                    <a:close/>
                  </a:path>
                </a:pathLst>
              </a:custGeom>
              <a:grpFill/>
              <a:ln>
                <a:noFill/>
              </a:ln>
              <a:extLst/>
            </p:spPr>
            <p:txBody>
              <a:bodyPr/>
              <a:lstStyle/>
              <a:p>
                <a:pPr>
                  <a:defRPr/>
                </a:pPr>
                <a:endParaRPr lang="en-US" sz="500" dirty="0">
                  <a:solidFill>
                    <a:srgbClr val="000000"/>
                  </a:solidFill>
                  <a:latin typeface="Arial"/>
                </a:endParaRPr>
              </a:p>
            </p:txBody>
          </p:sp>
          <p:sp>
            <p:nvSpPr>
              <p:cNvPr id="4872" name="Freeform 18"/>
              <p:cNvSpPr>
                <a:spLocks/>
              </p:cNvSpPr>
              <p:nvPr/>
            </p:nvSpPr>
            <p:spPr bwMode="auto">
              <a:xfrm>
                <a:off x="12279313" y="8145463"/>
                <a:ext cx="358775" cy="2219325"/>
              </a:xfrm>
              <a:custGeom>
                <a:avLst/>
                <a:gdLst>
                  <a:gd name="T0" fmla="*/ 0 w 49"/>
                  <a:gd name="T1" fmla="*/ 304 h 304"/>
                  <a:gd name="T2" fmla="*/ 49 w 49"/>
                  <a:gd name="T3" fmla="*/ 304 h 304"/>
                  <a:gd name="T4" fmla="*/ 49 w 49"/>
                  <a:gd name="T5" fmla="*/ 17 h 304"/>
                  <a:gd name="T6" fmla="*/ 0 w 49"/>
                  <a:gd name="T7" fmla="*/ 0 h 304"/>
                  <a:gd name="T8" fmla="*/ 0 w 49"/>
                  <a:gd name="T9" fmla="*/ 304 h 304"/>
                </a:gdLst>
                <a:ahLst/>
                <a:cxnLst>
                  <a:cxn ang="0">
                    <a:pos x="T0" y="T1"/>
                  </a:cxn>
                  <a:cxn ang="0">
                    <a:pos x="T2" y="T3"/>
                  </a:cxn>
                  <a:cxn ang="0">
                    <a:pos x="T4" y="T5"/>
                  </a:cxn>
                  <a:cxn ang="0">
                    <a:pos x="T6" y="T7"/>
                  </a:cxn>
                  <a:cxn ang="0">
                    <a:pos x="T8" y="T9"/>
                  </a:cxn>
                </a:cxnLst>
                <a:rect l="0" t="0" r="r" b="b"/>
                <a:pathLst>
                  <a:path w="49" h="304">
                    <a:moveTo>
                      <a:pt x="0" y="304"/>
                    </a:moveTo>
                    <a:cubicBezTo>
                      <a:pt x="49" y="304"/>
                      <a:pt x="49" y="304"/>
                      <a:pt x="49" y="304"/>
                    </a:cubicBezTo>
                    <a:cubicBezTo>
                      <a:pt x="49" y="17"/>
                      <a:pt x="49" y="17"/>
                      <a:pt x="49" y="17"/>
                    </a:cubicBezTo>
                    <a:cubicBezTo>
                      <a:pt x="0" y="0"/>
                      <a:pt x="0" y="0"/>
                      <a:pt x="0" y="0"/>
                    </a:cubicBezTo>
                    <a:cubicBezTo>
                      <a:pt x="0" y="304"/>
                      <a:pt x="0" y="304"/>
                      <a:pt x="0" y="304"/>
                    </a:cubicBezTo>
                    <a:close/>
                  </a:path>
                </a:pathLst>
              </a:custGeom>
              <a:grpFill/>
              <a:ln>
                <a:noFill/>
              </a:ln>
              <a:extLst/>
            </p:spPr>
            <p:txBody>
              <a:bodyPr/>
              <a:lstStyle/>
              <a:p>
                <a:pPr>
                  <a:defRPr/>
                </a:pPr>
                <a:endParaRPr lang="en-US" sz="500" dirty="0">
                  <a:solidFill>
                    <a:srgbClr val="000000"/>
                  </a:solidFill>
                  <a:latin typeface="Arial"/>
                </a:endParaRPr>
              </a:p>
            </p:txBody>
          </p:sp>
          <p:sp>
            <p:nvSpPr>
              <p:cNvPr id="4873" name="Freeform 19"/>
              <p:cNvSpPr>
                <a:spLocks/>
              </p:cNvSpPr>
              <p:nvPr/>
            </p:nvSpPr>
            <p:spPr bwMode="auto">
              <a:xfrm>
                <a:off x="11885613" y="8145463"/>
                <a:ext cx="373063" cy="2219325"/>
              </a:xfrm>
              <a:custGeom>
                <a:avLst/>
                <a:gdLst>
                  <a:gd name="T0" fmla="*/ 51 w 51"/>
                  <a:gd name="T1" fmla="*/ 0 h 304"/>
                  <a:gd name="T2" fmla="*/ 0 w 51"/>
                  <a:gd name="T3" fmla="*/ 18 h 304"/>
                  <a:gd name="T4" fmla="*/ 0 w 51"/>
                  <a:gd name="T5" fmla="*/ 304 h 304"/>
                  <a:gd name="T6" fmla="*/ 51 w 51"/>
                  <a:gd name="T7" fmla="*/ 304 h 304"/>
                  <a:gd name="T8" fmla="*/ 51 w 51"/>
                  <a:gd name="T9" fmla="*/ 0 h 304"/>
                </a:gdLst>
                <a:ahLst/>
                <a:cxnLst>
                  <a:cxn ang="0">
                    <a:pos x="T0" y="T1"/>
                  </a:cxn>
                  <a:cxn ang="0">
                    <a:pos x="T2" y="T3"/>
                  </a:cxn>
                  <a:cxn ang="0">
                    <a:pos x="T4" y="T5"/>
                  </a:cxn>
                  <a:cxn ang="0">
                    <a:pos x="T6" y="T7"/>
                  </a:cxn>
                  <a:cxn ang="0">
                    <a:pos x="T8" y="T9"/>
                  </a:cxn>
                </a:cxnLst>
                <a:rect l="0" t="0" r="r" b="b"/>
                <a:pathLst>
                  <a:path w="51" h="304">
                    <a:moveTo>
                      <a:pt x="51" y="0"/>
                    </a:moveTo>
                    <a:cubicBezTo>
                      <a:pt x="0" y="18"/>
                      <a:pt x="0" y="18"/>
                      <a:pt x="0" y="18"/>
                    </a:cubicBezTo>
                    <a:cubicBezTo>
                      <a:pt x="0" y="304"/>
                      <a:pt x="0" y="304"/>
                      <a:pt x="0" y="304"/>
                    </a:cubicBezTo>
                    <a:cubicBezTo>
                      <a:pt x="51" y="304"/>
                      <a:pt x="51" y="304"/>
                      <a:pt x="51" y="304"/>
                    </a:cubicBezTo>
                    <a:cubicBezTo>
                      <a:pt x="51" y="0"/>
                      <a:pt x="51" y="0"/>
                      <a:pt x="51" y="0"/>
                    </a:cubicBezTo>
                    <a:close/>
                  </a:path>
                </a:pathLst>
              </a:custGeom>
              <a:grpFill/>
              <a:ln>
                <a:noFill/>
              </a:ln>
              <a:extLst/>
            </p:spPr>
            <p:txBody>
              <a:bodyPr/>
              <a:lstStyle/>
              <a:p>
                <a:pPr>
                  <a:defRPr/>
                </a:pPr>
                <a:endParaRPr lang="en-US" sz="500" dirty="0">
                  <a:solidFill>
                    <a:srgbClr val="000000"/>
                  </a:solidFill>
                  <a:latin typeface="Arial"/>
                </a:endParaRPr>
              </a:p>
            </p:txBody>
          </p:sp>
          <p:sp>
            <p:nvSpPr>
              <p:cNvPr id="4874" name="Freeform 20"/>
              <p:cNvSpPr>
                <a:spLocks/>
              </p:cNvSpPr>
              <p:nvPr/>
            </p:nvSpPr>
            <p:spPr bwMode="auto">
              <a:xfrm>
                <a:off x="12338050" y="5794375"/>
                <a:ext cx="533400" cy="2438400"/>
              </a:xfrm>
              <a:custGeom>
                <a:avLst/>
                <a:gdLst>
                  <a:gd name="T0" fmla="*/ 25 w 73"/>
                  <a:gd name="T1" fmla="*/ 309 h 334"/>
                  <a:gd name="T2" fmla="*/ 34 w 73"/>
                  <a:gd name="T3" fmla="*/ 314 h 334"/>
                  <a:gd name="T4" fmla="*/ 34 w 73"/>
                  <a:gd name="T5" fmla="*/ 332 h 334"/>
                  <a:gd name="T6" fmla="*/ 40 w 73"/>
                  <a:gd name="T7" fmla="*/ 334 h 334"/>
                  <a:gd name="T8" fmla="*/ 40 w 73"/>
                  <a:gd name="T9" fmla="*/ 309 h 334"/>
                  <a:gd name="T10" fmla="*/ 40 w 73"/>
                  <a:gd name="T11" fmla="*/ 300 h 334"/>
                  <a:gd name="T12" fmla="*/ 40 w 73"/>
                  <a:gd name="T13" fmla="*/ 286 h 334"/>
                  <a:gd name="T14" fmla="*/ 40 w 73"/>
                  <a:gd name="T15" fmla="*/ 274 h 334"/>
                  <a:gd name="T16" fmla="*/ 40 w 73"/>
                  <a:gd name="T17" fmla="*/ 259 h 334"/>
                  <a:gd name="T18" fmla="*/ 40 w 73"/>
                  <a:gd name="T19" fmla="*/ 235 h 334"/>
                  <a:gd name="T20" fmla="*/ 73 w 73"/>
                  <a:gd name="T21" fmla="*/ 228 h 334"/>
                  <a:gd name="T22" fmla="*/ 73 w 73"/>
                  <a:gd name="T23" fmla="*/ 0 h 334"/>
                  <a:gd name="T24" fmla="*/ 0 w 73"/>
                  <a:gd name="T25" fmla="*/ 24 h 334"/>
                  <a:gd name="T26" fmla="*/ 0 w 73"/>
                  <a:gd name="T27" fmla="*/ 298 h 334"/>
                  <a:gd name="T28" fmla="*/ 8 w 73"/>
                  <a:gd name="T29" fmla="*/ 302 h 334"/>
                  <a:gd name="T30" fmla="*/ 25 w 73"/>
                  <a:gd name="T31" fmla="*/ 30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34">
                    <a:moveTo>
                      <a:pt x="25" y="309"/>
                    </a:moveTo>
                    <a:cubicBezTo>
                      <a:pt x="34" y="313"/>
                      <a:pt x="34" y="314"/>
                      <a:pt x="34" y="314"/>
                    </a:cubicBezTo>
                    <a:cubicBezTo>
                      <a:pt x="34" y="332"/>
                      <a:pt x="34" y="332"/>
                      <a:pt x="34" y="332"/>
                    </a:cubicBezTo>
                    <a:cubicBezTo>
                      <a:pt x="40" y="334"/>
                      <a:pt x="40" y="334"/>
                      <a:pt x="40" y="334"/>
                    </a:cubicBezTo>
                    <a:cubicBezTo>
                      <a:pt x="40" y="322"/>
                      <a:pt x="40" y="314"/>
                      <a:pt x="40" y="309"/>
                    </a:cubicBezTo>
                    <a:cubicBezTo>
                      <a:pt x="40" y="300"/>
                      <a:pt x="40" y="300"/>
                      <a:pt x="40" y="300"/>
                    </a:cubicBezTo>
                    <a:cubicBezTo>
                      <a:pt x="40" y="286"/>
                      <a:pt x="40" y="286"/>
                      <a:pt x="40" y="286"/>
                    </a:cubicBezTo>
                    <a:cubicBezTo>
                      <a:pt x="40" y="274"/>
                      <a:pt x="40" y="274"/>
                      <a:pt x="40" y="274"/>
                    </a:cubicBezTo>
                    <a:cubicBezTo>
                      <a:pt x="40" y="259"/>
                      <a:pt x="40" y="259"/>
                      <a:pt x="40" y="259"/>
                    </a:cubicBezTo>
                    <a:cubicBezTo>
                      <a:pt x="40" y="235"/>
                      <a:pt x="40" y="235"/>
                      <a:pt x="40" y="235"/>
                    </a:cubicBezTo>
                    <a:cubicBezTo>
                      <a:pt x="73" y="228"/>
                      <a:pt x="73" y="228"/>
                      <a:pt x="73" y="228"/>
                    </a:cubicBezTo>
                    <a:cubicBezTo>
                      <a:pt x="73" y="0"/>
                      <a:pt x="73" y="0"/>
                      <a:pt x="73" y="0"/>
                    </a:cubicBezTo>
                    <a:cubicBezTo>
                      <a:pt x="0" y="24"/>
                      <a:pt x="0" y="24"/>
                      <a:pt x="0" y="24"/>
                    </a:cubicBezTo>
                    <a:cubicBezTo>
                      <a:pt x="0" y="298"/>
                      <a:pt x="0" y="298"/>
                      <a:pt x="0" y="298"/>
                    </a:cubicBezTo>
                    <a:cubicBezTo>
                      <a:pt x="3" y="300"/>
                      <a:pt x="6" y="301"/>
                      <a:pt x="8" y="302"/>
                    </a:cubicBezTo>
                    <a:lnTo>
                      <a:pt x="25" y="309"/>
                    </a:lnTo>
                    <a:close/>
                  </a:path>
                </a:pathLst>
              </a:custGeom>
              <a:grpFill/>
              <a:ln>
                <a:noFill/>
              </a:ln>
              <a:extLst/>
            </p:spPr>
            <p:txBody>
              <a:bodyPr/>
              <a:lstStyle/>
              <a:p>
                <a:pPr>
                  <a:defRPr/>
                </a:pPr>
                <a:endParaRPr lang="en-US" sz="500" dirty="0">
                  <a:solidFill>
                    <a:srgbClr val="000000"/>
                  </a:solidFill>
                  <a:latin typeface="Arial"/>
                </a:endParaRPr>
              </a:p>
            </p:txBody>
          </p:sp>
        </p:grpSp>
      </p:grpSp>
      <p:sp>
        <p:nvSpPr>
          <p:cNvPr id="13" name="Rounded Rectangle 12"/>
          <p:cNvSpPr/>
          <p:nvPr/>
        </p:nvSpPr>
        <p:spPr>
          <a:xfrm>
            <a:off x="2233083" y="2741080"/>
            <a:ext cx="4730750" cy="4445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dirty="0" smtClean="0"/>
              <a:t>One Identity Platform</a:t>
            </a:r>
            <a:endParaRPr lang="en-US" dirty="0"/>
          </a:p>
        </p:txBody>
      </p:sp>
    </p:spTree>
    <p:extLst>
      <p:ext uri="{BB962C8B-B14F-4D97-AF65-F5344CB8AC3E}">
        <p14:creationId xmlns:p14="http://schemas.microsoft.com/office/powerpoint/2010/main" val="268797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indefinite" fill="hold" nodeType="withEffect">
                                  <p:stCondLst>
                                    <p:cond delay="250"/>
                                  </p:stCondLst>
                                  <p:childTnLst>
                                    <p:set>
                                      <p:cBhvr>
                                        <p:cTn id="6" dur="1" fill="hold">
                                          <p:stCondLst>
                                            <p:cond delay="0"/>
                                          </p:stCondLst>
                                        </p:cTn>
                                        <p:tgtEl>
                                          <p:spTgt spid="1708"/>
                                        </p:tgtEl>
                                        <p:attrNameLst>
                                          <p:attrName>style.visibility</p:attrName>
                                        </p:attrNameLst>
                                      </p:cBhvr>
                                      <p:to>
                                        <p:strVal val="visible"/>
                                      </p:to>
                                    </p:set>
                                    <p:anim calcmode="lin" valueType="num">
                                      <p:cBhvr additive="base">
                                        <p:cTn id="7" dur="2200" fill="hold"/>
                                        <p:tgtEl>
                                          <p:spTgt spid="1708"/>
                                        </p:tgtEl>
                                        <p:attrNameLst>
                                          <p:attrName>ppt_x</p:attrName>
                                        </p:attrNameLst>
                                      </p:cBhvr>
                                      <p:tavLst>
                                        <p:tav tm="0">
                                          <p:val>
                                            <p:strVal val="1+#ppt_w/2"/>
                                          </p:val>
                                        </p:tav>
                                        <p:tav tm="100000">
                                          <p:val>
                                            <p:strVal val="#ppt_x"/>
                                          </p:val>
                                        </p:tav>
                                      </p:tavLst>
                                    </p:anim>
                                    <p:anim calcmode="lin" valueType="num">
                                      <p:cBhvr additive="base">
                                        <p:cTn id="8" dur="2200" fill="hold"/>
                                        <p:tgtEl>
                                          <p:spTgt spid="1708"/>
                                        </p:tgtEl>
                                        <p:attrNameLst>
                                          <p:attrName>ppt_y</p:attrName>
                                        </p:attrNameLst>
                                      </p:cBhvr>
                                      <p:tavLst>
                                        <p:tav tm="0">
                                          <p:val>
                                            <p:strVal val="#ppt_y"/>
                                          </p:val>
                                        </p:tav>
                                        <p:tav tm="100000">
                                          <p:val>
                                            <p:strVal val="#ppt_y"/>
                                          </p:val>
                                        </p:tav>
                                      </p:tavLst>
                                    </p:anim>
                                  </p:childTnLst>
                                </p:cTn>
                              </p:par>
                              <p:par>
                                <p:cTn id="9" presetID="2" presetClass="entr" presetSubtype="2" repeatCount="indefinite" fill="hold" nodeType="withEffect">
                                  <p:stCondLst>
                                    <p:cond delay="0"/>
                                  </p:stCondLst>
                                  <p:childTnLst>
                                    <p:set>
                                      <p:cBhvr>
                                        <p:cTn id="10" dur="1" fill="hold">
                                          <p:stCondLst>
                                            <p:cond delay="0"/>
                                          </p:stCondLst>
                                        </p:cTn>
                                        <p:tgtEl>
                                          <p:spTgt spid="1709"/>
                                        </p:tgtEl>
                                        <p:attrNameLst>
                                          <p:attrName>style.visibility</p:attrName>
                                        </p:attrNameLst>
                                      </p:cBhvr>
                                      <p:to>
                                        <p:strVal val="visible"/>
                                      </p:to>
                                    </p:set>
                                    <p:anim calcmode="lin" valueType="num">
                                      <p:cBhvr additive="base">
                                        <p:cTn id="11" dur="2900" fill="hold"/>
                                        <p:tgtEl>
                                          <p:spTgt spid="1709"/>
                                        </p:tgtEl>
                                        <p:attrNameLst>
                                          <p:attrName>ppt_x</p:attrName>
                                        </p:attrNameLst>
                                      </p:cBhvr>
                                      <p:tavLst>
                                        <p:tav tm="0">
                                          <p:val>
                                            <p:strVal val="1+#ppt_w/2"/>
                                          </p:val>
                                        </p:tav>
                                        <p:tav tm="100000">
                                          <p:val>
                                            <p:strVal val="#ppt_x"/>
                                          </p:val>
                                        </p:tav>
                                      </p:tavLst>
                                    </p:anim>
                                    <p:anim calcmode="lin" valueType="num">
                                      <p:cBhvr additive="base">
                                        <p:cTn id="12" dur="2900" fill="hold"/>
                                        <p:tgtEl>
                                          <p:spTgt spid="1709"/>
                                        </p:tgtEl>
                                        <p:attrNameLst>
                                          <p:attrName>ppt_y</p:attrName>
                                        </p:attrNameLst>
                                      </p:cBhvr>
                                      <p:tavLst>
                                        <p:tav tm="0">
                                          <p:val>
                                            <p:strVal val="#ppt_y"/>
                                          </p:val>
                                        </p:tav>
                                        <p:tav tm="100000">
                                          <p:val>
                                            <p:strVal val="#ppt_y"/>
                                          </p:val>
                                        </p:tav>
                                      </p:tavLst>
                                    </p:anim>
                                  </p:childTnLst>
                                </p:cTn>
                              </p:par>
                              <p:par>
                                <p:cTn id="13" presetID="2" presetClass="entr" presetSubtype="2" repeatCount="indefinite" fill="hold" nodeType="withEffect">
                                  <p:stCondLst>
                                    <p:cond delay="700"/>
                                  </p:stCondLst>
                                  <p:childTnLst>
                                    <p:set>
                                      <p:cBhvr>
                                        <p:cTn id="14" dur="1" fill="hold">
                                          <p:stCondLst>
                                            <p:cond delay="0"/>
                                          </p:stCondLst>
                                        </p:cTn>
                                        <p:tgtEl>
                                          <p:spTgt spid="1710"/>
                                        </p:tgtEl>
                                        <p:attrNameLst>
                                          <p:attrName>style.visibility</p:attrName>
                                        </p:attrNameLst>
                                      </p:cBhvr>
                                      <p:to>
                                        <p:strVal val="visible"/>
                                      </p:to>
                                    </p:set>
                                    <p:anim calcmode="lin" valueType="num">
                                      <p:cBhvr additive="base">
                                        <p:cTn id="15" dur="3000" fill="hold"/>
                                        <p:tgtEl>
                                          <p:spTgt spid="1710"/>
                                        </p:tgtEl>
                                        <p:attrNameLst>
                                          <p:attrName>ppt_x</p:attrName>
                                        </p:attrNameLst>
                                      </p:cBhvr>
                                      <p:tavLst>
                                        <p:tav tm="0">
                                          <p:val>
                                            <p:strVal val="1+#ppt_w/2"/>
                                          </p:val>
                                        </p:tav>
                                        <p:tav tm="100000">
                                          <p:val>
                                            <p:strVal val="#ppt_x"/>
                                          </p:val>
                                        </p:tav>
                                      </p:tavLst>
                                    </p:anim>
                                    <p:anim calcmode="lin" valueType="num">
                                      <p:cBhvr additive="base">
                                        <p:cTn id="16" dur="3000" fill="hold"/>
                                        <p:tgtEl>
                                          <p:spTgt spid="1710"/>
                                        </p:tgtEl>
                                        <p:attrNameLst>
                                          <p:attrName>ppt_y</p:attrName>
                                        </p:attrNameLst>
                                      </p:cBhvr>
                                      <p:tavLst>
                                        <p:tav tm="0">
                                          <p:val>
                                            <p:strVal val="#ppt_y"/>
                                          </p:val>
                                        </p:tav>
                                        <p:tav tm="100000">
                                          <p:val>
                                            <p:strVal val="#ppt_y"/>
                                          </p:val>
                                        </p:tav>
                                      </p:tavLst>
                                    </p:anim>
                                  </p:childTnLst>
                                </p:cTn>
                              </p:par>
                              <p:par>
                                <p:cTn id="17" presetID="2" presetClass="entr" presetSubtype="2" repeatCount="indefinite" fill="hold" nodeType="withEffect">
                                  <p:stCondLst>
                                    <p:cond delay="400"/>
                                  </p:stCondLst>
                                  <p:childTnLst>
                                    <p:set>
                                      <p:cBhvr>
                                        <p:cTn id="18" dur="1" fill="hold">
                                          <p:stCondLst>
                                            <p:cond delay="0"/>
                                          </p:stCondLst>
                                        </p:cTn>
                                        <p:tgtEl>
                                          <p:spTgt spid="1711"/>
                                        </p:tgtEl>
                                        <p:attrNameLst>
                                          <p:attrName>style.visibility</p:attrName>
                                        </p:attrNameLst>
                                      </p:cBhvr>
                                      <p:to>
                                        <p:strVal val="visible"/>
                                      </p:to>
                                    </p:set>
                                    <p:anim calcmode="lin" valueType="num">
                                      <p:cBhvr additive="base">
                                        <p:cTn id="19" dur="2500" fill="hold"/>
                                        <p:tgtEl>
                                          <p:spTgt spid="1711"/>
                                        </p:tgtEl>
                                        <p:attrNameLst>
                                          <p:attrName>ppt_x</p:attrName>
                                        </p:attrNameLst>
                                      </p:cBhvr>
                                      <p:tavLst>
                                        <p:tav tm="0">
                                          <p:val>
                                            <p:strVal val="1+#ppt_w/2"/>
                                          </p:val>
                                        </p:tav>
                                        <p:tav tm="100000">
                                          <p:val>
                                            <p:strVal val="#ppt_x"/>
                                          </p:val>
                                        </p:tav>
                                      </p:tavLst>
                                    </p:anim>
                                    <p:anim calcmode="lin" valueType="num">
                                      <p:cBhvr additive="base">
                                        <p:cTn id="20" dur="2500" fill="hold"/>
                                        <p:tgtEl>
                                          <p:spTgt spid="1711"/>
                                        </p:tgtEl>
                                        <p:attrNameLst>
                                          <p:attrName>ppt_y</p:attrName>
                                        </p:attrNameLst>
                                      </p:cBhvr>
                                      <p:tavLst>
                                        <p:tav tm="0">
                                          <p:val>
                                            <p:strVal val="#ppt_y"/>
                                          </p:val>
                                        </p:tav>
                                        <p:tav tm="100000">
                                          <p:val>
                                            <p:strVal val="#ppt_y"/>
                                          </p:val>
                                        </p:tav>
                                      </p:tavLst>
                                    </p:anim>
                                  </p:childTnLst>
                                </p:cTn>
                              </p:par>
                              <p:par>
                                <p:cTn id="21" presetID="2" presetClass="entr" presetSubtype="2" repeatCount="indefinite" fill="hold" nodeType="withEffect">
                                  <p:stCondLst>
                                    <p:cond delay="0"/>
                                  </p:stCondLst>
                                  <p:childTnLst>
                                    <p:set>
                                      <p:cBhvr>
                                        <p:cTn id="22" dur="1" fill="hold">
                                          <p:stCondLst>
                                            <p:cond delay="0"/>
                                          </p:stCondLst>
                                        </p:cTn>
                                        <p:tgtEl>
                                          <p:spTgt spid="1718"/>
                                        </p:tgtEl>
                                        <p:attrNameLst>
                                          <p:attrName>style.visibility</p:attrName>
                                        </p:attrNameLst>
                                      </p:cBhvr>
                                      <p:to>
                                        <p:strVal val="visible"/>
                                      </p:to>
                                    </p:set>
                                    <p:anim calcmode="lin" valueType="num">
                                      <p:cBhvr additive="base">
                                        <p:cTn id="23" dur="2300" fill="hold"/>
                                        <p:tgtEl>
                                          <p:spTgt spid="1718"/>
                                        </p:tgtEl>
                                        <p:attrNameLst>
                                          <p:attrName>ppt_x</p:attrName>
                                        </p:attrNameLst>
                                      </p:cBhvr>
                                      <p:tavLst>
                                        <p:tav tm="0">
                                          <p:val>
                                            <p:strVal val="1+#ppt_w/2"/>
                                          </p:val>
                                        </p:tav>
                                        <p:tav tm="100000">
                                          <p:val>
                                            <p:strVal val="#ppt_x"/>
                                          </p:val>
                                        </p:tav>
                                      </p:tavLst>
                                    </p:anim>
                                    <p:anim calcmode="lin" valueType="num">
                                      <p:cBhvr additive="base">
                                        <p:cTn id="24" dur="2300" fill="hold"/>
                                        <p:tgtEl>
                                          <p:spTgt spid="1718"/>
                                        </p:tgtEl>
                                        <p:attrNameLst>
                                          <p:attrName>ppt_y</p:attrName>
                                        </p:attrNameLst>
                                      </p:cBhvr>
                                      <p:tavLst>
                                        <p:tav tm="0">
                                          <p:val>
                                            <p:strVal val="#ppt_y"/>
                                          </p:val>
                                        </p:tav>
                                        <p:tav tm="100000">
                                          <p:val>
                                            <p:strVal val="#ppt_y"/>
                                          </p:val>
                                        </p:tav>
                                      </p:tavLst>
                                    </p:anim>
                                  </p:childTnLst>
                                </p:cTn>
                              </p:par>
                              <p:par>
                                <p:cTn id="25" presetID="2" presetClass="entr" presetSubtype="2" repeatCount="indefinite" fill="hold" nodeType="withEffect">
                                  <p:stCondLst>
                                    <p:cond delay="1100"/>
                                  </p:stCondLst>
                                  <p:childTnLst>
                                    <p:set>
                                      <p:cBhvr>
                                        <p:cTn id="26" dur="1" fill="hold">
                                          <p:stCondLst>
                                            <p:cond delay="0"/>
                                          </p:stCondLst>
                                        </p:cTn>
                                        <p:tgtEl>
                                          <p:spTgt spid="1713"/>
                                        </p:tgtEl>
                                        <p:attrNameLst>
                                          <p:attrName>style.visibility</p:attrName>
                                        </p:attrNameLst>
                                      </p:cBhvr>
                                      <p:to>
                                        <p:strVal val="visible"/>
                                      </p:to>
                                    </p:set>
                                    <p:anim calcmode="lin" valueType="num">
                                      <p:cBhvr additive="base">
                                        <p:cTn id="27" dur="1500" fill="hold"/>
                                        <p:tgtEl>
                                          <p:spTgt spid="1713"/>
                                        </p:tgtEl>
                                        <p:attrNameLst>
                                          <p:attrName>ppt_x</p:attrName>
                                        </p:attrNameLst>
                                      </p:cBhvr>
                                      <p:tavLst>
                                        <p:tav tm="0">
                                          <p:val>
                                            <p:strVal val="1+#ppt_w/2"/>
                                          </p:val>
                                        </p:tav>
                                        <p:tav tm="100000">
                                          <p:val>
                                            <p:strVal val="#ppt_x"/>
                                          </p:val>
                                        </p:tav>
                                      </p:tavLst>
                                    </p:anim>
                                    <p:anim calcmode="lin" valueType="num">
                                      <p:cBhvr additive="base">
                                        <p:cTn id="28" dur="1500" fill="hold"/>
                                        <p:tgtEl>
                                          <p:spTgt spid="1713"/>
                                        </p:tgtEl>
                                        <p:attrNameLst>
                                          <p:attrName>ppt_y</p:attrName>
                                        </p:attrNameLst>
                                      </p:cBhvr>
                                      <p:tavLst>
                                        <p:tav tm="0">
                                          <p:val>
                                            <p:strVal val="#ppt_y"/>
                                          </p:val>
                                        </p:tav>
                                        <p:tav tm="100000">
                                          <p:val>
                                            <p:strVal val="#ppt_y"/>
                                          </p:val>
                                        </p:tav>
                                      </p:tavLst>
                                    </p:anim>
                                  </p:childTnLst>
                                </p:cTn>
                              </p:par>
                              <p:par>
                                <p:cTn id="29" presetID="2" presetClass="entr" presetSubtype="2" repeatCount="indefinite" fill="hold" grpId="0" nodeType="withEffect">
                                  <p:stCondLst>
                                    <p:cond delay="0"/>
                                  </p:stCondLst>
                                  <p:childTnLst>
                                    <p:set>
                                      <p:cBhvr>
                                        <p:cTn id="30" dur="1" fill="hold">
                                          <p:stCondLst>
                                            <p:cond delay="0"/>
                                          </p:stCondLst>
                                        </p:cTn>
                                        <p:tgtEl>
                                          <p:spTgt spid="957"/>
                                        </p:tgtEl>
                                        <p:attrNameLst>
                                          <p:attrName>style.visibility</p:attrName>
                                        </p:attrNameLst>
                                      </p:cBhvr>
                                      <p:to>
                                        <p:strVal val="visible"/>
                                      </p:to>
                                    </p:set>
                                    <p:anim calcmode="lin" valueType="num">
                                      <p:cBhvr additive="base">
                                        <p:cTn id="31" dur="1700" fill="hold"/>
                                        <p:tgtEl>
                                          <p:spTgt spid="957"/>
                                        </p:tgtEl>
                                        <p:attrNameLst>
                                          <p:attrName>ppt_x</p:attrName>
                                        </p:attrNameLst>
                                      </p:cBhvr>
                                      <p:tavLst>
                                        <p:tav tm="0">
                                          <p:val>
                                            <p:strVal val="1+#ppt_w/2"/>
                                          </p:val>
                                        </p:tav>
                                        <p:tav tm="100000">
                                          <p:val>
                                            <p:strVal val="#ppt_x"/>
                                          </p:val>
                                        </p:tav>
                                      </p:tavLst>
                                    </p:anim>
                                    <p:anim calcmode="lin" valueType="num">
                                      <p:cBhvr additive="base">
                                        <p:cTn id="32" dur="1700" fill="hold"/>
                                        <p:tgtEl>
                                          <p:spTgt spid="957"/>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1800"/>
                                  </p:stCondLst>
                                  <p:childTnLst>
                                    <p:set>
                                      <p:cBhvr>
                                        <p:cTn id="34" dur="1" fill="hold">
                                          <p:stCondLst>
                                            <p:cond delay="0"/>
                                          </p:stCondLst>
                                        </p:cTn>
                                        <p:tgtEl>
                                          <p:spTgt spid="949"/>
                                        </p:tgtEl>
                                        <p:attrNameLst>
                                          <p:attrName>style.visibility</p:attrName>
                                        </p:attrNameLst>
                                      </p:cBhvr>
                                      <p:to>
                                        <p:strVal val="visible"/>
                                      </p:to>
                                    </p:set>
                                    <p:animEffect transition="in" filter="fade">
                                      <p:cBhvr>
                                        <p:cTn id="35" dur="2200"/>
                                        <p:tgtEl>
                                          <p:spTgt spid="949"/>
                                        </p:tgtEl>
                                      </p:cBhvr>
                                    </p:animEffect>
                                  </p:childTnLst>
                                </p:cTn>
                              </p:par>
                              <p:par>
                                <p:cTn id="36" presetID="0" presetClass="path" presetSubtype="0" repeatCount="indefinite" accel="50000" decel="50000" fill="hold" grpId="1" nodeType="withEffect">
                                  <p:stCondLst>
                                    <p:cond delay="1800"/>
                                  </p:stCondLst>
                                  <p:childTnLst>
                                    <p:animMotion origin="layout" path="M -0.01042 -0.04784 C -0.01042 -0.04753 -0.0566 -0.00309 -0.13299 0.00123 C -0.20955 0.00524 -0.30174 -0.02531 -0.46875 -0.02284 C -0.63576 -0.02037 -1.0309 0.01142 -1.13646 0.01697 L -1.10156 0.0108 L -1.12691 0.01574 L -1.1658 0.01913 L -1.13924 0.01574 " pathEditMode="relative" rAng="0" ptsTypes="assAAAAA">
                                      <p:cBhvr>
                                        <p:cTn id="37" dur="3000" fill="hold"/>
                                        <p:tgtEl>
                                          <p:spTgt spid="949"/>
                                        </p:tgtEl>
                                        <p:attrNameLst>
                                          <p:attrName>ppt_x</p:attrName>
                                          <p:attrName>ppt_y</p:attrName>
                                        </p:attrNameLst>
                                      </p:cBhvr>
                                      <p:rCtr x="-57778" y="3333"/>
                                    </p:animMotion>
                                  </p:childTnLst>
                                </p:cTn>
                              </p:par>
                              <p:par>
                                <p:cTn id="38" presetID="9" presetClass="entr" presetSubtype="0" fill="hold" grpId="0" nodeType="withEffect">
                                  <p:stCondLst>
                                    <p:cond delay="180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 grpId="0" animBg="1"/>
      <p:bldP spid="949" grpId="0" animBg="1"/>
      <p:bldP spid="949" grpId="1"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9"/>
          <p:cNvSpPr>
            <a:spLocks noChangeArrowheads="1"/>
          </p:cNvSpPr>
          <p:nvPr/>
        </p:nvSpPr>
        <p:spPr bwMode="auto">
          <a:xfrm>
            <a:off x="561976" y="1995488"/>
            <a:ext cx="1595438"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9" tIns="45674" rIns="91349" bIns="45674">
            <a:spAutoFit/>
          </a:bodyPr>
          <a:lstStyle/>
          <a:p>
            <a:pPr algn="r">
              <a:lnSpc>
                <a:spcPct val="90000"/>
              </a:lnSpc>
              <a:spcBef>
                <a:spcPct val="50000"/>
              </a:spcBef>
              <a:buClr>
                <a:srgbClr val="FF1414"/>
              </a:buClr>
            </a:pPr>
            <a:r>
              <a:rPr lang="en-US" sz="5500" dirty="0">
                <a:solidFill>
                  <a:srgbClr val="FF0000"/>
                </a:solidFill>
                <a:ea typeface="ヒラギノ明朝 ProN W3" charset="0"/>
                <a:cs typeface="ヒラギノ明朝 ProN W3" charset="0"/>
                <a:sym typeface="Times" charset="0"/>
              </a:rPr>
              <a:t>46%</a:t>
            </a:r>
          </a:p>
        </p:txBody>
      </p:sp>
      <p:sp>
        <p:nvSpPr>
          <p:cNvPr id="7" name="Rectangle 10"/>
          <p:cNvSpPr>
            <a:spLocks noChangeArrowheads="1"/>
          </p:cNvSpPr>
          <p:nvPr/>
        </p:nvSpPr>
        <p:spPr bwMode="auto">
          <a:xfrm>
            <a:off x="2162175" y="1571625"/>
            <a:ext cx="19050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4" rIns="91349" bIns="45674">
            <a:spAutoFit/>
          </a:bodyPr>
          <a:lstStyle/>
          <a:p>
            <a:pPr>
              <a:buClr>
                <a:srgbClr val="FF1414"/>
              </a:buClr>
              <a:defRPr/>
            </a:pPr>
            <a:r>
              <a:rPr lang="en-US" dirty="0">
                <a:solidFill>
                  <a:srgbClr val="000000"/>
                </a:solidFill>
                <a:latin typeface="Arial"/>
                <a:ea typeface="+mn-ea"/>
                <a:sym typeface="Times" charset="0"/>
              </a:rPr>
              <a:t>Cost Savings</a:t>
            </a:r>
            <a:endParaRPr lang="en-US" dirty="0">
              <a:solidFill>
                <a:srgbClr val="000000"/>
              </a:solidFill>
              <a:latin typeface="Arial"/>
              <a:ea typeface="ヒラギノ明朝 ProN W3" charset="0"/>
              <a:cs typeface="ヒラギノ明朝 ProN W3" charset="0"/>
              <a:sym typeface="Times" charset="0"/>
            </a:endParaRPr>
          </a:p>
        </p:txBody>
      </p:sp>
      <p:sp>
        <p:nvSpPr>
          <p:cNvPr id="253955" name="Text Box 267"/>
          <p:cNvSpPr txBox="1">
            <a:spLocks noChangeArrowheads="1"/>
          </p:cNvSpPr>
          <p:nvPr/>
        </p:nvSpPr>
        <p:spPr bwMode="auto">
          <a:xfrm>
            <a:off x="4851229" y="4244975"/>
            <a:ext cx="4110380" cy="24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9" tIns="45674" rIns="91349" bIns="45674">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Bef>
                <a:spcPct val="50000"/>
              </a:spcBef>
              <a:buClr>
                <a:srgbClr val="FF1414"/>
              </a:buClr>
            </a:pPr>
            <a:r>
              <a:rPr lang="en-US" sz="1100" dirty="0">
                <a:solidFill>
                  <a:srgbClr val="000000"/>
                </a:solidFill>
              </a:rPr>
              <a:t>Source: Aberdeen “Analyzing point solutions vs. platform” 2011</a:t>
            </a:r>
          </a:p>
        </p:txBody>
      </p:sp>
      <p:sp>
        <p:nvSpPr>
          <p:cNvPr id="253956" name="Rectangle 9"/>
          <p:cNvSpPr>
            <a:spLocks noChangeArrowheads="1"/>
          </p:cNvSpPr>
          <p:nvPr/>
        </p:nvSpPr>
        <p:spPr bwMode="auto">
          <a:xfrm>
            <a:off x="552451" y="1260476"/>
            <a:ext cx="159702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9" tIns="45674" rIns="91349" bIns="45674">
            <a:spAutoFit/>
          </a:bodyPr>
          <a:lstStyle/>
          <a:p>
            <a:pPr algn="r">
              <a:lnSpc>
                <a:spcPct val="90000"/>
              </a:lnSpc>
              <a:spcBef>
                <a:spcPct val="50000"/>
              </a:spcBef>
              <a:buClr>
                <a:srgbClr val="FF1414"/>
              </a:buClr>
            </a:pPr>
            <a:r>
              <a:rPr lang="en-US" sz="5500" dirty="0">
                <a:solidFill>
                  <a:srgbClr val="FF0000"/>
                </a:solidFill>
                <a:ea typeface="ヒラギノ明朝 ProN W3" charset="0"/>
                <a:cs typeface="ヒラギノ明朝 ProN W3" charset="0"/>
                <a:sym typeface="Times" charset="0"/>
              </a:rPr>
              <a:t>48%</a:t>
            </a:r>
          </a:p>
        </p:txBody>
      </p:sp>
      <p:sp>
        <p:nvSpPr>
          <p:cNvPr id="11" name="Rectangle 10"/>
          <p:cNvSpPr>
            <a:spLocks noChangeArrowheads="1"/>
          </p:cNvSpPr>
          <p:nvPr/>
        </p:nvSpPr>
        <p:spPr bwMode="auto">
          <a:xfrm>
            <a:off x="2162175" y="2147889"/>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4" rIns="91349" bIns="45674">
            <a:spAutoFit/>
          </a:bodyPr>
          <a:lstStyle/>
          <a:p>
            <a:pPr>
              <a:buClr>
                <a:srgbClr val="FF1414"/>
              </a:buClr>
              <a:defRPr/>
            </a:pPr>
            <a:r>
              <a:rPr lang="en-US" dirty="0">
                <a:solidFill>
                  <a:srgbClr val="000000"/>
                </a:solidFill>
                <a:latin typeface="Arial"/>
                <a:ea typeface="+mn-ea"/>
                <a:sym typeface="Times" charset="0"/>
              </a:rPr>
              <a:t>More Responsive</a:t>
            </a:r>
            <a:endParaRPr lang="en-US" dirty="0">
              <a:solidFill>
                <a:srgbClr val="000000"/>
              </a:solidFill>
              <a:latin typeface="Arial"/>
              <a:ea typeface="ヒラギノ明朝 ProN W3" charset="0"/>
              <a:cs typeface="ヒラギノ明朝 ProN W3" charset="0"/>
              <a:sym typeface="Times" charset="0"/>
            </a:endParaRPr>
          </a:p>
        </p:txBody>
      </p:sp>
      <p:sp>
        <p:nvSpPr>
          <p:cNvPr id="253958" name="Rectangle 9"/>
          <p:cNvSpPr>
            <a:spLocks noChangeArrowheads="1"/>
          </p:cNvSpPr>
          <p:nvPr/>
        </p:nvSpPr>
        <p:spPr bwMode="auto">
          <a:xfrm>
            <a:off x="585789" y="2747963"/>
            <a:ext cx="159543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9" tIns="45674" rIns="91349" bIns="45674">
            <a:spAutoFit/>
          </a:bodyPr>
          <a:lstStyle/>
          <a:p>
            <a:pPr algn="r">
              <a:lnSpc>
                <a:spcPct val="90000"/>
              </a:lnSpc>
              <a:spcBef>
                <a:spcPct val="50000"/>
              </a:spcBef>
              <a:buClr>
                <a:srgbClr val="FF1414"/>
              </a:buClr>
            </a:pPr>
            <a:r>
              <a:rPr lang="en-US" sz="5500" dirty="0">
                <a:solidFill>
                  <a:srgbClr val="FF0000"/>
                </a:solidFill>
                <a:ea typeface="ヒラギノ明朝 ProN W3" charset="0"/>
                <a:cs typeface="ヒラギノ明朝 ProN W3" charset="0"/>
                <a:sym typeface="Times" charset="0"/>
              </a:rPr>
              <a:t>35%</a:t>
            </a:r>
          </a:p>
        </p:txBody>
      </p:sp>
      <p:sp>
        <p:nvSpPr>
          <p:cNvPr id="13" name="Rectangle 10"/>
          <p:cNvSpPr>
            <a:spLocks noChangeArrowheads="1"/>
          </p:cNvSpPr>
          <p:nvPr/>
        </p:nvSpPr>
        <p:spPr bwMode="auto">
          <a:xfrm>
            <a:off x="2181225" y="2859089"/>
            <a:ext cx="1905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4" rIns="91349" bIns="45674">
            <a:spAutoFit/>
          </a:bodyPr>
          <a:lstStyle/>
          <a:p>
            <a:pPr>
              <a:buClr>
                <a:srgbClr val="FF1414"/>
              </a:buClr>
              <a:defRPr/>
            </a:pPr>
            <a:r>
              <a:rPr lang="en-US" dirty="0">
                <a:solidFill>
                  <a:srgbClr val="000000"/>
                </a:solidFill>
                <a:latin typeface="Arial"/>
                <a:ea typeface="+mn-ea"/>
                <a:sym typeface="Times" charset="0"/>
              </a:rPr>
              <a:t>Fewer Audit Deficiencies</a:t>
            </a:r>
            <a:endParaRPr lang="en-US" dirty="0">
              <a:solidFill>
                <a:srgbClr val="000000"/>
              </a:solidFill>
              <a:latin typeface="Arial"/>
              <a:ea typeface="ヒラギノ明朝 ProN W3" charset="0"/>
              <a:cs typeface="ヒラギノ明朝 ProN W3" charset="0"/>
              <a:sym typeface="Times" charset="0"/>
            </a:endParaRPr>
          </a:p>
        </p:txBody>
      </p:sp>
      <p:grpSp>
        <p:nvGrpSpPr>
          <p:cNvPr id="2" name="LARGEST"/>
          <p:cNvGrpSpPr>
            <a:grpSpLocks/>
          </p:cNvGrpSpPr>
          <p:nvPr/>
        </p:nvGrpSpPr>
        <p:grpSpPr bwMode="auto">
          <a:xfrm rot="-6300000">
            <a:off x="-979487" y="1504951"/>
            <a:ext cx="8107363" cy="4846638"/>
            <a:chOff x="-441521" y="619642"/>
            <a:chExt cx="5064871" cy="2857665"/>
          </a:xfrm>
        </p:grpSpPr>
        <p:sp>
          <p:nvSpPr>
            <p:cNvPr id="20" name="Freeform 6"/>
            <p:cNvSpPr>
              <a:spLocks/>
            </p:cNvSpPr>
            <p:nvPr/>
          </p:nvSpPr>
          <p:spPr bwMode="auto">
            <a:xfrm>
              <a:off x="1755154" y="619642"/>
              <a:ext cx="2868196" cy="2857665"/>
            </a:xfrm>
            <a:prstGeom prst="ellipse">
              <a:avLst/>
            </a:prstGeom>
            <a:gradFill flip="none" rotWithShape="1">
              <a:gsLst>
                <a:gs pos="79000">
                  <a:schemeClr val="accent6">
                    <a:lumMod val="75000"/>
                    <a:alpha val="34000"/>
                  </a:schemeClr>
                </a:gs>
                <a:gs pos="51000">
                  <a:schemeClr val="bg2">
                    <a:alpha val="0"/>
                  </a:schemeClr>
                </a:gs>
              </a:gsLst>
              <a:path path="circle">
                <a:fillToRect l="100000" t="100000"/>
              </a:path>
              <a:tileRect r="-100000" b="-100000"/>
            </a:gradFill>
            <a:ln w="28575">
              <a:solidFill>
                <a:schemeClr val="bg1"/>
              </a:solidFill>
            </a:ln>
            <a:extLst/>
          </p:spPr>
          <p:txBody>
            <a:bodyPr/>
            <a:lstStyle/>
            <a:p>
              <a:pPr>
                <a:defRPr/>
              </a:pPr>
              <a:endParaRPr lang="en-US" kern="0" dirty="0">
                <a:solidFill>
                  <a:sysClr val="windowText" lastClr="000000"/>
                </a:solidFill>
                <a:latin typeface="Arial"/>
              </a:endParaRPr>
            </a:p>
          </p:txBody>
        </p:sp>
        <p:sp>
          <p:nvSpPr>
            <p:cNvPr id="21" name="Freeform 6"/>
            <p:cNvSpPr>
              <a:spLocks/>
            </p:cNvSpPr>
            <p:nvPr/>
          </p:nvSpPr>
          <p:spPr bwMode="auto">
            <a:xfrm>
              <a:off x="-443978" y="618399"/>
              <a:ext cx="2868143" cy="2857665"/>
            </a:xfrm>
            <a:prstGeom prst="ellipse">
              <a:avLst/>
            </a:prstGeom>
            <a:noFill/>
            <a:ln w="28575">
              <a:noFill/>
            </a:ln>
            <a:extLst/>
          </p:spPr>
          <p:txBody>
            <a:bodyPr/>
            <a:lstStyle/>
            <a:p>
              <a:pPr>
                <a:defRPr/>
              </a:pPr>
              <a:endParaRPr lang="en-US" kern="0" dirty="0">
                <a:solidFill>
                  <a:sysClr val="windowText" lastClr="000000"/>
                </a:solidFill>
                <a:latin typeface="Arial"/>
              </a:endParaRPr>
            </a:p>
          </p:txBody>
        </p:sp>
      </p:grpSp>
      <p:sp>
        <p:nvSpPr>
          <p:cNvPr id="15" name="experience"/>
          <p:cNvSpPr/>
          <p:nvPr/>
        </p:nvSpPr>
        <p:spPr>
          <a:xfrm>
            <a:off x="4619136" y="1269354"/>
            <a:ext cx="4524864" cy="1802400"/>
          </a:xfrm>
          <a:prstGeom prst="rect">
            <a:avLst/>
          </a:prstGeom>
        </p:spPr>
        <p:txBody>
          <a:bodyPr lIns="91436" tIns="45718" rIns="91436" bIns="45718">
            <a:spAutoFit/>
          </a:bodyPr>
          <a:lstStyle/>
          <a:p>
            <a:pPr>
              <a:spcAft>
                <a:spcPts val="600"/>
              </a:spcAft>
              <a:defRPr/>
            </a:pPr>
            <a:r>
              <a:rPr lang="en-US" dirty="0">
                <a:solidFill>
                  <a:srgbClr val="000000"/>
                </a:solidFill>
                <a:latin typeface="Arial" pitchFamily="34" charset="0"/>
                <a:ea typeface="+mn-ea"/>
                <a:cs typeface="Arial" pitchFamily="34" charset="0"/>
              </a:rPr>
              <a:t>TAKING A </a:t>
            </a:r>
            <a:r>
              <a:rPr lang="en-US" dirty="0">
                <a:ln w="6350">
                  <a:noFill/>
                </a:ln>
                <a:gradFill>
                  <a:gsLst>
                    <a:gs pos="0">
                      <a:srgbClr val="FF1414">
                        <a:lumMod val="75000"/>
                      </a:srgbClr>
                    </a:gs>
                    <a:gs pos="100000">
                      <a:srgbClr val="FF1414">
                        <a:lumMod val="95000"/>
                      </a:srgbClr>
                    </a:gs>
                  </a:gsLst>
                  <a:lin ang="16200000" scaled="0"/>
                </a:gradFill>
                <a:latin typeface="Arial"/>
                <a:ea typeface="+mn-ea"/>
              </a:rPr>
              <a:t>PLATFORM APPROACH:</a:t>
            </a:r>
          </a:p>
          <a:p>
            <a:pPr>
              <a:spcAft>
                <a:spcPts val="600"/>
              </a:spcAft>
              <a:defRPr/>
            </a:pPr>
            <a:r>
              <a:rPr lang="en-US" dirty="0">
                <a:solidFill>
                  <a:srgbClr val="000000"/>
                </a:solidFill>
                <a:latin typeface="Arial" pitchFamily="34" charset="0"/>
                <a:ea typeface="+mn-ea"/>
                <a:cs typeface="Arial" pitchFamily="34" charset="0"/>
              </a:rPr>
              <a:t>REDUCES </a:t>
            </a:r>
            <a:r>
              <a:rPr lang="en-US" dirty="0">
                <a:ln w="6350">
                  <a:noFill/>
                </a:ln>
                <a:gradFill>
                  <a:gsLst>
                    <a:gs pos="0">
                      <a:srgbClr val="FF1414">
                        <a:lumMod val="75000"/>
                      </a:srgbClr>
                    </a:gs>
                    <a:gs pos="100000">
                      <a:srgbClr val="FF1414">
                        <a:lumMod val="95000"/>
                      </a:srgbClr>
                    </a:gs>
                  </a:gsLst>
                  <a:lin ang="16200000" scaled="0"/>
                </a:gradFill>
                <a:latin typeface="Arial"/>
                <a:ea typeface="+mn-ea"/>
              </a:rPr>
              <a:t>COST</a:t>
            </a:r>
          </a:p>
          <a:p>
            <a:pPr>
              <a:spcAft>
                <a:spcPts val="600"/>
              </a:spcAft>
              <a:defRPr/>
            </a:pPr>
            <a:r>
              <a:rPr lang="en-US" dirty="0">
                <a:solidFill>
                  <a:srgbClr val="000000"/>
                </a:solidFill>
                <a:latin typeface="Arial" pitchFamily="34" charset="0"/>
                <a:ea typeface="+mn-ea"/>
                <a:cs typeface="Arial" pitchFamily="34" charset="0"/>
              </a:rPr>
              <a:t>INCREASES </a:t>
            </a:r>
            <a:r>
              <a:rPr lang="en-US" dirty="0">
                <a:ln w="6350">
                  <a:noFill/>
                </a:ln>
                <a:gradFill>
                  <a:gsLst>
                    <a:gs pos="0">
                      <a:srgbClr val="FF1414">
                        <a:lumMod val="75000"/>
                      </a:srgbClr>
                    </a:gs>
                    <a:gs pos="100000">
                      <a:srgbClr val="FF1414">
                        <a:lumMod val="95000"/>
                      </a:srgbClr>
                    </a:gs>
                  </a:gsLst>
                  <a:lin ang="16200000" scaled="0"/>
                </a:gradFill>
                <a:latin typeface="Arial"/>
                <a:ea typeface="+mn-ea"/>
              </a:rPr>
              <a:t>PRODUCTIVITY</a:t>
            </a:r>
          </a:p>
          <a:p>
            <a:pPr>
              <a:spcAft>
                <a:spcPts val="600"/>
              </a:spcAft>
              <a:defRPr/>
            </a:pPr>
            <a:r>
              <a:rPr lang="en-US" dirty="0">
                <a:solidFill>
                  <a:srgbClr val="000000"/>
                </a:solidFill>
                <a:latin typeface="Arial" pitchFamily="34" charset="0"/>
                <a:ea typeface="+mn-ea"/>
                <a:cs typeface="Arial" pitchFamily="34" charset="0"/>
              </a:rPr>
              <a:t>IMPROVES</a:t>
            </a:r>
            <a:r>
              <a:rPr lang="en-US" dirty="0">
                <a:ln w="6350">
                  <a:noFill/>
                </a:ln>
                <a:gradFill>
                  <a:gsLst>
                    <a:gs pos="0">
                      <a:srgbClr val="FF1414">
                        <a:lumMod val="75000"/>
                      </a:srgbClr>
                    </a:gs>
                    <a:gs pos="100000">
                      <a:srgbClr val="FF1414">
                        <a:lumMod val="95000"/>
                      </a:srgbClr>
                    </a:gs>
                  </a:gsLst>
                  <a:lin ang="16200000" scaled="0"/>
                </a:gradFill>
                <a:latin typeface="Arial"/>
                <a:ea typeface="+mn-ea"/>
              </a:rPr>
              <a:t> COMPLIANCE</a:t>
            </a:r>
          </a:p>
          <a:p>
            <a:pPr>
              <a:defRPr/>
            </a:pPr>
            <a:endParaRPr lang="en-US" dirty="0">
              <a:solidFill>
                <a:srgbClr val="FF1414"/>
              </a:solidFill>
              <a:latin typeface="Arial" pitchFamily="34" charset="0"/>
              <a:ea typeface="+mn-ea"/>
              <a:cs typeface="Arial" pitchFamily="34" charset="0"/>
            </a:endParaRPr>
          </a:p>
        </p:txBody>
      </p:sp>
    </p:spTree>
    <p:extLst>
      <p:ext uri="{BB962C8B-B14F-4D97-AF65-F5344CB8AC3E}">
        <p14:creationId xmlns:p14="http://schemas.microsoft.com/office/powerpoint/2010/main" val="30460814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4294967295"/>
          </p:nvPr>
        </p:nvSpPr>
        <p:spPr>
          <a:xfrm>
            <a:off x="804346" y="1201839"/>
            <a:ext cx="7606124" cy="2929889"/>
          </a:xfrm>
          <a:prstGeom prst="rect">
            <a:avLst/>
          </a:prstGeom>
        </p:spPr>
        <p:txBody>
          <a:bodyPr/>
          <a:lstStyle/>
          <a:p>
            <a:pPr marL="0" indent="0">
              <a:buNone/>
            </a:pPr>
            <a:r>
              <a:rPr lang="en-US" sz="1800" dirty="0">
                <a:ea typeface="ヒラギノ角ゴ Pro W3"/>
                <a:cs typeface="ヒラギノ角ゴ Pro W3"/>
              </a:rPr>
              <a:t>The following is intended to outline our general product direction. </a:t>
            </a:r>
            <a:r>
              <a:rPr lang="en-US" sz="1800" dirty="0" smtClean="0">
                <a:ea typeface="ヒラギノ角ゴ Pro W3"/>
                <a:cs typeface="ヒラギノ角ゴ Pro W3"/>
              </a:rPr>
              <a:t>It </a:t>
            </a:r>
            <a:r>
              <a:rPr lang="en-US" sz="1800" dirty="0">
                <a:ea typeface="ヒラギノ角ゴ Pro W3"/>
                <a:cs typeface="ヒラギノ角ゴ Pro W3"/>
              </a:rPr>
              <a:t>is intended </a:t>
            </a:r>
            <a:r>
              <a:rPr lang="en-US" sz="1800" dirty="0" smtClean="0">
                <a:ea typeface="ヒラギノ角ゴ Pro W3"/>
                <a:cs typeface="ヒラギノ角ゴ Pro W3"/>
              </a:rPr>
              <a:t>for </a:t>
            </a:r>
            <a:r>
              <a:rPr lang="en-US" sz="1800" dirty="0">
                <a:ea typeface="ヒラギノ角ゴ Pro W3"/>
                <a:cs typeface="ヒラギノ角ゴ Pro W3"/>
              </a:rPr>
              <a:t>information purposes only, and may not be incorporated into any contract. </a:t>
            </a:r>
            <a:r>
              <a:rPr lang="en-US" sz="1800" dirty="0" smtClean="0">
                <a:ea typeface="ヒラギノ角ゴ Pro W3"/>
                <a:cs typeface="ヒラギノ角ゴ Pro W3"/>
              </a:rPr>
              <a:t>It </a:t>
            </a:r>
            <a:r>
              <a:rPr lang="en-US" sz="1800" dirty="0">
                <a:ea typeface="ヒラギノ角ゴ Pro W3"/>
                <a:cs typeface="ヒラギノ角ゴ Pro W3"/>
              </a:rPr>
              <a:t>is not a commitment to deliver any material, code, </a:t>
            </a:r>
            <a:r>
              <a:rPr lang="en-US" sz="1800" dirty="0" smtClean="0">
                <a:ea typeface="ヒラギノ角ゴ Pro W3"/>
                <a:cs typeface="ヒラギノ角ゴ Pro W3"/>
              </a:rPr>
              <a:t>or </a:t>
            </a:r>
            <a:r>
              <a:rPr lang="en-US" sz="1800" dirty="0">
                <a:ea typeface="ヒラギノ角ゴ Pro W3"/>
                <a:cs typeface="ヒラギノ角ゴ Pro W3"/>
              </a:rPr>
              <a:t>functionality, and should not be relied upon in making purchasing decisions. The development, release, and timing of any features or functionality described for Oracle</a:t>
            </a:r>
            <a:r>
              <a:rPr lang="ja-JP" altLang="en-US" sz="1800" dirty="0">
                <a:ea typeface="ヒラギノ角ゴ Pro W3"/>
                <a:cs typeface="ヒラギノ角ゴ Pro W3"/>
              </a:rPr>
              <a:t>’</a:t>
            </a:r>
            <a:r>
              <a:rPr lang="en-US" altLang="ja-JP" sz="1800" dirty="0">
                <a:ea typeface="ヒラギノ角ゴ Pro W3"/>
                <a:cs typeface="ヒラギノ角ゴ Pro W3"/>
              </a:rPr>
              <a:t>s products remains at the sole discretion of Oracle.</a:t>
            </a:r>
            <a:endParaRPr lang="en-US" sz="1800" dirty="0">
              <a:ea typeface="ヒラギノ角ゴ Pro W3"/>
              <a:cs typeface="ヒラギノ角ゴ Pro W3"/>
            </a:endParaRPr>
          </a:p>
          <a:p>
            <a:pPr marL="0" indent="0">
              <a:buNone/>
            </a:pPr>
            <a:endParaRPr lang="en-US" dirty="0"/>
          </a:p>
          <a:p>
            <a:pPr marL="60325" indent="0">
              <a:buNone/>
            </a:pPr>
            <a:endParaRPr lang="en-US" dirty="0"/>
          </a:p>
        </p:txBody>
      </p:sp>
    </p:spTree>
    <p:extLst>
      <p:ext uri="{BB962C8B-B14F-4D97-AF65-F5344CB8AC3E}">
        <p14:creationId xmlns:p14="http://schemas.microsoft.com/office/powerpoint/2010/main" val="42765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p:cNvSpPr/>
          <p:nvPr/>
        </p:nvSpPr>
        <p:spPr>
          <a:xfrm rot="3829362">
            <a:off x="3523575" y="-1986159"/>
            <a:ext cx="4256616" cy="1002103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35" name="Oval 34"/>
          <p:cNvSpPr/>
          <p:nvPr/>
        </p:nvSpPr>
        <p:spPr>
          <a:xfrm rot="2953885">
            <a:off x="3371175" y="-2138559"/>
            <a:ext cx="4256616" cy="10021031"/>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latin typeface="Arial" charset="0"/>
                <a:cs typeface="ＭＳ Ｐゴシック" charset="0"/>
              </a:rPr>
              <a:t>Extended Enterprise</a:t>
            </a:r>
            <a:r>
              <a:rPr lang="en-US" dirty="0" smtClean="0">
                <a:latin typeface="Arial" charset="0"/>
                <a:cs typeface="ＭＳ Ｐゴシック" charset="0"/>
              </a:rPr>
              <a:t> Identity Platform</a:t>
            </a:r>
            <a:endParaRPr lang="en-US" dirty="0"/>
          </a:p>
        </p:txBody>
      </p:sp>
      <p:graphicFrame>
        <p:nvGraphicFramePr>
          <p:cNvPr id="32" name="Diagram 31"/>
          <p:cNvGraphicFramePr/>
          <p:nvPr>
            <p:extLst>
              <p:ext uri="{D42A27DB-BD31-4B8C-83A1-F6EECF244321}">
                <p14:modId xmlns:p14="http://schemas.microsoft.com/office/powerpoint/2010/main" val="1394376314"/>
              </p:ext>
            </p:extLst>
          </p:nvPr>
        </p:nvGraphicFramePr>
        <p:xfrm>
          <a:off x="3302000" y="719667"/>
          <a:ext cx="5391920" cy="374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30"/>
          <p:cNvGrpSpPr/>
          <p:nvPr/>
        </p:nvGrpSpPr>
        <p:grpSpPr>
          <a:xfrm rot="302606">
            <a:off x="336425" y="786681"/>
            <a:ext cx="2865035" cy="3437548"/>
            <a:chOff x="336425" y="786679"/>
            <a:chExt cx="2865035" cy="3437548"/>
          </a:xfrm>
          <a:scene3d>
            <a:camera prst="perspectiveLeft" fov="300000">
              <a:rot lat="1200000" lon="1200000" rev="0"/>
            </a:camera>
            <a:lightRig rig="threePt" dir="t"/>
          </a:scene3d>
        </p:grpSpPr>
        <p:grpSp>
          <p:nvGrpSpPr>
            <p:cNvPr id="4" name="inner grey"/>
            <p:cNvGrpSpPr>
              <a:grpSpLocks/>
            </p:cNvGrpSpPr>
            <p:nvPr/>
          </p:nvGrpSpPr>
          <p:grpSpPr bwMode="auto">
            <a:xfrm>
              <a:off x="452438" y="1374333"/>
              <a:ext cx="2714625" cy="2714625"/>
              <a:chOff x="5670050" y="1690751"/>
              <a:chExt cx="2745990" cy="2745990"/>
            </a:xfrm>
          </p:grpSpPr>
          <p:sp>
            <p:nvSpPr>
              <p:cNvPr id="6"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sp>
            <p:nvSpPr>
              <p:cNvPr id="8" name="grey arc"/>
              <p:cNvSpPr/>
              <p:nvPr/>
            </p:nvSpPr>
            <p:spPr>
              <a:xfrm>
                <a:off x="5747130" y="1764620"/>
                <a:ext cx="2596646" cy="2598253"/>
              </a:xfrm>
              <a:prstGeom prst="arc">
                <a:avLst>
                  <a:gd name="adj1" fmla="val 7903589"/>
                  <a:gd name="adj2" fmla="val 18313906"/>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srgbClr val="000000"/>
                  </a:solidFill>
                </a:endParaRPr>
              </a:p>
            </p:txBody>
          </p:sp>
        </p:grpSp>
        <p:grpSp>
          <p:nvGrpSpPr>
            <p:cNvPr id="5" name="inner charcoal comb"/>
            <p:cNvGrpSpPr>
              <a:grpSpLocks/>
            </p:cNvGrpSpPr>
            <p:nvPr/>
          </p:nvGrpSpPr>
          <p:grpSpPr bwMode="auto">
            <a:xfrm>
              <a:off x="744538" y="1654888"/>
              <a:ext cx="2128837" cy="2128837"/>
              <a:chOff x="3456015" y="1737907"/>
              <a:chExt cx="1586248" cy="1586248"/>
            </a:xfrm>
          </p:grpSpPr>
          <p:grpSp>
            <p:nvGrpSpPr>
              <p:cNvPr id="7" name="comb"/>
              <p:cNvGrpSpPr/>
              <p:nvPr/>
            </p:nvGrpSpPr>
            <p:grpSpPr>
              <a:xfrm>
                <a:off x="3456015" y="1737907"/>
                <a:ext cx="1586248" cy="1586248"/>
                <a:chOff x="690282" y="-1951"/>
                <a:chExt cx="4850345" cy="4850345"/>
              </a:xfrm>
              <a:blipFill>
                <a:blip r:embed="rId8"/>
                <a:stretch>
                  <a:fillRect/>
                </a:stretch>
              </a:blipFill>
            </p:grpSpPr>
            <p:sp>
              <p:nvSpPr>
                <p:cNvPr id="12" name="hidden_circle"/>
                <p:cNvSpPr/>
                <p:nvPr/>
              </p:nvSpPr>
              <p:spPr>
                <a:xfrm>
                  <a:off x="690282" y="-1951"/>
                  <a:ext cx="4850345" cy="485034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sp>
              <p:nvSpPr>
                <p:cNvPr id="13" name="Block Arc 12"/>
                <p:cNvSpPr/>
                <p:nvPr/>
              </p:nvSpPr>
              <p:spPr>
                <a:xfrm>
                  <a:off x="894432" y="202212"/>
                  <a:ext cx="4442044" cy="4442026"/>
                </a:xfrm>
                <a:prstGeom prst="blockArc">
                  <a:avLst>
                    <a:gd name="adj1" fmla="val 13872695"/>
                    <a:gd name="adj2" fmla="val 2165311"/>
                    <a:gd name="adj3" fmla="val 39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grpSp>
          <p:sp>
            <p:nvSpPr>
              <p:cNvPr id="11" name="grey arc"/>
              <p:cNvSpPr/>
              <p:nvPr/>
            </p:nvSpPr>
            <p:spPr>
              <a:xfrm>
                <a:off x="3500965" y="1780491"/>
                <a:ext cx="1499898" cy="1501080"/>
              </a:xfrm>
              <a:prstGeom prst="arc">
                <a:avLst>
                  <a:gd name="adj1" fmla="val 13874172"/>
                  <a:gd name="adj2" fmla="val 218814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srgbClr val="000000"/>
                  </a:solidFill>
                </a:endParaRPr>
              </a:p>
            </p:txBody>
          </p:sp>
        </p:grpSp>
        <p:grpSp>
          <p:nvGrpSpPr>
            <p:cNvPr id="9" name="inner charcaol"/>
            <p:cNvGrpSpPr>
              <a:grpSpLocks/>
            </p:cNvGrpSpPr>
            <p:nvPr/>
          </p:nvGrpSpPr>
          <p:grpSpPr bwMode="auto">
            <a:xfrm>
              <a:off x="588963" y="1499313"/>
              <a:ext cx="2439987" cy="2439987"/>
              <a:chOff x="5670050" y="1690751"/>
              <a:chExt cx="2745990" cy="2745990"/>
            </a:xfrm>
          </p:grpSpPr>
          <p:sp>
            <p:nvSpPr>
              <p:cNvPr id="15"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sp>
            <p:nvSpPr>
              <p:cNvPr id="16" name="grey arc"/>
              <p:cNvSpPr/>
              <p:nvPr/>
            </p:nvSpPr>
            <p:spPr>
              <a:xfrm>
                <a:off x="5746873" y="1765788"/>
                <a:ext cx="2597703" cy="2595916"/>
              </a:xfrm>
              <a:prstGeom prst="arc">
                <a:avLst>
                  <a:gd name="adj1" fmla="val 17841680"/>
                  <a:gd name="adj2" fmla="val 7849061"/>
                </a:avLst>
              </a:prstGeom>
              <a:ln w="41275">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srgbClr val="000000"/>
                  </a:solidFill>
                </a:endParaRPr>
              </a:p>
            </p:txBody>
          </p:sp>
        </p:grpSp>
        <p:sp>
          <p:nvSpPr>
            <p:cNvPr id="18" name="Oval 17"/>
            <p:cNvSpPr/>
            <p:nvPr/>
          </p:nvSpPr>
          <p:spPr bwMode="auto">
            <a:xfrm>
              <a:off x="968343" y="1976755"/>
              <a:ext cx="1576387" cy="1547813"/>
            </a:xfrm>
            <a:prstGeom prst="ellipse">
              <a:avLst/>
            </a:prstGeom>
            <a:solidFill>
              <a:srgbClr val="FFFFFF"/>
            </a:solidFill>
            <a:ln w="127000" cap="flat" cmpd="sng" algn="ctr">
              <a:solidFill>
                <a:srgbClr val="FC110F"/>
              </a:solidFill>
              <a:prstDash val="solid"/>
              <a:round/>
              <a:headEnd type="none" w="med" len="med"/>
              <a:tailEnd type="none" w="med" len="med"/>
            </a:ln>
            <a:effectLst>
              <a:outerShdw blurRad="50800" dist="38100" dir="2700000">
                <a:srgbClr val="000000">
                  <a:alpha val="43000"/>
                </a:srgbClr>
              </a:outerShdw>
            </a:effectLst>
          </p:spPr>
          <p:txBody>
            <a:bodyPr lIns="91370" tIns="45687" rIns="91370" bIns="45687" anchor="ctr"/>
            <a:lstStyle/>
            <a:p>
              <a:pPr defTabSz="342661">
                <a:defRPr/>
              </a:pPr>
              <a:endParaRPr lang="en-US" sz="1400" kern="0" dirty="0">
                <a:solidFill>
                  <a:srgbClr val="000000"/>
                </a:solidFill>
                <a:latin typeface="Helvetica"/>
              </a:endParaRPr>
            </a:p>
          </p:txBody>
        </p:sp>
        <p:grpSp>
          <p:nvGrpSpPr>
            <p:cNvPr id="10" name="Group 16"/>
            <p:cNvGrpSpPr>
              <a:grpSpLocks/>
            </p:cNvGrpSpPr>
            <p:nvPr/>
          </p:nvGrpSpPr>
          <p:grpSpPr bwMode="auto">
            <a:xfrm>
              <a:off x="1353495" y="786679"/>
              <a:ext cx="933450" cy="963612"/>
              <a:chOff x="2110845" y="503197"/>
              <a:chExt cx="932689" cy="963140"/>
            </a:xfrm>
          </p:grpSpPr>
          <p:sp>
            <p:nvSpPr>
              <p:cNvPr id="22" name="Oval 21"/>
              <p:cNvSpPr/>
              <p:nvPr/>
            </p:nvSpPr>
            <p:spPr>
              <a:xfrm>
                <a:off x="2110845" y="503197"/>
                <a:ext cx="932689" cy="963140"/>
              </a:xfrm>
              <a:prstGeom prst="ellipse">
                <a:avLst/>
              </a:prstGeom>
              <a:solidFill>
                <a:schemeClr val="bg1"/>
              </a:solidFill>
              <a:ln w="63500" cap="flat" cmpd="sng" algn="ctr">
                <a:solidFill>
                  <a:srgbClr val="FFFFFF">
                    <a:lumMod val="75000"/>
                  </a:srgbClr>
                </a:solidFill>
                <a:prstDash val="solid"/>
                <a:round/>
                <a:headEnd type="none" w="med" len="med"/>
                <a:tailEnd type="none" w="med" len="med"/>
              </a:ln>
              <a:effectLst>
                <a:outerShdw blurRad="50800" dist="38100" dir="2700000">
                  <a:srgbClr val="000000">
                    <a:alpha val="43000"/>
                  </a:srgbClr>
                </a:outerShdw>
              </a:effectLst>
            </p:spPr>
            <p:txBody>
              <a:bodyPr lIns="91370" tIns="45687" rIns="91370" bIns="45687" anchor="ctr"/>
              <a:lstStyle/>
              <a:p>
                <a:pPr defTabSz="342661">
                  <a:defRPr/>
                </a:pPr>
                <a:endParaRPr lang="en-US" sz="1400" kern="0" dirty="0">
                  <a:solidFill>
                    <a:srgbClr val="FFFFFF"/>
                  </a:solidFill>
                  <a:latin typeface="Arial"/>
                </a:endParaRPr>
              </a:p>
            </p:txBody>
          </p:sp>
          <p:pic>
            <p:nvPicPr>
              <p:cNvPr id="23" name="Picture 18" descr="social1.tif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83771" y="734078"/>
                <a:ext cx="591753" cy="51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9"/>
            <p:cNvGrpSpPr>
              <a:grpSpLocks/>
            </p:cNvGrpSpPr>
            <p:nvPr/>
          </p:nvGrpSpPr>
          <p:grpSpPr bwMode="auto">
            <a:xfrm>
              <a:off x="2269598" y="3247009"/>
              <a:ext cx="931862" cy="962025"/>
              <a:chOff x="2930892" y="3207748"/>
              <a:chExt cx="932689" cy="963140"/>
            </a:xfrm>
          </p:grpSpPr>
          <p:sp>
            <p:nvSpPr>
              <p:cNvPr id="25" name="Oval 24"/>
              <p:cNvSpPr/>
              <p:nvPr/>
            </p:nvSpPr>
            <p:spPr>
              <a:xfrm>
                <a:off x="2930892" y="3207748"/>
                <a:ext cx="932689" cy="963140"/>
              </a:xfrm>
              <a:prstGeom prst="ellipse">
                <a:avLst/>
              </a:prstGeom>
              <a:solidFill>
                <a:schemeClr val="bg1"/>
              </a:solidFill>
              <a:ln w="63500" cap="flat" cmpd="sng" algn="ctr">
                <a:solidFill>
                  <a:srgbClr val="FFFFFF">
                    <a:lumMod val="75000"/>
                  </a:srgbClr>
                </a:solidFill>
                <a:prstDash val="solid"/>
                <a:round/>
                <a:headEnd type="none" w="med" len="med"/>
                <a:tailEnd type="none" w="med" len="med"/>
              </a:ln>
              <a:effectLst>
                <a:outerShdw blurRad="50800" dist="38100" dir="2700000">
                  <a:srgbClr val="000000">
                    <a:alpha val="43000"/>
                  </a:srgbClr>
                </a:outerShdw>
              </a:effectLst>
            </p:spPr>
            <p:txBody>
              <a:bodyPr lIns="91370" tIns="45687" rIns="91370" bIns="45687" anchor="ctr"/>
              <a:lstStyle/>
              <a:p>
                <a:pPr defTabSz="342661">
                  <a:defRPr/>
                </a:pPr>
                <a:endParaRPr lang="en-US" sz="1400" kern="0" dirty="0">
                  <a:solidFill>
                    <a:srgbClr val="FFFFFF"/>
                  </a:solidFill>
                  <a:latin typeface="Arial"/>
                </a:endParaRPr>
              </a:p>
            </p:txBody>
          </p:sp>
          <p:pic>
            <p:nvPicPr>
              <p:cNvPr id="26" name="Picture 21" descr="mobile1.tiff"/>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3968" y="3392237"/>
                <a:ext cx="602221" cy="59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2"/>
            <p:cNvGrpSpPr>
              <a:grpSpLocks/>
            </p:cNvGrpSpPr>
            <p:nvPr/>
          </p:nvGrpSpPr>
          <p:grpSpPr bwMode="auto">
            <a:xfrm>
              <a:off x="336425" y="3260615"/>
              <a:ext cx="933450" cy="963612"/>
              <a:chOff x="575598" y="3214068"/>
              <a:chExt cx="932689" cy="963140"/>
            </a:xfrm>
          </p:grpSpPr>
          <p:sp>
            <p:nvSpPr>
              <p:cNvPr id="28" name="Oval 27"/>
              <p:cNvSpPr/>
              <p:nvPr/>
            </p:nvSpPr>
            <p:spPr>
              <a:xfrm>
                <a:off x="575598" y="3214068"/>
                <a:ext cx="932689" cy="963140"/>
              </a:xfrm>
              <a:prstGeom prst="ellipse">
                <a:avLst/>
              </a:prstGeom>
              <a:solidFill>
                <a:schemeClr val="bg1"/>
              </a:solidFill>
              <a:ln w="63500" cap="flat" cmpd="sng" algn="ctr">
                <a:solidFill>
                  <a:srgbClr val="FFFFFF">
                    <a:lumMod val="75000"/>
                  </a:srgbClr>
                </a:solidFill>
                <a:prstDash val="solid"/>
                <a:round/>
                <a:headEnd type="none" w="med" len="med"/>
                <a:tailEnd type="none" w="med" len="med"/>
              </a:ln>
              <a:effectLst>
                <a:outerShdw blurRad="50800" dist="38100" dir="2700000">
                  <a:srgbClr val="000000">
                    <a:alpha val="43000"/>
                  </a:srgbClr>
                </a:outerShdw>
              </a:effectLst>
            </p:spPr>
            <p:txBody>
              <a:bodyPr lIns="91370" tIns="45687" rIns="91370" bIns="45687" anchor="ctr"/>
              <a:lstStyle/>
              <a:p>
                <a:pPr defTabSz="342661">
                  <a:defRPr/>
                </a:pPr>
                <a:endParaRPr lang="en-US" sz="1400" kern="0" dirty="0">
                  <a:solidFill>
                    <a:srgbClr val="FFFFFF"/>
                  </a:solidFill>
                  <a:latin typeface="Arial"/>
                </a:endParaRPr>
              </a:p>
            </p:txBody>
          </p:sp>
          <p:pic>
            <p:nvPicPr>
              <p:cNvPr id="29" name="Picture 24" descr="cloud1.tiff"/>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628" y="3477045"/>
                <a:ext cx="666411" cy="51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9" name="Group 32"/>
          <p:cNvGrpSpPr/>
          <p:nvPr/>
        </p:nvGrpSpPr>
        <p:grpSpPr>
          <a:xfrm>
            <a:off x="1270253" y="2285899"/>
            <a:ext cx="872765" cy="824862"/>
            <a:chOff x="4207232" y="1704559"/>
            <a:chExt cx="872765" cy="824862"/>
          </a:xfrm>
        </p:grpSpPr>
        <p:grpSp>
          <p:nvGrpSpPr>
            <p:cNvPr id="20" name="Group 97"/>
            <p:cNvGrpSpPr/>
            <p:nvPr/>
          </p:nvGrpSpPr>
          <p:grpSpPr>
            <a:xfrm>
              <a:off x="4207232" y="1704559"/>
              <a:ext cx="402865" cy="799462"/>
              <a:chOff x="11769725" y="5546725"/>
              <a:chExt cx="2290763" cy="5110163"/>
            </a:xfrm>
            <a:gradFill>
              <a:gsLst>
                <a:gs pos="0">
                  <a:schemeClr val="bg2"/>
                </a:gs>
                <a:gs pos="100000">
                  <a:schemeClr val="tx2">
                    <a:lumMod val="50000"/>
                  </a:schemeClr>
                </a:gs>
              </a:gsLst>
              <a:lin ang="5400000" scaled="1"/>
            </a:gradFill>
            <a:effectLst>
              <a:reflection blurRad="38100" stA="33000" endPos="13000" dist="12700" dir="5400000" sy="-100000" algn="bl" rotWithShape="0"/>
            </a:effectLst>
          </p:grpSpPr>
          <p:sp>
            <p:nvSpPr>
              <p:cNvPr id="62" name="Freeform 11"/>
              <p:cNvSpPr>
                <a:spLocks/>
              </p:cNvSpPr>
              <p:nvPr/>
            </p:nvSpPr>
            <p:spPr bwMode="auto">
              <a:xfrm>
                <a:off x="12615863" y="5546725"/>
                <a:ext cx="679450" cy="328613"/>
              </a:xfrm>
              <a:custGeom>
                <a:avLst/>
                <a:gdLst>
                  <a:gd name="T0" fmla="*/ 428 w 428"/>
                  <a:gd name="T1" fmla="*/ 207 h 207"/>
                  <a:gd name="T2" fmla="*/ 428 w 428"/>
                  <a:gd name="T3" fmla="*/ 110 h 207"/>
                  <a:gd name="T4" fmla="*/ 188 w 428"/>
                  <a:gd name="T5" fmla="*/ 0 h 207"/>
                  <a:gd name="T6" fmla="*/ 0 w 428"/>
                  <a:gd name="T7" fmla="*/ 83 h 207"/>
                  <a:gd name="T8" fmla="*/ 0 w 428"/>
                  <a:gd name="T9" fmla="*/ 184 h 207"/>
                  <a:gd name="T10" fmla="*/ 175 w 428"/>
                  <a:gd name="T11" fmla="*/ 120 h 207"/>
                  <a:gd name="T12" fmla="*/ 428 w 428"/>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28" h="207">
                    <a:moveTo>
                      <a:pt x="428" y="207"/>
                    </a:moveTo>
                    <a:lnTo>
                      <a:pt x="428" y="110"/>
                    </a:lnTo>
                    <a:lnTo>
                      <a:pt x="188" y="0"/>
                    </a:lnTo>
                    <a:lnTo>
                      <a:pt x="0" y="83"/>
                    </a:lnTo>
                    <a:lnTo>
                      <a:pt x="0" y="184"/>
                    </a:lnTo>
                    <a:lnTo>
                      <a:pt x="175" y="120"/>
                    </a:lnTo>
                    <a:lnTo>
                      <a:pt x="428" y="207"/>
                    </a:lnTo>
                    <a:close/>
                  </a:path>
                </a:pathLst>
              </a:custGeom>
              <a:grpFill/>
              <a:ln>
                <a:noFill/>
              </a:ln>
              <a:extLst/>
            </p:spPr>
            <p:txBody>
              <a:bodyPr/>
              <a:lstStyle/>
              <a:p>
                <a:pPr>
                  <a:defRPr/>
                </a:pPr>
                <a:endParaRPr lang="en-US" sz="500" dirty="0">
                  <a:solidFill>
                    <a:srgbClr val="000000"/>
                  </a:solidFill>
                  <a:latin typeface="Arial"/>
                </a:endParaRPr>
              </a:p>
            </p:txBody>
          </p:sp>
          <p:sp>
            <p:nvSpPr>
              <p:cNvPr id="63" name="Rectangle 12"/>
              <p:cNvSpPr>
                <a:spLocks noChangeArrowheads="1"/>
              </p:cNvSpPr>
              <p:nvPr/>
            </p:nvSpPr>
            <p:spPr bwMode="auto">
              <a:xfrm>
                <a:off x="11769725" y="10415588"/>
                <a:ext cx="2290763" cy="241300"/>
              </a:xfrm>
              <a:prstGeom prst="rect">
                <a:avLst/>
              </a:prstGeom>
              <a:grpFill/>
              <a:ln>
                <a:noFill/>
              </a:ln>
              <a:extLst/>
            </p:spPr>
            <p:txBody>
              <a:bodyPr/>
              <a:lstStyle/>
              <a:p>
                <a:pPr>
                  <a:defRPr/>
                </a:pPr>
                <a:endParaRPr lang="en-US" sz="500" dirty="0">
                  <a:solidFill>
                    <a:srgbClr val="000000"/>
                  </a:solidFill>
                  <a:latin typeface="Arial"/>
                </a:endParaRPr>
              </a:p>
            </p:txBody>
          </p:sp>
          <p:sp>
            <p:nvSpPr>
              <p:cNvPr id="64" name="Freeform 13"/>
              <p:cNvSpPr>
                <a:spLocks/>
              </p:cNvSpPr>
              <p:nvPr/>
            </p:nvSpPr>
            <p:spPr bwMode="auto">
              <a:xfrm>
                <a:off x="12893675" y="5794375"/>
                <a:ext cx="495300" cy="1665288"/>
              </a:xfrm>
              <a:custGeom>
                <a:avLst/>
                <a:gdLst>
                  <a:gd name="T0" fmla="*/ 0 w 68"/>
                  <a:gd name="T1" fmla="*/ 228 h 228"/>
                  <a:gd name="T2" fmla="*/ 2 w 68"/>
                  <a:gd name="T3" fmla="*/ 228 h 228"/>
                  <a:gd name="T4" fmla="*/ 2 w 68"/>
                  <a:gd name="T5" fmla="*/ 193 h 228"/>
                  <a:gd name="T6" fmla="*/ 13 w 68"/>
                  <a:gd name="T7" fmla="*/ 189 h 228"/>
                  <a:gd name="T8" fmla="*/ 13 w 68"/>
                  <a:gd name="T9" fmla="*/ 183 h 228"/>
                  <a:gd name="T10" fmla="*/ 13 w 68"/>
                  <a:gd name="T11" fmla="*/ 175 h 228"/>
                  <a:gd name="T12" fmla="*/ 14 w 68"/>
                  <a:gd name="T13" fmla="*/ 175 h 228"/>
                  <a:gd name="T14" fmla="*/ 14 w 68"/>
                  <a:gd name="T15" fmla="*/ 169 h 228"/>
                  <a:gd name="T16" fmla="*/ 18 w 68"/>
                  <a:gd name="T17" fmla="*/ 169 h 228"/>
                  <a:gd name="T18" fmla="*/ 19 w 68"/>
                  <a:gd name="T19" fmla="*/ 110 h 228"/>
                  <a:gd name="T20" fmla="*/ 19 w 68"/>
                  <a:gd name="T21" fmla="*/ 110 h 228"/>
                  <a:gd name="T22" fmla="*/ 27 w 68"/>
                  <a:gd name="T23" fmla="*/ 109 h 228"/>
                  <a:gd name="T24" fmla="*/ 32 w 68"/>
                  <a:gd name="T25" fmla="*/ 169 h 228"/>
                  <a:gd name="T26" fmla="*/ 35 w 68"/>
                  <a:gd name="T27" fmla="*/ 169 h 228"/>
                  <a:gd name="T28" fmla="*/ 34 w 68"/>
                  <a:gd name="T29" fmla="*/ 181 h 228"/>
                  <a:gd name="T30" fmla="*/ 40 w 68"/>
                  <a:gd name="T31" fmla="*/ 181 h 228"/>
                  <a:gd name="T32" fmla="*/ 57 w 68"/>
                  <a:gd name="T33" fmla="*/ 175 h 228"/>
                  <a:gd name="T34" fmla="*/ 60 w 68"/>
                  <a:gd name="T35" fmla="*/ 174 h 228"/>
                  <a:gd name="T36" fmla="*/ 63 w 68"/>
                  <a:gd name="T37" fmla="*/ 173 h 228"/>
                  <a:gd name="T38" fmla="*/ 63 w 68"/>
                  <a:gd name="T39" fmla="*/ 173 h 228"/>
                  <a:gd name="T40" fmla="*/ 68 w 68"/>
                  <a:gd name="T41" fmla="*/ 174 h 228"/>
                  <a:gd name="T42" fmla="*/ 68 w 68"/>
                  <a:gd name="T43" fmla="*/ 22 h 228"/>
                  <a:gd name="T44" fmla="*/ 0 w 68"/>
                  <a:gd name="T45" fmla="*/ 0 h 228"/>
                  <a:gd name="T46" fmla="*/ 0 w 6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228">
                    <a:moveTo>
                      <a:pt x="0" y="228"/>
                    </a:moveTo>
                    <a:cubicBezTo>
                      <a:pt x="2" y="228"/>
                      <a:pt x="2" y="228"/>
                      <a:pt x="2" y="228"/>
                    </a:cubicBezTo>
                    <a:cubicBezTo>
                      <a:pt x="2" y="193"/>
                      <a:pt x="2" y="193"/>
                      <a:pt x="2" y="193"/>
                    </a:cubicBezTo>
                    <a:cubicBezTo>
                      <a:pt x="13" y="189"/>
                      <a:pt x="13" y="189"/>
                      <a:pt x="13" y="189"/>
                    </a:cubicBezTo>
                    <a:cubicBezTo>
                      <a:pt x="13" y="187"/>
                      <a:pt x="13" y="184"/>
                      <a:pt x="13" y="183"/>
                    </a:cubicBezTo>
                    <a:cubicBezTo>
                      <a:pt x="13" y="176"/>
                      <a:pt x="13" y="175"/>
                      <a:pt x="13" y="175"/>
                    </a:cubicBezTo>
                    <a:cubicBezTo>
                      <a:pt x="14" y="175"/>
                      <a:pt x="14" y="175"/>
                      <a:pt x="14" y="175"/>
                    </a:cubicBezTo>
                    <a:cubicBezTo>
                      <a:pt x="14" y="169"/>
                      <a:pt x="14" y="169"/>
                      <a:pt x="14" y="169"/>
                    </a:cubicBezTo>
                    <a:cubicBezTo>
                      <a:pt x="18" y="169"/>
                      <a:pt x="18" y="169"/>
                      <a:pt x="18" y="169"/>
                    </a:cubicBezTo>
                    <a:cubicBezTo>
                      <a:pt x="19" y="110"/>
                      <a:pt x="19" y="110"/>
                      <a:pt x="19" y="110"/>
                    </a:cubicBezTo>
                    <a:cubicBezTo>
                      <a:pt x="19" y="110"/>
                      <a:pt x="19" y="110"/>
                      <a:pt x="19" y="110"/>
                    </a:cubicBezTo>
                    <a:cubicBezTo>
                      <a:pt x="27" y="109"/>
                      <a:pt x="27" y="109"/>
                      <a:pt x="27" y="109"/>
                    </a:cubicBezTo>
                    <a:cubicBezTo>
                      <a:pt x="32" y="169"/>
                      <a:pt x="32" y="169"/>
                      <a:pt x="32" y="169"/>
                    </a:cubicBezTo>
                    <a:cubicBezTo>
                      <a:pt x="35" y="169"/>
                      <a:pt x="35" y="169"/>
                      <a:pt x="35" y="169"/>
                    </a:cubicBezTo>
                    <a:cubicBezTo>
                      <a:pt x="34" y="181"/>
                      <a:pt x="34" y="181"/>
                      <a:pt x="34" y="181"/>
                    </a:cubicBezTo>
                    <a:cubicBezTo>
                      <a:pt x="40" y="181"/>
                      <a:pt x="40" y="181"/>
                      <a:pt x="40" y="181"/>
                    </a:cubicBezTo>
                    <a:cubicBezTo>
                      <a:pt x="48" y="178"/>
                      <a:pt x="53" y="176"/>
                      <a:pt x="57" y="175"/>
                    </a:cubicBezTo>
                    <a:cubicBezTo>
                      <a:pt x="60" y="174"/>
                      <a:pt x="60" y="174"/>
                      <a:pt x="60" y="174"/>
                    </a:cubicBezTo>
                    <a:cubicBezTo>
                      <a:pt x="62" y="173"/>
                      <a:pt x="62" y="173"/>
                      <a:pt x="63" y="173"/>
                    </a:cubicBezTo>
                    <a:cubicBezTo>
                      <a:pt x="63" y="173"/>
                      <a:pt x="63" y="173"/>
                      <a:pt x="63" y="173"/>
                    </a:cubicBezTo>
                    <a:cubicBezTo>
                      <a:pt x="68" y="174"/>
                      <a:pt x="68" y="174"/>
                      <a:pt x="68" y="174"/>
                    </a:cubicBezTo>
                    <a:cubicBezTo>
                      <a:pt x="68" y="22"/>
                      <a:pt x="68" y="22"/>
                      <a:pt x="68" y="22"/>
                    </a:cubicBezTo>
                    <a:cubicBezTo>
                      <a:pt x="0" y="0"/>
                      <a:pt x="0" y="0"/>
                      <a:pt x="0" y="0"/>
                    </a:cubicBezTo>
                    <a:cubicBezTo>
                      <a:pt x="0" y="228"/>
                      <a:pt x="0" y="228"/>
                      <a:pt x="0" y="228"/>
                    </a:cubicBezTo>
                    <a:close/>
                  </a:path>
                </a:pathLst>
              </a:custGeom>
              <a:grpFill/>
              <a:ln>
                <a:noFill/>
              </a:ln>
              <a:extLst/>
            </p:spPr>
            <p:txBody>
              <a:bodyPr/>
              <a:lstStyle/>
              <a:p>
                <a:pPr>
                  <a:defRPr/>
                </a:pPr>
                <a:endParaRPr lang="en-US" sz="500" dirty="0">
                  <a:solidFill>
                    <a:srgbClr val="000000"/>
                  </a:solidFill>
                  <a:latin typeface="Arial"/>
                </a:endParaRPr>
              </a:p>
            </p:txBody>
          </p:sp>
          <p:sp>
            <p:nvSpPr>
              <p:cNvPr id="65" name="Freeform 14"/>
              <p:cNvSpPr>
                <a:spLocks/>
              </p:cNvSpPr>
              <p:nvPr/>
            </p:nvSpPr>
            <p:spPr bwMode="auto">
              <a:xfrm>
                <a:off x="12936538" y="6619875"/>
                <a:ext cx="738188" cy="839788"/>
              </a:xfrm>
              <a:custGeom>
                <a:avLst/>
                <a:gdLst>
                  <a:gd name="T0" fmla="*/ 101 w 465"/>
                  <a:gd name="T1" fmla="*/ 345 h 529"/>
                  <a:gd name="T2" fmla="*/ 101 w 465"/>
                  <a:gd name="T3" fmla="*/ 280 h 529"/>
                  <a:gd name="T4" fmla="*/ 88 w 465"/>
                  <a:gd name="T5" fmla="*/ 280 h 529"/>
                  <a:gd name="T6" fmla="*/ 78 w 465"/>
                  <a:gd name="T7" fmla="*/ 0 h 529"/>
                  <a:gd name="T8" fmla="*/ 74 w 465"/>
                  <a:gd name="T9" fmla="*/ 0 h 529"/>
                  <a:gd name="T10" fmla="*/ 69 w 465"/>
                  <a:gd name="T11" fmla="*/ 280 h 529"/>
                  <a:gd name="T12" fmla="*/ 51 w 465"/>
                  <a:gd name="T13" fmla="*/ 280 h 529"/>
                  <a:gd name="T14" fmla="*/ 51 w 465"/>
                  <a:gd name="T15" fmla="*/ 363 h 529"/>
                  <a:gd name="T16" fmla="*/ 0 w 465"/>
                  <a:gd name="T17" fmla="*/ 382 h 529"/>
                  <a:gd name="T18" fmla="*/ 0 w 465"/>
                  <a:gd name="T19" fmla="*/ 529 h 529"/>
                  <a:gd name="T20" fmla="*/ 276 w 465"/>
                  <a:gd name="T21" fmla="*/ 464 h 529"/>
                  <a:gd name="T22" fmla="*/ 465 w 465"/>
                  <a:gd name="T23" fmla="*/ 510 h 529"/>
                  <a:gd name="T24" fmla="*/ 465 w 465"/>
                  <a:gd name="T25" fmla="*/ 359 h 529"/>
                  <a:gd name="T26" fmla="*/ 258 w 465"/>
                  <a:gd name="T27" fmla="*/ 299 h 529"/>
                  <a:gd name="T28" fmla="*/ 101 w 465"/>
                  <a:gd name="T29" fmla="*/ 34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29">
                    <a:moveTo>
                      <a:pt x="101" y="345"/>
                    </a:moveTo>
                    <a:lnTo>
                      <a:pt x="101" y="280"/>
                    </a:lnTo>
                    <a:lnTo>
                      <a:pt x="88" y="280"/>
                    </a:lnTo>
                    <a:lnTo>
                      <a:pt x="78" y="0"/>
                    </a:lnTo>
                    <a:lnTo>
                      <a:pt x="74" y="0"/>
                    </a:lnTo>
                    <a:lnTo>
                      <a:pt x="69" y="280"/>
                    </a:lnTo>
                    <a:lnTo>
                      <a:pt x="51" y="280"/>
                    </a:lnTo>
                    <a:lnTo>
                      <a:pt x="51" y="363"/>
                    </a:lnTo>
                    <a:lnTo>
                      <a:pt x="0" y="382"/>
                    </a:lnTo>
                    <a:lnTo>
                      <a:pt x="0" y="529"/>
                    </a:lnTo>
                    <a:lnTo>
                      <a:pt x="276" y="464"/>
                    </a:lnTo>
                    <a:lnTo>
                      <a:pt x="465" y="510"/>
                    </a:lnTo>
                    <a:lnTo>
                      <a:pt x="465" y="359"/>
                    </a:lnTo>
                    <a:lnTo>
                      <a:pt x="258" y="299"/>
                    </a:lnTo>
                    <a:lnTo>
                      <a:pt x="101" y="345"/>
                    </a:lnTo>
                    <a:close/>
                  </a:path>
                </a:pathLst>
              </a:custGeom>
              <a:grpFill/>
              <a:ln>
                <a:noFill/>
              </a:ln>
              <a:extLst/>
            </p:spPr>
            <p:txBody>
              <a:bodyPr/>
              <a:lstStyle/>
              <a:p>
                <a:pPr>
                  <a:defRPr/>
                </a:pPr>
                <a:endParaRPr lang="en-US" sz="500" dirty="0">
                  <a:solidFill>
                    <a:srgbClr val="000000"/>
                  </a:solidFill>
                  <a:latin typeface="Arial"/>
                </a:endParaRPr>
              </a:p>
            </p:txBody>
          </p:sp>
          <p:sp>
            <p:nvSpPr>
              <p:cNvPr id="66" name="Freeform 15"/>
              <p:cNvSpPr>
                <a:spLocks/>
              </p:cNvSpPr>
              <p:nvPr/>
            </p:nvSpPr>
            <p:spPr bwMode="auto">
              <a:xfrm>
                <a:off x="12666663" y="7386638"/>
                <a:ext cx="693738" cy="2978150"/>
              </a:xfrm>
              <a:custGeom>
                <a:avLst/>
                <a:gdLst>
                  <a:gd name="T0" fmla="*/ 0 w 95"/>
                  <a:gd name="T1" fmla="*/ 408 h 408"/>
                  <a:gd name="T2" fmla="*/ 16 w 95"/>
                  <a:gd name="T3" fmla="*/ 408 h 408"/>
                  <a:gd name="T4" fmla="*/ 21 w 95"/>
                  <a:gd name="T5" fmla="*/ 408 h 408"/>
                  <a:gd name="T6" fmla="*/ 28 w 95"/>
                  <a:gd name="T7" fmla="*/ 408 h 408"/>
                  <a:gd name="T8" fmla="*/ 70 w 95"/>
                  <a:gd name="T9" fmla="*/ 408 h 408"/>
                  <a:gd name="T10" fmla="*/ 79 w 95"/>
                  <a:gd name="T11" fmla="*/ 408 h 408"/>
                  <a:gd name="T12" fmla="*/ 88 w 95"/>
                  <a:gd name="T13" fmla="*/ 408 h 408"/>
                  <a:gd name="T14" fmla="*/ 95 w 95"/>
                  <a:gd name="T15" fmla="*/ 408 h 408"/>
                  <a:gd name="T16" fmla="*/ 95 w 95"/>
                  <a:gd name="T17" fmla="*/ 0 h 408"/>
                  <a:gd name="T18" fmla="*/ 0 w 95"/>
                  <a:gd name="T19" fmla="*/ 21 h 408"/>
                  <a:gd name="T20" fmla="*/ 0 w 9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08">
                    <a:moveTo>
                      <a:pt x="0" y="408"/>
                    </a:moveTo>
                    <a:cubicBezTo>
                      <a:pt x="9" y="408"/>
                      <a:pt x="13" y="408"/>
                      <a:pt x="16" y="408"/>
                    </a:cubicBezTo>
                    <a:cubicBezTo>
                      <a:pt x="21" y="408"/>
                      <a:pt x="21" y="408"/>
                      <a:pt x="21" y="408"/>
                    </a:cubicBezTo>
                    <a:cubicBezTo>
                      <a:pt x="28" y="408"/>
                      <a:pt x="28" y="408"/>
                      <a:pt x="28" y="408"/>
                    </a:cubicBezTo>
                    <a:cubicBezTo>
                      <a:pt x="70" y="408"/>
                      <a:pt x="70" y="408"/>
                      <a:pt x="70" y="408"/>
                    </a:cubicBezTo>
                    <a:cubicBezTo>
                      <a:pt x="79" y="408"/>
                      <a:pt x="79" y="408"/>
                      <a:pt x="79" y="408"/>
                    </a:cubicBezTo>
                    <a:cubicBezTo>
                      <a:pt x="83" y="408"/>
                      <a:pt x="85" y="408"/>
                      <a:pt x="88" y="408"/>
                    </a:cubicBezTo>
                    <a:cubicBezTo>
                      <a:pt x="95" y="408"/>
                      <a:pt x="95" y="408"/>
                      <a:pt x="95" y="408"/>
                    </a:cubicBezTo>
                    <a:cubicBezTo>
                      <a:pt x="95" y="0"/>
                      <a:pt x="95" y="0"/>
                      <a:pt x="95" y="0"/>
                    </a:cubicBezTo>
                    <a:cubicBezTo>
                      <a:pt x="0" y="21"/>
                      <a:pt x="0" y="21"/>
                      <a:pt x="0" y="21"/>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67" name="Freeform 16"/>
              <p:cNvSpPr>
                <a:spLocks/>
              </p:cNvSpPr>
              <p:nvPr/>
            </p:nvSpPr>
            <p:spPr bwMode="auto">
              <a:xfrm>
                <a:off x="13388975" y="7386638"/>
                <a:ext cx="577850" cy="2978150"/>
              </a:xfrm>
              <a:custGeom>
                <a:avLst/>
                <a:gdLst>
                  <a:gd name="T0" fmla="*/ 0 w 79"/>
                  <a:gd name="T1" fmla="*/ 408 h 408"/>
                  <a:gd name="T2" fmla="*/ 79 w 79"/>
                  <a:gd name="T3" fmla="*/ 408 h 408"/>
                  <a:gd name="T4" fmla="*/ 79 w 79"/>
                  <a:gd name="T5" fmla="*/ 17 h 408"/>
                  <a:gd name="T6" fmla="*/ 0 w 79"/>
                  <a:gd name="T7" fmla="*/ 0 h 408"/>
                  <a:gd name="T8" fmla="*/ 0 w 79"/>
                  <a:gd name="T9" fmla="*/ 408 h 408"/>
                </a:gdLst>
                <a:ahLst/>
                <a:cxnLst>
                  <a:cxn ang="0">
                    <a:pos x="T0" y="T1"/>
                  </a:cxn>
                  <a:cxn ang="0">
                    <a:pos x="T2" y="T3"/>
                  </a:cxn>
                  <a:cxn ang="0">
                    <a:pos x="T4" y="T5"/>
                  </a:cxn>
                  <a:cxn ang="0">
                    <a:pos x="T6" y="T7"/>
                  </a:cxn>
                  <a:cxn ang="0">
                    <a:pos x="T8" y="T9"/>
                  </a:cxn>
                </a:cxnLst>
                <a:rect l="0" t="0" r="r" b="b"/>
                <a:pathLst>
                  <a:path w="79" h="408">
                    <a:moveTo>
                      <a:pt x="0" y="408"/>
                    </a:moveTo>
                    <a:cubicBezTo>
                      <a:pt x="79" y="408"/>
                      <a:pt x="79" y="408"/>
                      <a:pt x="79" y="408"/>
                    </a:cubicBezTo>
                    <a:cubicBezTo>
                      <a:pt x="79" y="17"/>
                      <a:pt x="79" y="17"/>
                      <a:pt x="79" y="17"/>
                    </a:cubicBezTo>
                    <a:cubicBezTo>
                      <a:pt x="0" y="0"/>
                      <a:pt x="0" y="0"/>
                      <a:pt x="0" y="0"/>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68" name="Freeform 17"/>
              <p:cNvSpPr>
                <a:spLocks/>
              </p:cNvSpPr>
              <p:nvPr/>
            </p:nvSpPr>
            <p:spPr bwMode="auto">
              <a:xfrm>
                <a:off x="12068175" y="7977188"/>
                <a:ext cx="482600" cy="241300"/>
              </a:xfrm>
              <a:custGeom>
                <a:avLst/>
                <a:gdLst>
                  <a:gd name="T0" fmla="*/ 304 w 304"/>
                  <a:gd name="T1" fmla="*/ 152 h 152"/>
                  <a:gd name="T2" fmla="*/ 304 w 304"/>
                  <a:gd name="T3" fmla="*/ 78 h 152"/>
                  <a:gd name="T4" fmla="*/ 133 w 304"/>
                  <a:gd name="T5" fmla="*/ 0 h 152"/>
                  <a:gd name="T6" fmla="*/ 0 w 304"/>
                  <a:gd name="T7" fmla="*/ 60 h 152"/>
                  <a:gd name="T8" fmla="*/ 0 w 304"/>
                  <a:gd name="T9" fmla="*/ 134 h 152"/>
                  <a:gd name="T10" fmla="*/ 124 w 304"/>
                  <a:gd name="T11" fmla="*/ 88 h 152"/>
                  <a:gd name="T12" fmla="*/ 304 w 3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04" h="152">
                    <a:moveTo>
                      <a:pt x="304" y="152"/>
                    </a:moveTo>
                    <a:lnTo>
                      <a:pt x="304" y="78"/>
                    </a:lnTo>
                    <a:lnTo>
                      <a:pt x="133" y="0"/>
                    </a:lnTo>
                    <a:lnTo>
                      <a:pt x="0" y="60"/>
                    </a:lnTo>
                    <a:lnTo>
                      <a:pt x="0" y="134"/>
                    </a:lnTo>
                    <a:lnTo>
                      <a:pt x="124" y="88"/>
                    </a:lnTo>
                    <a:lnTo>
                      <a:pt x="304" y="152"/>
                    </a:lnTo>
                    <a:close/>
                  </a:path>
                </a:pathLst>
              </a:custGeom>
              <a:grpFill/>
              <a:ln>
                <a:noFill/>
              </a:ln>
              <a:extLst/>
            </p:spPr>
            <p:txBody>
              <a:bodyPr/>
              <a:lstStyle/>
              <a:p>
                <a:pPr>
                  <a:defRPr/>
                </a:pPr>
                <a:endParaRPr lang="en-US" sz="500" dirty="0">
                  <a:solidFill>
                    <a:srgbClr val="000000"/>
                  </a:solidFill>
                  <a:latin typeface="Arial"/>
                </a:endParaRPr>
              </a:p>
            </p:txBody>
          </p:sp>
          <p:sp>
            <p:nvSpPr>
              <p:cNvPr id="69" name="Freeform 18"/>
              <p:cNvSpPr>
                <a:spLocks/>
              </p:cNvSpPr>
              <p:nvPr/>
            </p:nvSpPr>
            <p:spPr bwMode="auto">
              <a:xfrm>
                <a:off x="12279313" y="8145463"/>
                <a:ext cx="358775" cy="2219325"/>
              </a:xfrm>
              <a:custGeom>
                <a:avLst/>
                <a:gdLst>
                  <a:gd name="T0" fmla="*/ 0 w 49"/>
                  <a:gd name="T1" fmla="*/ 304 h 304"/>
                  <a:gd name="T2" fmla="*/ 49 w 49"/>
                  <a:gd name="T3" fmla="*/ 304 h 304"/>
                  <a:gd name="T4" fmla="*/ 49 w 49"/>
                  <a:gd name="T5" fmla="*/ 17 h 304"/>
                  <a:gd name="T6" fmla="*/ 0 w 49"/>
                  <a:gd name="T7" fmla="*/ 0 h 304"/>
                  <a:gd name="T8" fmla="*/ 0 w 49"/>
                  <a:gd name="T9" fmla="*/ 304 h 304"/>
                </a:gdLst>
                <a:ahLst/>
                <a:cxnLst>
                  <a:cxn ang="0">
                    <a:pos x="T0" y="T1"/>
                  </a:cxn>
                  <a:cxn ang="0">
                    <a:pos x="T2" y="T3"/>
                  </a:cxn>
                  <a:cxn ang="0">
                    <a:pos x="T4" y="T5"/>
                  </a:cxn>
                  <a:cxn ang="0">
                    <a:pos x="T6" y="T7"/>
                  </a:cxn>
                  <a:cxn ang="0">
                    <a:pos x="T8" y="T9"/>
                  </a:cxn>
                </a:cxnLst>
                <a:rect l="0" t="0" r="r" b="b"/>
                <a:pathLst>
                  <a:path w="49" h="304">
                    <a:moveTo>
                      <a:pt x="0" y="304"/>
                    </a:moveTo>
                    <a:cubicBezTo>
                      <a:pt x="49" y="304"/>
                      <a:pt x="49" y="304"/>
                      <a:pt x="49" y="304"/>
                    </a:cubicBezTo>
                    <a:cubicBezTo>
                      <a:pt x="49" y="17"/>
                      <a:pt x="49" y="17"/>
                      <a:pt x="49" y="17"/>
                    </a:cubicBezTo>
                    <a:cubicBezTo>
                      <a:pt x="0" y="0"/>
                      <a:pt x="0" y="0"/>
                      <a:pt x="0" y="0"/>
                    </a:cubicBezTo>
                    <a:cubicBezTo>
                      <a:pt x="0" y="304"/>
                      <a:pt x="0" y="304"/>
                      <a:pt x="0" y="304"/>
                    </a:cubicBezTo>
                    <a:close/>
                  </a:path>
                </a:pathLst>
              </a:custGeom>
              <a:grpFill/>
              <a:ln>
                <a:noFill/>
              </a:ln>
              <a:extLst/>
            </p:spPr>
            <p:txBody>
              <a:bodyPr/>
              <a:lstStyle/>
              <a:p>
                <a:pPr>
                  <a:defRPr/>
                </a:pPr>
                <a:endParaRPr lang="en-US" sz="500" dirty="0">
                  <a:solidFill>
                    <a:srgbClr val="000000"/>
                  </a:solidFill>
                  <a:latin typeface="Arial"/>
                </a:endParaRPr>
              </a:p>
            </p:txBody>
          </p:sp>
          <p:sp>
            <p:nvSpPr>
              <p:cNvPr id="70" name="Freeform 19"/>
              <p:cNvSpPr>
                <a:spLocks/>
              </p:cNvSpPr>
              <p:nvPr/>
            </p:nvSpPr>
            <p:spPr bwMode="auto">
              <a:xfrm>
                <a:off x="11885613" y="8145463"/>
                <a:ext cx="373063" cy="2219325"/>
              </a:xfrm>
              <a:custGeom>
                <a:avLst/>
                <a:gdLst>
                  <a:gd name="T0" fmla="*/ 51 w 51"/>
                  <a:gd name="T1" fmla="*/ 0 h 304"/>
                  <a:gd name="T2" fmla="*/ 0 w 51"/>
                  <a:gd name="T3" fmla="*/ 18 h 304"/>
                  <a:gd name="T4" fmla="*/ 0 w 51"/>
                  <a:gd name="T5" fmla="*/ 304 h 304"/>
                  <a:gd name="T6" fmla="*/ 51 w 51"/>
                  <a:gd name="T7" fmla="*/ 304 h 304"/>
                  <a:gd name="T8" fmla="*/ 51 w 51"/>
                  <a:gd name="T9" fmla="*/ 0 h 304"/>
                </a:gdLst>
                <a:ahLst/>
                <a:cxnLst>
                  <a:cxn ang="0">
                    <a:pos x="T0" y="T1"/>
                  </a:cxn>
                  <a:cxn ang="0">
                    <a:pos x="T2" y="T3"/>
                  </a:cxn>
                  <a:cxn ang="0">
                    <a:pos x="T4" y="T5"/>
                  </a:cxn>
                  <a:cxn ang="0">
                    <a:pos x="T6" y="T7"/>
                  </a:cxn>
                  <a:cxn ang="0">
                    <a:pos x="T8" y="T9"/>
                  </a:cxn>
                </a:cxnLst>
                <a:rect l="0" t="0" r="r" b="b"/>
                <a:pathLst>
                  <a:path w="51" h="304">
                    <a:moveTo>
                      <a:pt x="51" y="0"/>
                    </a:moveTo>
                    <a:cubicBezTo>
                      <a:pt x="0" y="18"/>
                      <a:pt x="0" y="18"/>
                      <a:pt x="0" y="18"/>
                    </a:cubicBezTo>
                    <a:cubicBezTo>
                      <a:pt x="0" y="304"/>
                      <a:pt x="0" y="304"/>
                      <a:pt x="0" y="304"/>
                    </a:cubicBezTo>
                    <a:cubicBezTo>
                      <a:pt x="51" y="304"/>
                      <a:pt x="51" y="304"/>
                      <a:pt x="51" y="304"/>
                    </a:cubicBezTo>
                    <a:cubicBezTo>
                      <a:pt x="51" y="0"/>
                      <a:pt x="51" y="0"/>
                      <a:pt x="51" y="0"/>
                    </a:cubicBezTo>
                    <a:close/>
                  </a:path>
                </a:pathLst>
              </a:custGeom>
              <a:grpFill/>
              <a:ln>
                <a:noFill/>
              </a:ln>
              <a:extLst/>
            </p:spPr>
            <p:txBody>
              <a:bodyPr/>
              <a:lstStyle/>
              <a:p>
                <a:pPr>
                  <a:defRPr/>
                </a:pPr>
                <a:endParaRPr lang="en-US" sz="500" dirty="0">
                  <a:solidFill>
                    <a:srgbClr val="000000"/>
                  </a:solidFill>
                  <a:latin typeface="Arial"/>
                </a:endParaRPr>
              </a:p>
            </p:txBody>
          </p:sp>
          <p:sp>
            <p:nvSpPr>
              <p:cNvPr id="71" name="Freeform 20"/>
              <p:cNvSpPr>
                <a:spLocks/>
              </p:cNvSpPr>
              <p:nvPr/>
            </p:nvSpPr>
            <p:spPr bwMode="auto">
              <a:xfrm>
                <a:off x="12338050" y="5794375"/>
                <a:ext cx="533400" cy="2438400"/>
              </a:xfrm>
              <a:custGeom>
                <a:avLst/>
                <a:gdLst>
                  <a:gd name="T0" fmla="*/ 25 w 73"/>
                  <a:gd name="T1" fmla="*/ 309 h 334"/>
                  <a:gd name="T2" fmla="*/ 34 w 73"/>
                  <a:gd name="T3" fmla="*/ 314 h 334"/>
                  <a:gd name="T4" fmla="*/ 34 w 73"/>
                  <a:gd name="T5" fmla="*/ 332 h 334"/>
                  <a:gd name="T6" fmla="*/ 40 w 73"/>
                  <a:gd name="T7" fmla="*/ 334 h 334"/>
                  <a:gd name="T8" fmla="*/ 40 w 73"/>
                  <a:gd name="T9" fmla="*/ 309 h 334"/>
                  <a:gd name="T10" fmla="*/ 40 w 73"/>
                  <a:gd name="T11" fmla="*/ 300 h 334"/>
                  <a:gd name="T12" fmla="*/ 40 w 73"/>
                  <a:gd name="T13" fmla="*/ 286 h 334"/>
                  <a:gd name="T14" fmla="*/ 40 w 73"/>
                  <a:gd name="T15" fmla="*/ 274 h 334"/>
                  <a:gd name="T16" fmla="*/ 40 w 73"/>
                  <a:gd name="T17" fmla="*/ 259 h 334"/>
                  <a:gd name="T18" fmla="*/ 40 w 73"/>
                  <a:gd name="T19" fmla="*/ 235 h 334"/>
                  <a:gd name="T20" fmla="*/ 73 w 73"/>
                  <a:gd name="T21" fmla="*/ 228 h 334"/>
                  <a:gd name="T22" fmla="*/ 73 w 73"/>
                  <a:gd name="T23" fmla="*/ 0 h 334"/>
                  <a:gd name="T24" fmla="*/ 0 w 73"/>
                  <a:gd name="T25" fmla="*/ 24 h 334"/>
                  <a:gd name="T26" fmla="*/ 0 w 73"/>
                  <a:gd name="T27" fmla="*/ 298 h 334"/>
                  <a:gd name="T28" fmla="*/ 8 w 73"/>
                  <a:gd name="T29" fmla="*/ 302 h 334"/>
                  <a:gd name="T30" fmla="*/ 25 w 73"/>
                  <a:gd name="T31" fmla="*/ 30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34">
                    <a:moveTo>
                      <a:pt x="25" y="309"/>
                    </a:moveTo>
                    <a:cubicBezTo>
                      <a:pt x="34" y="313"/>
                      <a:pt x="34" y="314"/>
                      <a:pt x="34" y="314"/>
                    </a:cubicBezTo>
                    <a:cubicBezTo>
                      <a:pt x="34" y="332"/>
                      <a:pt x="34" y="332"/>
                      <a:pt x="34" y="332"/>
                    </a:cubicBezTo>
                    <a:cubicBezTo>
                      <a:pt x="40" y="334"/>
                      <a:pt x="40" y="334"/>
                      <a:pt x="40" y="334"/>
                    </a:cubicBezTo>
                    <a:cubicBezTo>
                      <a:pt x="40" y="322"/>
                      <a:pt x="40" y="314"/>
                      <a:pt x="40" y="309"/>
                    </a:cubicBezTo>
                    <a:cubicBezTo>
                      <a:pt x="40" y="300"/>
                      <a:pt x="40" y="300"/>
                      <a:pt x="40" y="300"/>
                    </a:cubicBezTo>
                    <a:cubicBezTo>
                      <a:pt x="40" y="286"/>
                      <a:pt x="40" y="286"/>
                      <a:pt x="40" y="286"/>
                    </a:cubicBezTo>
                    <a:cubicBezTo>
                      <a:pt x="40" y="274"/>
                      <a:pt x="40" y="274"/>
                      <a:pt x="40" y="274"/>
                    </a:cubicBezTo>
                    <a:cubicBezTo>
                      <a:pt x="40" y="259"/>
                      <a:pt x="40" y="259"/>
                      <a:pt x="40" y="259"/>
                    </a:cubicBezTo>
                    <a:cubicBezTo>
                      <a:pt x="40" y="235"/>
                      <a:pt x="40" y="235"/>
                      <a:pt x="40" y="235"/>
                    </a:cubicBezTo>
                    <a:cubicBezTo>
                      <a:pt x="73" y="228"/>
                      <a:pt x="73" y="228"/>
                      <a:pt x="73" y="228"/>
                    </a:cubicBezTo>
                    <a:cubicBezTo>
                      <a:pt x="73" y="0"/>
                      <a:pt x="73" y="0"/>
                      <a:pt x="73" y="0"/>
                    </a:cubicBezTo>
                    <a:cubicBezTo>
                      <a:pt x="0" y="24"/>
                      <a:pt x="0" y="24"/>
                      <a:pt x="0" y="24"/>
                    </a:cubicBezTo>
                    <a:cubicBezTo>
                      <a:pt x="0" y="298"/>
                      <a:pt x="0" y="298"/>
                      <a:pt x="0" y="298"/>
                    </a:cubicBezTo>
                    <a:cubicBezTo>
                      <a:pt x="3" y="300"/>
                      <a:pt x="6" y="301"/>
                      <a:pt x="8" y="302"/>
                    </a:cubicBezTo>
                    <a:lnTo>
                      <a:pt x="25" y="309"/>
                    </a:lnTo>
                    <a:close/>
                  </a:path>
                </a:pathLst>
              </a:custGeom>
              <a:grpFill/>
              <a:ln>
                <a:noFill/>
              </a:ln>
              <a:extLst/>
            </p:spPr>
            <p:txBody>
              <a:bodyPr/>
              <a:lstStyle/>
              <a:p>
                <a:pPr>
                  <a:defRPr/>
                </a:pPr>
                <a:endParaRPr lang="en-US" sz="500" dirty="0">
                  <a:solidFill>
                    <a:srgbClr val="000000"/>
                  </a:solidFill>
                  <a:latin typeface="Arial"/>
                </a:endParaRPr>
              </a:p>
            </p:txBody>
          </p:sp>
        </p:grpSp>
        <p:grpSp>
          <p:nvGrpSpPr>
            <p:cNvPr id="21" name="Group 201"/>
            <p:cNvGrpSpPr/>
            <p:nvPr/>
          </p:nvGrpSpPr>
          <p:grpSpPr>
            <a:xfrm>
              <a:off x="4475511" y="1814797"/>
              <a:ext cx="268578" cy="641675"/>
              <a:chOff x="10058400" y="2822575"/>
              <a:chExt cx="938213" cy="4768850"/>
            </a:xfrm>
          </p:grpSpPr>
          <p:grpSp>
            <p:nvGrpSpPr>
              <p:cNvPr id="24" name="Group 142"/>
              <p:cNvGrpSpPr>
                <a:grpSpLocks/>
              </p:cNvGrpSpPr>
              <p:nvPr/>
            </p:nvGrpSpPr>
            <p:grpSpPr bwMode="auto">
              <a:xfrm>
                <a:off x="10058400" y="2822575"/>
                <a:ext cx="938213" cy="846138"/>
                <a:chOff x="5206767" y="5997071"/>
                <a:chExt cx="3935984" cy="3542495"/>
              </a:xfrm>
            </p:grpSpPr>
            <p:sp>
              <p:nvSpPr>
                <p:cNvPr id="60" name="Rectangle 59"/>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61" name="Rectangle 60"/>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27" name="Group 145"/>
              <p:cNvGrpSpPr>
                <a:grpSpLocks/>
              </p:cNvGrpSpPr>
              <p:nvPr/>
            </p:nvGrpSpPr>
            <p:grpSpPr bwMode="auto">
              <a:xfrm>
                <a:off x="10058400" y="4784725"/>
                <a:ext cx="938213" cy="844550"/>
                <a:chOff x="5206767" y="5997071"/>
                <a:chExt cx="3935984" cy="3542495"/>
              </a:xfrm>
            </p:grpSpPr>
            <p:sp>
              <p:nvSpPr>
                <p:cNvPr id="58" name="Rectangle 57"/>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9" name="Rectangle 58"/>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30" name="Group 148"/>
              <p:cNvGrpSpPr>
                <a:grpSpLocks/>
              </p:cNvGrpSpPr>
              <p:nvPr/>
            </p:nvGrpSpPr>
            <p:grpSpPr bwMode="auto">
              <a:xfrm>
                <a:off x="10058400" y="5764213"/>
                <a:ext cx="938213" cy="846137"/>
                <a:chOff x="5206767" y="5997071"/>
                <a:chExt cx="3935984" cy="3542495"/>
              </a:xfrm>
            </p:grpSpPr>
            <p:sp>
              <p:nvSpPr>
                <p:cNvPr id="56" name="Rectangle 55"/>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7" name="Rectangle 56"/>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31" name="Group 160"/>
              <p:cNvGrpSpPr>
                <a:grpSpLocks/>
              </p:cNvGrpSpPr>
              <p:nvPr/>
            </p:nvGrpSpPr>
            <p:grpSpPr bwMode="auto">
              <a:xfrm>
                <a:off x="10058400" y="3803650"/>
                <a:ext cx="938213" cy="844550"/>
                <a:chOff x="5206767" y="5997071"/>
                <a:chExt cx="3935984" cy="3542495"/>
              </a:xfrm>
            </p:grpSpPr>
            <p:sp>
              <p:nvSpPr>
                <p:cNvPr id="54" name="Rectangle 53"/>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5" name="Rectangle 54"/>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33" name="Group 178"/>
              <p:cNvGrpSpPr>
                <a:grpSpLocks/>
              </p:cNvGrpSpPr>
              <p:nvPr/>
            </p:nvGrpSpPr>
            <p:grpSpPr bwMode="auto">
              <a:xfrm>
                <a:off x="10058400" y="6745288"/>
                <a:ext cx="938213" cy="846137"/>
                <a:chOff x="5206767" y="5997071"/>
                <a:chExt cx="3935984" cy="3542495"/>
              </a:xfrm>
            </p:grpSpPr>
            <p:sp>
              <p:nvSpPr>
                <p:cNvPr id="52" name="Rectangle 51"/>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3" name="Rectangle 52"/>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grpSp>
          <p:nvGrpSpPr>
            <p:cNvPr id="34" name="Group 97"/>
            <p:cNvGrpSpPr/>
            <p:nvPr/>
          </p:nvGrpSpPr>
          <p:grpSpPr>
            <a:xfrm>
              <a:off x="4677132" y="1729959"/>
              <a:ext cx="402865" cy="799462"/>
              <a:chOff x="11769725" y="5546725"/>
              <a:chExt cx="2290763" cy="5110163"/>
            </a:xfrm>
            <a:gradFill>
              <a:gsLst>
                <a:gs pos="0">
                  <a:schemeClr val="bg2"/>
                </a:gs>
                <a:gs pos="100000">
                  <a:schemeClr val="tx2">
                    <a:lumMod val="50000"/>
                  </a:schemeClr>
                </a:gs>
              </a:gsLst>
              <a:lin ang="5400000" scaled="1"/>
            </a:gradFill>
            <a:effectLst>
              <a:reflection blurRad="38100" stA="33000" endPos="13000" dist="12700" dir="5400000" sy="-100000" algn="bl" rotWithShape="0"/>
            </a:effectLst>
          </p:grpSpPr>
          <p:sp>
            <p:nvSpPr>
              <p:cNvPr id="37" name="Freeform 11"/>
              <p:cNvSpPr>
                <a:spLocks/>
              </p:cNvSpPr>
              <p:nvPr/>
            </p:nvSpPr>
            <p:spPr bwMode="auto">
              <a:xfrm>
                <a:off x="12615863" y="5546725"/>
                <a:ext cx="679450" cy="328613"/>
              </a:xfrm>
              <a:custGeom>
                <a:avLst/>
                <a:gdLst>
                  <a:gd name="T0" fmla="*/ 428 w 428"/>
                  <a:gd name="T1" fmla="*/ 207 h 207"/>
                  <a:gd name="T2" fmla="*/ 428 w 428"/>
                  <a:gd name="T3" fmla="*/ 110 h 207"/>
                  <a:gd name="T4" fmla="*/ 188 w 428"/>
                  <a:gd name="T5" fmla="*/ 0 h 207"/>
                  <a:gd name="T6" fmla="*/ 0 w 428"/>
                  <a:gd name="T7" fmla="*/ 83 h 207"/>
                  <a:gd name="T8" fmla="*/ 0 w 428"/>
                  <a:gd name="T9" fmla="*/ 184 h 207"/>
                  <a:gd name="T10" fmla="*/ 175 w 428"/>
                  <a:gd name="T11" fmla="*/ 120 h 207"/>
                  <a:gd name="T12" fmla="*/ 428 w 428"/>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28" h="207">
                    <a:moveTo>
                      <a:pt x="428" y="207"/>
                    </a:moveTo>
                    <a:lnTo>
                      <a:pt x="428" y="110"/>
                    </a:lnTo>
                    <a:lnTo>
                      <a:pt x="188" y="0"/>
                    </a:lnTo>
                    <a:lnTo>
                      <a:pt x="0" y="83"/>
                    </a:lnTo>
                    <a:lnTo>
                      <a:pt x="0" y="184"/>
                    </a:lnTo>
                    <a:lnTo>
                      <a:pt x="175" y="120"/>
                    </a:lnTo>
                    <a:lnTo>
                      <a:pt x="428" y="207"/>
                    </a:lnTo>
                    <a:close/>
                  </a:path>
                </a:pathLst>
              </a:custGeom>
              <a:grpFill/>
              <a:ln>
                <a:noFill/>
              </a:ln>
              <a:extLst/>
            </p:spPr>
            <p:txBody>
              <a:bodyPr/>
              <a:lstStyle/>
              <a:p>
                <a:pPr>
                  <a:defRPr/>
                </a:pPr>
                <a:endParaRPr lang="en-US" sz="500" dirty="0">
                  <a:solidFill>
                    <a:srgbClr val="000000"/>
                  </a:solidFill>
                  <a:latin typeface="Arial"/>
                </a:endParaRPr>
              </a:p>
            </p:txBody>
          </p:sp>
          <p:sp>
            <p:nvSpPr>
              <p:cNvPr id="38" name="Rectangle 12"/>
              <p:cNvSpPr>
                <a:spLocks noChangeArrowheads="1"/>
              </p:cNvSpPr>
              <p:nvPr/>
            </p:nvSpPr>
            <p:spPr bwMode="auto">
              <a:xfrm>
                <a:off x="11769725" y="10415588"/>
                <a:ext cx="2290763" cy="241300"/>
              </a:xfrm>
              <a:prstGeom prst="rect">
                <a:avLst/>
              </a:prstGeom>
              <a:grpFill/>
              <a:ln>
                <a:noFill/>
              </a:ln>
              <a:extLst/>
            </p:spPr>
            <p:txBody>
              <a:bodyPr/>
              <a:lstStyle/>
              <a:p>
                <a:pPr>
                  <a:defRPr/>
                </a:pPr>
                <a:endParaRPr lang="en-US" sz="500" dirty="0">
                  <a:solidFill>
                    <a:srgbClr val="000000"/>
                  </a:solidFill>
                  <a:latin typeface="Arial"/>
                </a:endParaRPr>
              </a:p>
            </p:txBody>
          </p:sp>
          <p:sp>
            <p:nvSpPr>
              <p:cNvPr id="39" name="Freeform 13"/>
              <p:cNvSpPr>
                <a:spLocks/>
              </p:cNvSpPr>
              <p:nvPr/>
            </p:nvSpPr>
            <p:spPr bwMode="auto">
              <a:xfrm>
                <a:off x="12893675" y="5794375"/>
                <a:ext cx="495300" cy="1665288"/>
              </a:xfrm>
              <a:custGeom>
                <a:avLst/>
                <a:gdLst>
                  <a:gd name="T0" fmla="*/ 0 w 68"/>
                  <a:gd name="T1" fmla="*/ 228 h 228"/>
                  <a:gd name="T2" fmla="*/ 2 w 68"/>
                  <a:gd name="T3" fmla="*/ 228 h 228"/>
                  <a:gd name="T4" fmla="*/ 2 w 68"/>
                  <a:gd name="T5" fmla="*/ 193 h 228"/>
                  <a:gd name="T6" fmla="*/ 13 w 68"/>
                  <a:gd name="T7" fmla="*/ 189 h 228"/>
                  <a:gd name="T8" fmla="*/ 13 w 68"/>
                  <a:gd name="T9" fmla="*/ 183 h 228"/>
                  <a:gd name="T10" fmla="*/ 13 w 68"/>
                  <a:gd name="T11" fmla="*/ 175 h 228"/>
                  <a:gd name="T12" fmla="*/ 14 w 68"/>
                  <a:gd name="T13" fmla="*/ 175 h 228"/>
                  <a:gd name="T14" fmla="*/ 14 w 68"/>
                  <a:gd name="T15" fmla="*/ 169 h 228"/>
                  <a:gd name="T16" fmla="*/ 18 w 68"/>
                  <a:gd name="T17" fmla="*/ 169 h 228"/>
                  <a:gd name="T18" fmla="*/ 19 w 68"/>
                  <a:gd name="T19" fmla="*/ 110 h 228"/>
                  <a:gd name="T20" fmla="*/ 19 w 68"/>
                  <a:gd name="T21" fmla="*/ 110 h 228"/>
                  <a:gd name="T22" fmla="*/ 27 w 68"/>
                  <a:gd name="T23" fmla="*/ 109 h 228"/>
                  <a:gd name="T24" fmla="*/ 32 w 68"/>
                  <a:gd name="T25" fmla="*/ 169 h 228"/>
                  <a:gd name="T26" fmla="*/ 35 w 68"/>
                  <a:gd name="T27" fmla="*/ 169 h 228"/>
                  <a:gd name="T28" fmla="*/ 34 w 68"/>
                  <a:gd name="T29" fmla="*/ 181 h 228"/>
                  <a:gd name="T30" fmla="*/ 40 w 68"/>
                  <a:gd name="T31" fmla="*/ 181 h 228"/>
                  <a:gd name="T32" fmla="*/ 57 w 68"/>
                  <a:gd name="T33" fmla="*/ 175 h 228"/>
                  <a:gd name="T34" fmla="*/ 60 w 68"/>
                  <a:gd name="T35" fmla="*/ 174 h 228"/>
                  <a:gd name="T36" fmla="*/ 63 w 68"/>
                  <a:gd name="T37" fmla="*/ 173 h 228"/>
                  <a:gd name="T38" fmla="*/ 63 w 68"/>
                  <a:gd name="T39" fmla="*/ 173 h 228"/>
                  <a:gd name="T40" fmla="*/ 68 w 68"/>
                  <a:gd name="T41" fmla="*/ 174 h 228"/>
                  <a:gd name="T42" fmla="*/ 68 w 68"/>
                  <a:gd name="T43" fmla="*/ 22 h 228"/>
                  <a:gd name="T44" fmla="*/ 0 w 68"/>
                  <a:gd name="T45" fmla="*/ 0 h 228"/>
                  <a:gd name="T46" fmla="*/ 0 w 6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228">
                    <a:moveTo>
                      <a:pt x="0" y="228"/>
                    </a:moveTo>
                    <a:cubicBezTo>
                      <a:pt x="2" y="228"/>
                      <a:pt x="2" y="228"/>
                      <a:pt x="2" y="228"/>
                    </a:cubicBezTo>
                    <a:cubicBezTo>
                      <a:pt x="2" y="193"/>
                      <a:pt x="2" y="193"/>
                      <a:pt x="2" y="193"/>
                    </a:cubicBezTo>
                    <a:cubicBezTo>
                      <a:pt x="13" y="189"/>
                      <a:pt x="13" y="189"/>
                      <a:pt x="13" y="189"/>
                    </a:cubicBezTo>
                    <a:cubicBezTo>
                      <a:pt x="13" y="187"/>
                      <a:pt x="13" y="184"/>
                      <a:pt x="13" y="183"/>
                    </a:cubicBezTo>
                    <a:cubicBezTo>
                      <a:pt x="13" y="176"/>
                      <a:pt x="13" y="175"/>
                      <a:pt x="13" y="175"/>
                    </a:cubicBezTo>
                    <a:cubicBezTo>
                      <a:pt x="14" y="175"/>
                      <a:pt x="14" y="175"/>
                      <a:pt x="14" y="175"/>
                    </a:cubicBezTo>
                    <a:cubicBezTo>
                      <a:pt x="14" y="169"/>
                      <a:pt x="14" y="169"/>
                      <a:pt x="14" y="169"/>
                    </a:cubicBezTo>
                    <a:cubicBezTo>
                      <a:pt x="18" y="169"/>
                      <a:pt x="18" y="169"/>
                      <a:pt x="18" y="169"/>
                    </a:cubicBezTo>
                    <a:cubicBezTo>
                      <a:pt x="19" y="110"/>
                      <a:pt x="19" y="110"/>
                      <a:pt x="19" y="110"/>
                    </a:cubicBezTo>
                    <a:cubicBezTo>
                      <a:pt x="19" y="110"/>
                      <a:pt x="19" y="110"/>
                      <a:pt x="19" y="110"/>
                    </a:cubicBezTo>
                    <a:cubicBezTo>
                      <a:pt x="27" y="109"/>
                      <a:pt x="27" y="109"/>
                      <a:pt x="27" y="109"/>
                    </a:cubicBezTo>
                    <a:cubicBezTo>
                      <a:pt x="32" y="169"/>
                      <a:pt x="32" y="169"/>
                      <a:pt x="32" y="169"/>
                    </a:cubicBezTo>
                    <a:cubicBezTo>
                      <a:pt x="35" y="169"/>
                      <a:pt x="35" y="169"/>
                      <a:pt x="35" y="169"/>
                    </a:cubicBezTo>
                    <a:cubicBezTo>
                      <a:pt x="34" y="181"/>
                      <a:pt x="34" y="181"/>
                      <a:pt x="34" y="181"/>
                    </a:cubicBezTo>
                    <a:cubicBezTo>
                      <a:pt x="40" y="181"/>
                      <a:pt x="40" y="181"/>
                      <a:pt x="40" y="181"/>
                    </a:cubicBezTo>
                    <a:cubicBezTo>
                      <a:pt x="48" y="178"/>
                      <a:pt x="53" y="176"/>
                      <a:pt x="57" y="175"/>
                    </a:cubicBezTo>
                    <a:cubicBezTo>
                      <a:pt x="60" y="174"/>
                      <a:pt x="60" y="174"/>
                      <a:pt x="60" y="174"/>
                    </a:cubicBezTo>
                    <a:cubicBezTo>
                      <a:pt x="62" y="173"/>
                      <a:pt x="62" y="173"/>
                      <a:pt x="63" y="173"/>
                    </a:cubicBezTo>
                    <a:cubicBezTo>
                      <a:pt x="63" y="173"/>
                      <a:pt x="63" y="173"/>
                      <a:pt x="63" y="173"/>
                    </a:cubicBezTo>
                    <a:cubicBezTo>
                      <a:pt x="68" y="174"/>
                      <a:pt x="68" y="174"/>
                      <a:pt x="68" y="174"/>
                    </a:cubicBezTo>
                    <a:cubicBezTo>
                      <a:pt x="68" y="22"/>
                      <a:pt x="68" y="22"/>
                      <a:pt x="68" y="22"/>
                    </a:cubicBezTo>
                    <a:cubicBezTo>
                      <a:pt x="0" y="0"/>
                      <a:pt x="0" y="0"/>
                      <a:pt x="0" y="0"/>
                    </a:cubicBezTo>
                    <a:cubicBezTo>
                      <a:pt x="0" y="228"/>
                      <a:pt x="0" y="228"/>
                      <a:pt x="0" y="228"/>
                    </a:cubicBezTo>
                    <a:close/>
                  </a:path>
                </a:pathLst>
              </a:custGeom>
              <a:grpFill/>
              <a:ln>
                <a:noFill/>
              </a:ln>
              <a:extLst/>
            </p:spPr>
            <p:txBody>
              <a:bodyPr/>
              <a:lstStyle/>
              <a:p>
                <a:pPr>
                  <a:defRPr/>
                </a:pPr>
                <a:endParaRPr lang="en-US" sz="500" dirty="0">
                  <a:solidFill>
                    <a:srgbClr val="000000"/>
                  </a:solidFill>
                  <a:latin typeface="Arial"/>
                </a:endParaRPr>
              </a:p>
            </p:txBody>
          </p:sp>
          <p:sp>
            <p:nvSpPr>
              <p:cNvPr id="40" name="Freeform 14"/>
              <p:cNvSpPr>
                <a:spLocks/>
              </p:cNvSpPr>
              <p:nvPr/>
            </p:nvSpPr>
            <p:spPr bwMode="auto">
              <a:xfrm>
                <a:off x="12936538" y="6619875"/>
                <a:ext cx="738188" cy="839788"/>
              </a:xfrm>
              <a:custGeom>
                <a:avLst/>
                <a:gdLst>
                  <a:gd name="T0" fmla="*/ 101 w 465"/>
                  <a:gd name="T1" fmla="*/ 345 h 529"/>
                  <a:gd name="T2" fmla="*/ 101 w 465"/>
                  <a:gd name="T3" fmla="*/ 280 h 529"/>
                  <a:gd name="T4" fmla="*/ 88 w 465"/>
                  <a:gd name="T5" fmla="*/ 280 h 529"/>
                  <a:gd name="T6" fmla="*/ 78 w 465"/>
                  <a:gd name="T7" fmla="*/ 0 h 529"/>
                  <a:gd name="T8" fmla="*/ 74 w 465"/>
                  <a:gd name="T9" fmla="*/ 0 h 529"/>
                  <a:gd name="T10" fmla="*/ 69 w 465"/>
                  <a:gd name="T11" fmla="*/ 280 h 529"/>
                  <a:gd name="T12" fmla="*/ 51 w 465"/>
                  <a:gd name="T13" fmla="*/ 280 h 529"/>
                  <a:gd name="T14" fmla="*/ 51 w 465"/>
                  <a:gd name="T15" fmla="*/ 363 h 529"/>
                  <a:gd name="T16" fmla="*/ 0 w 465"/>
                  <a:gd name="T17" fmla="*/ 382 h 529"/>
                  <a:gd name="T18" fmla="*/ 0 w 465"/>
                  <a:gd name="T19" fmla="*/ 529 h 529"/>
                  <a:gd name="T20" fmla="*/ 276 w 465"/>
                  <a:gd name="T21" fmla="*/ 464 h 529"/>
                  <a:gd name="T22" fmla="*/ 465 w 465"/>
                  <a:gd name="T23" fmla="*/ 510 h 529"/>
                  <a:gd name="T24" fmla="*/ 465 w 465"/>
                  <a:gd name="T25" fmla="*/ 359 h 529"/>
                  <a:gd name="T26" fmla="*/ 258 w 465"/>
                  <a:gd name="T27" fmla="*/ 299 h 529"/>
                  <a:gd name="T28" fmla="*/ 101 w 465"/>
                  <a:gd name="T29" fmla="*/ 34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29">
                    <a:moveTo>
                      <a:pt x="101" y="345"/>
                    </a:moveTo>
                    <a:lnTo>
                      <a:pt x="101" y="280"/>
                    </a:lnTo>
                    <a:lnTo>
                      <a:pt x="88" y="280"/>
                    </a:lnTo>
                    <a:lnTo>
                      <a:pt x="78" y="0"/>
                    </a:lnTo>
                    <a:lnTo>
                      <a:pt x="74" y="0"/>
                    </a:lnTo>
                    <a:lnTo>
                      <a:pt x="69" y="280"/>
                    </a:lnTo>
                    <a:lnTo>
                      <a:pt x="51" y="280"/>
                    </a:lnTo>
                    <a:lnTo>
                      <a:pt x="51" y="363"/>
                    </a:lnTo>
                    <a:lnTo>
                      <a:pt x="0" y="382"/>
                    </a:lnTo>
                    <a:lnTo>
                      <a:pt x="0" y="529"/>
                    </a:lnTo>
                    <a:lnTo>
                      <a:pt x="276" y="464"/>
                    </a:lnTo>
                    <a:lnTo>
                      <a:pt x="465" y="510"/>
                    </a:lnTo>
                    <a:lnTo>
                      <a:pt x="465" y="359"/>
                    </a:lnTo>
                    <a:lnTo>
                      <a:pt x="258" y="299"/>
                    </a:lnTo>
                    <a:lnTo>
                      <a:pt x="101" y="345"/>
                    </a:lnTo>
                    <a:close/>
                  </a:path>
                </a:pathLst>
              </a:custGeom>
              <a:grpFill/>
              <a:ln>
                <a:noFill/>
              </a:ln>
              <a:extLst/>
            </p:spPr>
            <p:txBody>
              <a:bodyPr/>
              <a:lstStyle/>
              <a:p>
                <a:pPr>
                  <a:defRPr/>
                </a:pPr>
                <a:endParaRPr lang="en-US" sz="500" dirty="0">
                  <a:solidFill>
                    <a:srgbClr val="000000"/>
                  </a:solidFill>
                  <a:latin typeface="Arial"/>
                </a:endParaRPr>
              </a:p>
            </p:txBody>
          </p:sp>
          <p:sp>
            <p:nvSpPr>
              <p:cNvPr id="41" name="Freeform 15"/>
              <p:cNvSpPr>
                <a:spLocks/>
              </p:cNvSpPr>
              <p:nvPr/>
            </p:nvSpPr>
            <p:spPr bwMode="auto">
              <a:xfrm>
                <a:off x="12666663" y="7386638"/>
                <a:ext cx="693738" cy="2978150"/>
              </a:xfrm>
              <a:custGeom>
                <a:avLst/>
                <a:gdLst>
                  <a:gd name="T0" fmla="*/ 0 w 95"/>
                  <a:gd name="T1" fmla="*/ 408 h 408"/>
                  <a:gd name="T2" fmla="*/ 16 w 95"/>
                  <a:gd name="T3" fmla="*/ 408 h 408"/>
                  <a:gd name="T4" fmla="*/ 21 w 95"/>
                  <a:gd name="T5" fmla="*/ 408 h 408"/>
                  <a:gd name="T6" fmla="*/ 28 w 95"/>
                  <a:gd name="T7" fmla="*/ 408 h 408"/>
                  <a:gd name="T8" fmla="*/ 70 w 95"/>
                  <a:gd name="T9" fmla="*/ 408 h 408"/>
                  <a:gd name="T10" fmla="*/ 79 w 95"/>
                  <a:gd name="T11" fmla="*/ 408 h 408"/>
                  <a:gd name="T12" fmla="*/ 88 w 95"/>
                  <a:gd name="T13" fmla="*/ 408 h 408"/>
                  <a:gd name="T14" fmla="*/ 95 w 95"/>
                  <a:gd name="T15" fmla="*/ 408 h 408"/>
                  <a:gd name="T16" fmla="*/ 95 w 95"/>
                  <a:gd name="T17" fmla="*/ 0 h 408"/>
                  <a:gd name="T18" fmla="*/ 0 w 95"/>
                  <a:gd name="T19" fmla="*/ 21 h 408"/>
                  <a:gd name="T20" fmla="*/ 0 w 9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08">
                    <a:moveTo>
                      <a:pt x="0" y="408"/>
                    </a:moveTo>
                    <a:cubicBezTo>
                      <a:pt x="9" y="408"/>
                      <a:pt x="13" y="408"/>
                      <a:pt x="16" y="408"/>
                    </a:cubicBezTo>
                    <a:cubicBezTo>
                      <a:pt x="21" y="408"/>
                      <a:pt x="21" y="408"/>
                      <a:pt x="21" y="408"/>
                    </a:cubicBezTo>
                    <a:cubicBezTo>
                      <a:pt x="28" y="408"/>
                      <a:pt x="28" y="408"/>
                      <a:pt x="28" y="408"/>
                    </a:cubicBezTo>
                    <a:cubicBezTo>
                      <a:pt x="70" y="408"/>
                      <a:pt x="70" y="408"/>
                      <a:pt x="70" y="408"/>
                    </a:cubicBezTo>
                    <a:cubicBezTo>
                      <a:pt x="79" y="408"/>
                      <a:pt x="79" y="408"/>
                      <a:pt x="79" y="408"/>
                    </a:cubicBezTo>
                    <a:cubicBezTo>
                      <a:pt x="83" y="408"/>
                      <a:pt x="85" y="408"/>
                      <a:pt x="88" y="408"/>
                    </a:cubicBezTo>
                    <a:cubicBezTo>
                      <a:pt x="95" y="408"/>
                      <a:pt x="95" y="408"/>
                      <a:pt x="95" y="408"/>
                    </a:cubicBezTo>
                    <a:cubicBezTo>
                      <a:pt x="95" y="0"/>
                      <a:pt x="95" y="0"/>
                      <a:pt x="95" y="0"/>
                    </a:cubicBezTo>
                    <a:cubicBezTo>
                      <a:pt x="0" y="21"/>
                      <a:pt x="0" y="21"/>
                      <a:pt x="0" y="21"/>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42" name="Freeform 16"/>
              <p:cNvSpPr>
                <a:spLocks/>
              </p:cNvSpPr>
              <p:nvPr/>
            </p:nvSpPr>
            <p:spPr bwMode="auto">
              <a:xfrm>
                <a:off x="13388975" y="7386638"/>
                <a:ext cx="577850" cy="2978150"/>
              </a:xfrm>
              <a:custGeom>
                <a:avLst/>
                <a:gdLst>
                  <a:gd name="T0" fmla="*/ 0 w 79"/>
                  <a:gd name="T1" fmla="*/ 408 h 408"/>
                  <a:gd name="T2" fmla="*/ 79 w 79"/>
                  <a:gd name="T3" fmla="*/ 408 h 408"/>
                  <a:gd name="T4" fmla="*/ 79 w 79"/>
                  <a:gd name="T5" fmla="*/ 17 h 408"/>
                  <a:gd name="T6" fmla="*/ 0 w 79"/>
                  <a:gd name="T7" fmla="*/ 0 h 408"/>
                  <a:gd name="T8" fmla="*/ 0 w 79"/>
                  <a:gd name="T9" fmla="*/ 408 h 408"/>
                </a:gdLst>
                <a:ahLst/>
                <a:cxnLst>
                  <a:cxn ang="0">
                    <a:pos x="T0" y="T1"/>
                  </a:cxn>
                  <a:cxn ang="0">
                    <a:pos x="T2" y="T3"/>
                  </a:cxn>
                  <a:cxn ang="0">
                    <a:pos x="T4" y="T5"/>
                  </a:cxn>
                  <a:cxn ang="0">
                    <a:pos x="T6" y="T7"/>
                  </a:cxn>
                  <a:cxn ang="0">
                    <a:pos x="T8" y="T9"/>
                  </a:cxn>
                </a:cxnLst>
                <a:rect l="0" t="0" r="r" b="b"/>
                <a:pathLst>
                  <a:path w="79" h="408">
                    <a:moveTo>
                      <a:pt x="0" y="408"/>
                    </a:moveTo>
                    <a:cubicBezTo>
                      <a:pt x="79" y="408"/>
                      <a:pt x="79" y="408"/>
                      <a:pt x="79" y="408"/>
                    </a:cubicBezTo>
                    <a:cubicBezTo>
                      <a:pt x="79" y="17"/>
                      <a:pt x="79" y="17"/>
                      <a:pt x="79" y="17"/>
                    </a:cubicBezTo>
                    <a:cubicBezTo>
                      <a:pt x="0" y="0"/>
                      <a:pt x="0" y="0"/>
                      <a:pt x="0" y="0"/>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43" name="Freeform 17"/>
              <p:cNvSpPr>
                <a:spLocks/>
              </p:cNvSpPr>
              <p:nvPr/>
            </p:nvSpPr>
            <p:spPr bwMode="auto">
              <a:xfrm>
                <a:off x="12068175" y="7977188"/>
                <a:ext cx="482600" cy="241300"/>
              </a:xfrm>
              <a:custGeom>
                <a:avLst/>
                <a:gdLst>
                  <a:gd name="T0" fmla="*/ 304 w 304"/>
                  <a:gd name="T1" fmla="*/ 152 h 152"/>
                  <a:gd name="T2" fmla="*/ 304 w 304"/>
                  <a:gd name="T3" fmla="*/ 78 h 152"/>
                  <a:gd name="T4" fmla="*/ 133 w 304"/>
                  <a:gd name="T5" fmla="*/ 0 h 152"/>
                  <a:gd name="T6" fmla="*/ 0 w 304"/>
                  <a:gd name="T7" fmla="*/ 60 h 152"/>
                  <a:gd name="T8" fmla="*/ 0 w 304"/>
                  <a:gd name="T9" fmla="*/ 134 h 152"/>
                  <a:gd name="T10" fmla="*/ 124 w 304"/>
                  <a:gd name="T11" fmla="*/ 88 h 152"/>
                  <a:gd name="T12" fmla="*/ 304 w 3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04" h="152">
                    <a:moveTo>
                      <a:pt x="304" y="152"/>
                    </a:moveTo>
                    <a:lnTo>
                      <a:pt x="304" y="78"/>
                    </a:lnTo>
                    <a:lnTo>
                      <a:pt x="133" y="0"/>
                    </a:lnTo>
                    <a:lnTo>
                      <a:pt x="0" y="60"/>
                    </a:lnTo>
                    <a:lnTo>
                      <a:pt x="0" y="134"/>
                    </a:lnTo>
                    <a:lnTo>
                      <a:pt x="124" y="88"/>
                    </a:lnTo>
                    <a:lnTo>
                      <a:pt x="304" y="152"/>
                    </a:lnTo>
                    <a:close/>
                  </a:path>
                </a:pathLst>
              </a:custGeom>
              <a:grpFill/>
              <a:ln>
                <a:noFill/>
              </a:ln>
              <a:extLst/>
            </p:spPr>
            <p:txBody>
              <a:bodyPr/>
              <a:lstStyle/>
              <a:p>
                <a:pPr>
                  <a:defRPr/>
                </a:pPr>
                <a:endParaRPr lang="en-US" sz="500" dirty="0">
                  <a:solidFill>
                    <a:srgbClr val="000000"/>
                  </a:solidFill>
                  <a:latin typeface="Arial"/>
                </a:endParaRPr>
              </a:p>
            </p:txBody>
          </p:sp>
          <p:sp>
            <p:nvSpPr>
              <p:cNvPr id="44" name="Freeform 18"/>
              <p:cNvSpPr>
                <a:spLocks/>
              </p:cNvSpPr>
              <p:nvPr/>
            </p:nvSpPr>
            <p:spPr bwMode="auto">
              <a:xfrm>
                <a:off x="12279313" y="8145463"/>
                <a:ext cx="358775" cy="2219325"/>
              </a:xfrm>
              <a:custGeom>
                <a:avLst/>
                <a:gdLst>
                  <a:gd name="T0" fmla="*/ 0 w 49"/>
                  <a:gd name="T1" fmla="*/ 304 h 304"/>
                  <a:gd name="T2" fmla="*/ 49 w 49"/>
                  <a:gd name="T3" fmla="*/ 304 h 304"/>
                  <a:gd name="T4" fmla="*/ 49 w 49"/>
                  <a:gd name="T5" fmla="*/ 17 h 304"/>
                  <a:gd name="T6" fmla="*/ 0 w 49"/>
                  <a:gd name="T7" fmla="*/ 0 h 304"/>
                  <a:gd name="T8" fmla="*/ 0 w 49"/>
                  <a:gd name="T9" fmla="*/ 304 h 304"/>
                </a:gdLst>
                <a:ahLst/>
                <a:cxnLst>
                  <a:cxn ang="0">
                    <a:pos x="T0" y="T1"/>
                  </a:cxn>
                  <a:cxn ang="0">
                    <a:pos x="T2" y="T3"/>
                  </a:cxn>
                  <a:cxn ang="0">
                    <a:pos x="T4" y="T5"/>
                  </a:cxn>
                  <a:cxn ang="0">
                    <a:pos x="T6" y="T7"/>
                  </a:cxn>
                  <a:cxn ang="0">
                    <a:pos x="T8" y="T9"/>
                  </a:cxn>
                </a:cxnLst>
                <a:rect l="0" t="0" r="r" b="b"/>
                <a:pathLst>
                  <a:path w="49" h="304">
                    <a:moveTo>
                      <a:pt x="0" y="304"/>
                    </a:moveTo>
                    <a:cubicBezTo>
                      <a:pt x="49" y="304"/>
                      <a:pt x="49" y="304"/>
                      <a:pt x="49" y="304"/>
                    </a:cubicBezTo>
                    <a:cubicBezTo>
                      <a:pt x="49" y="17"/>
                      <a:pt x="49" y="17"/>
                      <a:pt x="49" y="17"/>
                    </a:cubicBezTo>
                    <a:cubicBezTo>
                      <a:pt x="0" y="0"/>
                      <a:pt x="0" y="0"/>
                      <a:pt x="0" y="0"/>
                    </a:cubicBezTo>
                    <a:cubicBezTo>
                      <a:pt x="0" y="304"/>
                      <a:pt x="0" y="304"/>
                      <a:pt x="0" y="304"/>
                    </a:cubicBezTo>
                    <a:close/>
                  </a:path>
                </a:pathLst>
              </a:custGeom>
              <a:grpFill/>
              <a:ln>
                <a:noFill/>
              </a:ln>
              <a:extLst/>
            </p:spPr>
            <p:txBody>
              <a:bodyPr/>
              <a:lstStyle/>
              <a:p>
                <a:pPr>
                  <a:defRPr/>
                </a:pPr>
                <a:endParaRPr lang="en-US" sz="500" dirty="0">
                  <a:solidFill>
                    <a:srgbClr val="000000"/>
                  </a:solidFill>
                  <a:latin typeface="Arial"/>
                </a:endParaRPr>
              </a:p>
            </p:txBody>
          </p:sp>
          <p:sp>
            <p:nvSpPr>
              <p:cNvPr id="45" name="Freeform 19"/>
              <p:cNvSpPr>
                <a:spLocks/>
              </p:cNvSpPr>
              <p:nvPr/>
            </p:nvSpPr>
            <p:spPr bwMode="auto">
              <a:xfrm>
                <a:off x="11885613" y="8145463"/>
                <a:ext cx="373063" cy="2219325"/>
              </a:xfrm>
              <a:custGeom>
                <a:avLst/>
                <a:gdLst>
                  <a:gd name="T0" fmla="*/ 51 w 51"/>
                  <a:gd name="T1" fmla="*/ 0 h 304"/>
                  <a:gd name="T2" fmla="*/ 0 w 51"/>
                  <a:gd name="T3" fmla="*/ 18 h 304"/>
                  <a:gd name="T4" fmla="*/ 0 w 51"/>
                  <a:gd name="T5" fmla="*/ 304 h 304"/>
                  <a:gd name="T6" fmla="*/ 51 w 51"/>
                  <a:gd name="T7" fmla="*/ 304 h 304"/>
                  <a:gd name="T8" fmla="*/ 51 w 51"/>
                  <a:gd name="T9" fmla="*/ 0 h 304"/>
                </a:gdLst>
                <a:ahLst/>
                <a:cxnLst>
                  <a:cxn ang="0">
                    <a:pos x="T0" y="T1"/>
                  </a:cxn>
                  <a:cxn ang="0">
                    <a:pos x="T2" y="T3"/>
                  </a:cxn>
                  <a:cxn ang="0">
                    <a:pos x="T4" y="T5"/>
                  </a:cxn>
                  <a:cxn ang="0">
                    <a:pos x="T6" y="T7"/>
                  </a:cxn>
                  <a:cxn ang="0">
                    <a:pos x="T8" y="T9"/>
                  </a:cxn>
                </a:cxnLst>
                <a:rect l="0" t="0" r="r" b="b"/>
                <a:pathLst>
                  <a:path w="51" h="304">
                    <a:moveTo>
                      <a:pt x="51" y="0"/>
                    </a:moveTo>
                    <a:cubicBezTo>
                      <a:pt x="0" y="18"/>
                      <a:pt x="0" y="18"/>
                      <a:pt x="0" y="18"/>
                    </a:cubicBezTo>
                    <a:cubicBezTo>
                      <a:pt x="0" y="304"/>
                      <a:pt x="0" y="304"/>
                      <a:pt x="0" y="304"/>
                    </a:cubicBezTo>
                    <a:cubicBezTo>
                      <a:pt x="51" y="304"/>
                      <a:pt x="51" y="304"/>
                      <a:pt x="51" y="304"/>
                    </a:cubicBezTo>
                    <a:cubicBezTo>
                      <a:pt x="51" y="0"/>
                      <a:pt x="51" y="0"/>
                      <a:pt x="51" y="0"/>
                    </a:cubicBezTo>
                    <a:close/>
                  </a:path>
                </a:pathLst>
              </a:custGeom>
              <a:grpFill/>
              <a:ln>
                <a:noFill/>
              </a:ln>
              <a:extLst/>
            </p:spPr>
            <p:txBody>
              <a:bodyPr/>
              <a:lstStyle/>
              <a:p>
                <a:pPr>
                  <a:defRPr/>
                </a:pPr>
                <a:endParaRPr lang="en-US" sz="500" dirty="0">
                  <a:solidFill>
                    <a:srgbClr val="000000"/>
                  </a:solidFill>
                  <a:latin typeface="Arial"/>
                </a:endParaRPr>
              </a:p>
            </p:txBody>
          </p:sp>
          <p:sp>
            <p:nvSpPr>
              <p:cNvPr id="46" name="Freeform 20"/>
              <p:cNvSpPr>
                <a:spLocks/>
              </p:cNvSpPr>
              <p:nvPr/>
            </p:nvSpPr>
            <p:spPr bwMode="auto">
              <a:xfrm>
                <a:off x="12338050" y="5794375"/>
                <a:ext cx="533400" cy="2438400"/>
              </a:xfrm>
              <a:custGeom>
                <a:avLst/>
                <a:gdLst>
                  <a:gd name="T0" fmla="*/ 25 w 73"/>
                  <a:gd name="T1" fmla="*/ 309 h 334"/>
                  <a:gd name="T2" fmla="*/ 34 w 73"/>
                  <a:gd name="T3" fmla="*/ 314 h 334"/>
                  <a:gd name="T4" fmla="*/ 34 w 73"/>
                  <a:gd name="T5" fmla="*/ 332 h 334"/>
                  <a:gd name="T6" fmla="*/ 40 w 73"/>
                  <a:gd name="T7" fmla="*/ 334 h 334"/>
                  <a:gd name="T8" fmla="*/ 40 w 73"/>
                  <a:gd name="T9" fmla="*/ 309 h 334"/>
                  <a:gd name="T10" fmla="*/ 40 w 73"/>
                  <a:gd name="T11" fmla="*/ 300 h 334"/>
                  <a:gd name="T12" fmla="*/ 40 w 73"/>
                  <a:gd name="T13" fmla="*/ 286 h 334"/>
                  <a:gd name="T14" fmla="*/ 40 w 73"/>
                  <a:gd name="T15" fmla="*/ 274 h 334"/>
                  <a:gd name="T16" fmla="*/ 40 w 73"/>
                  <a:gd name="T17" fmla="*/ 259 h 334"/>
                  <a:gd name="T18" fmla="*/ 40 w 73"/>
                  <a:gd name="T19" fmla="*/ 235 h 334"/>
                  <a:gd name="T20" fmla="*/ 73 w 73"/>
                  <a:gd name="T21" fmla="*/ 228 h 334"/>
                  <a:gd name="T22" fmla="*/ 73 w 73"/>
                  <a:gd name="T23" fmla="*/ 0 h 334"/>
                  <a:gd name="T24" fmla="*/ 0 w 73"/>
                  <a:gd name="T25" fmla="*/ 24 h 334"/>
                  <a:gd name="T26" fmla="*/ 0 w 73"/>
                  <a:gd name="T27" fmla="*/ 298 h 334"/>
                  <a:gd name="T28" fmla="*/ 8 w 73"/>
                  <a:gd name="T29" fmla="*/ 302 h 334"/>
                  <a:gd name="T30" fmla="*/ 25 w 73"/>
                  <a:gd name="T31" fmla="*/ 30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34">
                    <a:moveTo>
                      <a:pt x="25" y="309"/>
                    </a:moveTo>
                    <a:cubicBezTo>
                      <a:pt x="34" y="313"/>
                      <a:pt x="34" y="314"/>
                      <a:pt x="34" y="314"/>
                    </a:cubicBezTo>
                    <a:cubicBezTo>
                      <a:pt x="34" y="332"/>
                      <a:pt x="34" y="332"/>
                      <a:pt x="34" y="332"/>
                    </a:cubicBezTo>
                    <a:cubicBezTo>
                      <a:pt x="40" y="334"/>
                      <a:pt x="40" y="334"/>
                      <a:pt x="40" y="334"/>
                    </a:cubicBezTo>
                    <a:cubicBezTo>
                      <a:pt x="40" y="322"/>
                      <a:pt x="40" y="314"/>
                      <a:pt x="40" y="309"/>
                    </a:cubicBezTo>
                    <a:cubicBezTo>
                      <a:pt x="40" y="300"/>
                      <a:pt x="40" y="300"/>
                      <a:pt x="40" y="300"/>
                    </a:cubicBezTo>
                    <a:cubicBezTo>
                      <a:pt x="40" y="286"/>
                      <a:pt x="40" y="286"/>
                      <a:pt x="40" y="286"/>
                    </a:cubicBezTo>
                    <a:cubicBezTo>
                      <a:pt x="40" y="274"/>
                      <a:pt x="40" y="274"/>
                      <a:pt x="40" y="274"/>
                    </a:cubicBezTo>
                    <a:cubicBezTo>
                      <a:pt x="40" y="259"/>
                      <a:pt x="40" y="259"/>
                      <a:pt x="40" y="259"/>
                    </a:cubicBezTo>
                    <a:cubicBezTo>
                      <a:pt x="40" y="235"/>
                      <a:pt x="40" y="235"/>
                      <a:pt x="40" y="235"/>
                    </a:cubicBezTo>
                    <a:cubicBezTo>
                      <a:pt x="73" y="228"/>
                      <a:pt x="73" y="228"/>
                      <a:pt x="73" y="228"/>
                    </a:cubicBezTo>
                    <a:cubicBezTo>
                      <a:pt x="73" y="0"/>
                      <a:pt x="73" y="0"/>
                      <a:pt x="73" y="0"/>
                    </a:cubicBezTo>
                    <a:cubicBezTo>
                      <a:pt x="0" y="24"/>
                      <a:pt x="0" y="24"/>
                      <a:pt x="0" y="24"/>
                    </a:cubicBezTo>
                    <a:cubicBezTo>
                      <a:pt x="0" y="298"/>
                      <a:pt x="0" y="298"/>
                      <a:pt x="0" y="298"/>
                    </a:cubicBezTo>
                    <a:cubicBezTo>
                      <a:pt x="3" y="300"/>
                      <a:pt x="6" y="301"/>
                      <a:pt x="8" y="302"/>
                    </a:cubicBezTo>
                    <a:lnTo>
                      <a:pt x="25" y="309"/>
                    </a:lnTo>
                    <a:close/>
                  </a:path>
                </a:pathLst>
              </a:custGeom>
              <a:grpFill/>
              <a:ln>
                <a:noFill/>
              </a:ln>
              <a:extLst/>
            </p:spPr>
            <p:txBody>
              <a:bodyPr/>
              <a:lstStyle/>
              <a:p>
                <a:pPr>
                  <a:defRPr/>
                </a:pPr>
                <a:endParaRPr lang="en-US" sz="500" dirty="0">
                  <a:solidFill>
                    <a:srgbClr val="000000"/>
                  </a:solidFill>
                  <a:latin typeface="Arial"/>
                </a:endParaRPr>
              </a:p>
            </p:txBody>
          </p:sp>
        </p:grpSp>
      </p:grpSp>
    </p:spTree>
    <p:extLst>
      <p:ext uri="{BB962C8B-B14F-4D97-AF65-F5344CB8AC3E}">
        <p14:creationId xmlns:p14="http://schemas.microsoft.com/office/powerpoint/2010/main" val="1907712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Arial" charset="0"/>
                <a:cs typeface="ＭＳ Ｐゴシック" charset="0"/>
              </a:rPr>
              <a:t>Mobile </a:t>
            </a:r>
            <a:r>
              <a:rPr lang="en-US" dirty="0" smtClean="0">
                <a:latin typeface="Arial" charset="0"/>
                <a:cs typeface="ＭＳ Ｐゴシック" charset="0"/>
              </a:rPr>
              <a:t>Security Suite</a:t>
            </a:r>
            <a:endParaRPr lang="en-US" dirty="0"/>
          </a:p>
        </p:txBody>
      </p:sp>
      <p:graphicFrame>
        <p:nvGraphicFramePr>
          <p:cNvPr id="32" name="Diagram 31"/>
          <p:cNvGraphicFramePr/>
          <p:nvPr>
            <p:extLst>
              <p:ext uri="{D42A27DB-BD31-4B8C-83A1-F6EECF244321}">
                <p14:modId xmlns:p14="http://schemas.microsoft.com/office/powerpoint/2010/main" val="3485146014"/>
              </p:ext>
            </p:extLst>
          </p:nvPr>
        </p:nvGraphicFramePr>
        <p:xfrm>
          <a:off x="3302000" y="719667"/>
          <a:ext cx="5391920" cy="374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inner grey"/>
          <p:cNvGrpSpPr>
            <a:grpSpLocks/>
          </p:cNvGrpSpPr>
          <p:nvPr/>
        </p:nvGrpSpPr>
        <p:grpSpPr bwMode="auto">
          <a:xfrm rot="302606">
            <a:off x="432390" y="1377044"/>
            <a:ext cx="2714625" cy="2714625"/>
            <a:chOff x="5670050" y="1690751"/>
            <a:chExt cx="2745990" cy="2745990"/>
          </a:xfrm>
          <a:scene3d>
            <a:camera prst="perspectiveLeft" fov="300000">
              <a:rot lat="1200000" lon="1200000" rev="0"/>
            </a:camera>
            <a:lightRig rig="threePt" dir="t"/>
          </a:scene3d>
        </p:grpSpPr>
        <p:sp>
          <p:nvSpPr>
            <p:cNvPr id="6"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sp>
          <p:nvSpPr>
            <p:cNvPr id="8" name="grey arc"/>
            <p:cNvSpPr/>
            <p:nvPr/>
          </p:nvSpPr>
          <p:spPr>
            <a:xfrm>
              <a:off x="5747130" y="1764620"/>
              <a:ext cx="2596646" cy="2598253"/>
            </a:xfrm>
            <a:prstGeom prst="arc">
              <a:avLst>
                <a:gd name="adj1" fmla="val 7903589"/>
                <a:gd name="adj2" fmla="val 18313906"/>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srgbClr val="000000"/>
                </a:solidFill>
              </a:endParaRPr>
            </a:p>
          </p:txBody>
        </p:sp>
      </p:grpSp>
      <p:grpSp>
        <p:nvGrpSpPr>
          <p:cNvPr id="5" name="inner charcoal comb"/>
          <p:cNvGrpSpPr>
            <a:grpSpLocks/>
          </p:cNvGrpSpPr>
          <p:nvPr/>
        </p:nvGrpSpPr>
        <p:grpSpPr bwMode="auto">
          <a:xfrm rot="302606">
            <a:off x="725578" y="1657578"/>
            <a:ext cx="2128837" cy="2128837"/>
            <a:chOff x="3456015" y="1737907"/>
            <a:chExt cx="1586248" cy="1586248"/>
          </a:xfrm>
          <a:scene3d>
            <a:camera prst="perspectiveLeft" fov="300000">
              <a:rot lat="1200000" lon="1200000" rev="0"/>
            </a:camera>
            <a:lightRig rig="threePt" dir="t"/>
          </a:scene3d>
        </p:grpSpPr>
        <p:grpSp>
          <p:nvGrpSpPr>
            <p:cNvPr id="7" name="comb"/>
            <p:cNvGrpSpPr/>
            <p:nvPr/>
          </p:nvGrpSpPr>
          <p:grpSpPr>
            <a:xfrm>
              <a:off x="3456015" y="1737907"/>
              <a:ext cx="1586248" cy="1586248"/>
              <a:chOff x="690282" y="-1951"/>
              <a:chExt cx="4850345" cy="4850345"/>
            </a:xfrm>
            <a:blipFill>
              <a:blip r:embed="rId8"/>
              <a:stretch>
                <a:fillRect/>
              </a:stretch>
            </a:blipFill>
          </p:grpSpPr>
          <p:sp>
            <p:nvSpPr>
              <p:cNvPr id="12" name="hidden_circle"/>
              <p:cNvSpPr/>
              <p:nvPr/>
            </p:nvSpPr>
            <p:spPr>
              <a:xfrm>
                <a:off x="690282" y="-1951"/>
                <a:ext cx="4850345" cy="485034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sp>
            <p:nvSpPr>
              <p:cNvPr id="13" name="Block Arc 12"/>
              <p:cNvSpPr/>
              <p:nvPr/>
            </p:nvSpPr>
            <p:spPr>
              <a:xfrm>
                <a:off x="894432" y="202212"/>
                <a:ext cx="4442044" cy="4442026"/>
              </a:xfrm>
              <a:prstGeom prst="blockArc">
                <a:avLst>
                  <a:gd name="adj1" fmla="val 13872695"/>
                  <a:gd name="adj2" fmla="val 2165311"/>
                  <a:gd name="adj3" fmla="val 39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grpSp>
        <p:sp>
          <p:nvSpPr>
            <p:cNvPr id="11" name="grey arc"/>
            <p:cNvSpPr/>
            <p:nvPr/>
          </p:nvSpPr>
          <p:spPr>
            <a:xfrm>
              <a:off x="3500965" y="1780491"/>
              <a:ext cx="1499898" cy="1501080"/>
            </a:xfrm>
            <a:prstGeom prst="arc">
              <a:avLst>
                <a:gd name="adj1" fmla="val 13874172"/>
                <a:gd name="adj2" fmla="val 218814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srgbClr val="000000"/>
                </a:solidFill>
              </a:endParaRPr>
            </a:p>
          </p:txBody>
        </p:sp>
      </p:grpSp>
      <p:grpSp>
        <p:nvGrpSpPr>
          <p:cNvPr id="9" name="inner charcaol"/>
          <p:cNvGrpSpPr>
            <a:grpSpLocks/>
          </p:cNvGrpSpPr>
          <p:nvPr/>
        </p:nvGrpSpPr>
        <p:grpSpPr bwMode="auto">
          <a:xfrm rot="302606">
            <a:off x="570003" y="1502003"/>
            <a:ext cx="2439987" cy="2439987"/>
            <a:chOff x="5670050" y="1690751"/>
            <a:chExt cx="2745990" cy="2745990"/>
          </a:xfrm>
          <a:scene3d>
            <a:camera prst="perspectiveLeft" fov="300000">
              <a:rot lat="1200000" lon="1200000" rev="0"/>
            </a:camera>
            <a:lightRig rig="threePt" dir="t"/>
          </a:scene3d>
        </p:grpSpPr>
        <p:sp>
          <p:nvSpPr>
            <p:cNvPr id="15" name="hidden_circle"/>
            <p:cNvSpPr/>
            <p:nvPr/>
          </p:nvSpPr>
          <p:spPr>
            <a:xfrm>
              <a:off x="5670050" y="1690751"/>
              <a:ext cx="2745990" cy="274599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00"/>
                </a:solidFill>
              </a:endParaRPr>
            </a:p>
          </p:txBody>
        </p:sp>
        <p:sp>
          <p:nvSpPr>
            <p:cNvPr id="16" name="grey arc"/>
            <p:cNvSpPr/>
            <p:nvPr/>
          </p:nvSpPr>
          <p:spPr>
            <a:xfrm>
              <a:off x="5746873" y="1765788"/>
              <a:ext cx="2597703" cy="2595916"/>
            </a:xfrm>
            <a:prstGeom prst="arc">
              <a:avLst>
                <a:gd name="adj1" fmla="val 17841680"/>
                <a:gd name="adj2" fmla="val 7849061"/>
              </a:avLst>
            </a:prstGeom>
            <a:ln w="41275">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srgbClr val="000000"/>
                </a:solidFill>
              </a:endParaRPr>
            </a:p>
          </p:txBody>
        </p:sp>
      </p:grpSp>
      <p:sp>
        <p:nvSpPr>
          <p:cNvPr id="18" name="Oval 17"/>
          <p:cNvSpPr/>
          <p:nvPr/>
        </p:nvSpPr>
        <p:spPr bwMode="auto">
          <a:xfrm rot="302606">
            <a:off x="946829" y="1974716"/>
            <a:ext cx="1576387" cy="1547813"/>
          </a:xfrm>
          <a:prstGeom prst="ellipse">
            <a:avLst/>
          </a:prstGeom>
          <a:solidFill>
            <a:srgbClr val="FFFFFF"/>
          </a:solidFill>
          <a:ln w="127000" cap="flat" cmpd="sng" algn="ctr">
            <a:solidFill>
              <a:srgbClr val="FC110F"/>
            </a:solidFill>
            <a:prstDash val="solid"/>
            <a:round/>
            <a:headEnd type="none" w="med" len="med"/>
            <a:tailEnd type="none" w="med" len="med"/>
          </a:ln>
          <a:effectLst>
            <a:outerShdw blurRad="50800" dist="38100" dir="2700000">
              <a:srgbClr val="000000">
                <a:alpha val="43000"/>
              </a:srgbClr>
            </a:outerShdw>
          </a:effectLst>
          <a:scene3d>
            <a:camera prst="perspectiveLeft" fov="300000">
              <a:rot lat="1200000" lon="1200000" rev="0"/>
            </a:camera>
            <a:lightRig rig="threePt" dir="t"/>
          </a:scene3d>
        </p:spPr>
        <p:txBody>
          <a:bodyPr lIns="68537" tIns="34270" rIns="68537" bIns="34270" anchor="ctr"/>
          <a:lstStyle/>
          <a:p>
            <a:pPr defTabSz="342675">
              <a:defRPr/>
            </a:pPr>
            <a:endParaRPr lang="en-US" sz="1400" kern="0" dirty="0">
              <a:solidFill>
                <a:srgbClr val="000000"/>
              </a:solidFill>
              <a:latin typeface="Helvetica"/>
            </a:endParaRPr>
          </a:p>
        </p:txBody>
      </p:sp>
      <p:grpSp>
        <p:nvGrpSpPr>
          <p:cNvPr id="10" name="Group 16"/>
          <p:cNvGrpSpPr>
            <a:grpSpLocks/>
          </p:cNvGrpSpPr>
          <p:nvPr/>
        </p:nvGrpSpPr>
        <p:grpSpPr bwMode="auto">
          <a:xfrm rot="302606">
            <a:off x="1462068" y="795975"/>
            <a:ext cx="933450" cy="963612"/>
            <a:chOff x="2110845" y="503197"/>
            <a:chExt cx="932689" cy="963140"/>
          </a:xfrm>
          <a:scene3d>
            <a:camera prst="perspectiveLeft" fov="300000">
              <a:rot lat="1200000" lon="1200000" rev="0"/>
            </a:camera>
            <a:lightRig rig="threePt" dir="t"/>
          </a:scene3d>
        </p:grpSpPr>
        <p:sp>
          <p:nvSpPr>
            <p:cNvPr id="22" name="Oval 21"/>
            <p:cNvSpPr/>
            <p:nvPr/>
          </p:nvSpPr>
          <p:spPr>
            <a:xfrm>
              <a:off x="2110845" y="503197"/>
              <a:ext cx="932689" cy="963140"/>
            </a:xfrm>
            <a:prstGeom prst="ellipse">
              <a:avLst/>
            </a:prstGeom>
            <a:solidFill>
              <a:schemeClr val="bg1"/>
            </a:solidFill>
            <a:ln w="63500" cap="flat" cmpd="sng" algn="ctr">
              <a:solidFill>
                <a:srgbClr val="FFFFFF">
                  <a:lumMod val="75000"/>
                </a:srgbClr>
              </a:solidFill>
              <a:prstDash val="solid"/>
              <a:round/>
              <a:headEnd type="none" w="med" len="med"/>
              <a:tailEnd type="none" w="med" len="med"/>
            </a:ln>
            <a:effectLst>
              <a:outerShdw blurRad="50800" dist="38100" dir="2700000">
                <a:srgbClr val="000000">
                  <a:alpha val="43000"/>
                </a:srgbClr>
              </a:outerShdw>
            </a:effectLst>
          </p:spPr>
          <p:txBody>
            <a:bodyPr lIns="91370" tIns="45687" rIns="91370" bIns="45687" anchor="ctr"/>
            <a:lstStyle/>
            <a:p>
              <a:pPr defTabSz="342675">
                <a:defRPr/>
              </a:pPr>
              <a:endParaRPr lang="en-US" sz="1400" kern="0" dirty="0">
                <a:solidFill>
                  <a:srgbClr val="FFFFFF"/>
                </a:solidFill>
                <a:latin typeface="Arial"/>
              </a:endParaRPr>
            </a:p>
          </p:txBody>
        </p:sp>
        <p:pic>
          <p:nvPicPr>
            <p:cNvPr id="23" name="Picture 18" descr="social1.tif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83771" y="734078"/>
              <a:ext cx="591753" cy="51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Oval 24"/>
          <p:cNvSpPr/>
          <p:nvPr/>
        </p:nvSpPr>
        <p:spPr bwMode="auto">
          <a:xfrm rot="302606">
            <a:off x="2158351" y="3327227"/>
            <a:ext cx="931862" cy="962025"/>
          </a:xfrm>
          <a:prstGeom prst="ellipse">
            <a:avLst/>
          </a:prstGeom>
          <a:solidFill>
            <a:schemeClr val="bg1">
              <a:lumMod val="75000"/>
            </a:schemeClr>
          </a:solidFill>
          <a:ln w="635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a:scene3d>
            <a:camera prst="perspectiveLeft" fov="300000">
              <a:rot lat="1200000" lon="1200000" rev="0"/>
            </a:camera>
            <a:lightRig rig="threePt" dir="t"/>
          </a:scene3d>
        </p:spPr>
        <p:txBody>
          <a:bodyPr lIns="68537" tIns="34270" rIns="68537" bIns="34270" anchor="ctr"/>
          <a:lstStyle/>
          <a:p>
            <a:pPr defTabSz="342675">
              <a:defRPr/>
            </a:pPr>
            <a:endParaRPr lang="en-US" sz="1400" kern="0" dirty="0">
              <a:solidFill>
                <a:srgbClr val="FFFFFF"/>
              </a:solidFill>
              <a:latin typeface="Arial"/>
            </a:endParaRPr>
          </a:p>
        </p:txBody>
      </p:sp>
      <p:pic>
        <p:nvPicPr>
          <p:cNvPr id="26" name="Picture 21" descr="mobile1.tiff"/>
          <p:cNvPicPr>
            <a:picLocks noChangeAspect="1"/>
          </p:cNvPicPr>
          <p:nvPr/>
        </p:nvPicPr>
        <p:blipFill>
          <a:blip r:embed="rId10"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302606">
            <a:off x="2326304" y="3523504"/>
            <a:ext cx="601687" cy="594901"/>
          </a:xfrm>
          <a:prstGeom prst="rect">
            <a:avLst/>
          </a:prstGeom>
          <a:solidFill>
            <a:srgbClr val="FF0000"/>
          </a:solidFill>
          <a:ln>
            <a:noFill/>
          </a:ln>
          <a:scene3d>
            <a:camera prst="perspectiveLeft" fov="300000">
              <a:rot lat="1200000" lon="1200000" rev="0"/>
            </a:camera>
            <a:lightRig rig="threePt" dir="t"/>
          </a:scene3d>
          <a:extLst>
            <a:ext uri="{91240B29-F687-4f45-9708-019B960494DF}">
              <a14:hiddenLine xmlns:a14="http://schemas.microsoft.com/office/drawing/2010/main" w="9525">
                <a:solidFill>
                  <a:srgbClr val="000000"/>
                </a:solidFill>
                <a:miter lim="800000"/>
                <a:headEnd/>
                <a:tailEnd/>
              </a14:hiddenLine>
            </a:ext>
          </a:extLst>
        </p:spPr>
      </p:pic>
      <p:grpSp>
        <p:nvGrpSpPr>
          <p:cNvPr id="17" name="Group 22"/>
          <p:cNvGrpSpPr>
            <a:grpSpLocks/>
          </p:cNvGrpSpPr>
          <p:nvPr/>
        </p:nvGrpSpPr>
        <p:grpSpPr bwMode="auto">
          <a:xfrm rot="302606">
            <a:off x="231393" y="3170945"/>
            <a:ext cx="933450" cy="963612"/>
            <a:chOff x="575598" y="3214068"/>
            <a:chExt cx="932689" cy="963140"/>
          </a:xfrm>
          <a:scene3d>
            <a:camera prst="perspectiveLeft" fov="300000">
              <a:rot lat="1200000" lon="1200000" rev="0"/>
            </a:camera>
            <a:lightRig rig="threePt" dir="t"/>
          </a:scene3d>
        </p:grpSpPr>
        <p:sp>
          <p:nvSpPr>
            <p:cNvPr id="28" name="Oval 27"/>
            <p:cNvSpPr/>
            <p:nvPr/>
          </p:nvSpPr>
          <p:spPr>
            <a:xfrm>
              <a:off x="575598" y="3214068"/>
              <a:ext cx="932689" cy="963140"/>
            </a:xfrm>
            <a:prstGeom prst="ellipse">
              <a:avLst/>
            </a:prstGeom>
            <a:solidFill>
              <a:schemeClr val="bg1"/>
            </a:solidFill>
            <a:ln w="63500" cap="flat" cmpd="sng" algn="ctr">
              <a:solidFill>
                <a:srgbClr val="FFFFFF">
                  <a:lumMod val="75000"/>
                </a:srgbClr>
              </a:solidFill>
              <a:prstDash val="solid"/>
              <a:round/>
              <a:headEnd type="none" w="med" len="med"/>
              <a:tailEnd type="none" w="med" len="med"/>
            </a:ln>
            <a:effectLst>
              <a:outerShdw blurRad="50800" dist="38100" dir="2700000">
                <a:srgbClr val="000000">
                  <a:alpha val="43000"/>
                </a:srgbClr>
              </a:outerShdw>
            </a:effectLst>
          </p:spPr>
          <p:txBody>
            <a:bodyPr lIns="91370" tIns="45687" rIns="91370" bIns="45687" anchor="ctr"/>
            <a:lstStyle/>
            <a:p>
              <a:pPr defTabSz="342675">
                <a:defRPr/>
              </a:pPr>
              <a:endParaRPr lang="en-US" sz="1400" kern="0" dirty="0">
                <a:solidFill>
                  <a:srgbClr val="FFFFFF"/>
                </a:solidFill>
                <a:latin typeface="Arial"/>
              </a:endParaRPr>
            </a:p>
          </p:txBody>
        </p:sp>
        <p:pic>
          <p:nvPicPr>
            <p:cNvPr id="29" name="Picture 24" descr="cloud1.tiff"/>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628" y="3477045"/>
              <a:ext cx="666411" cy="51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32"/>
          <p:cNvGrpSpPr/>
          <p:nvPr/>
        </p:nvGrpSpPr>
        <p:grpSpPr>
          <a:xfrm>
            <a:off x="1270253" y="2285899"/>
            <a:ext cx="872765" cy="824862"/>
            <a:chOff x="4207232" y="1704559"/>
            <a:chExt cx="872765" cy="824862"/>
          </a:xfrm>
        </p:grpSpPr>
        <p:grpSp>
          <p:nvGrpSpPr>
            <p:cNvPr id="20" name="Group 97"/>
            <p:cNvGrpSpPr/>
            <p:nvPr/>
          </p:nvGrpSpPr>
          <p:grpSpPr>
            <a:xfrm>
              <a:off x="4207232" y="1704559"/>
              <a:ext cx="402865" cy="799462"/>
              <a:chOff x="11769725" y="5546725"/>
              <a:chExt cx="2290763" cy="5110163"/>
            </a:xfrm>
            <a:gradFill>
              <a:gsLst>
                <a:gs pos="0">
                  <a:schemeClr val="bg2"/>
                </a:gs>
                <a:gs pos="100000">
                  <a:schemeClr val="tx2">
                    <a:lumMod val="50000"/>
                  </a:schemeClr>
                </a:gs>
              </a:gsLst>
              <a:lin ang="5400000" scaled="1"/>
            </a:gradFill>
            <a:effectLst>
              <a:reflection blurRad="38100" stA="33000" endPos="13000" dist="12700" dir="5400000" sy="-100000" algn="bl" rotWithShape="0"/>
            </a:effectLst>
          </p:grpSpPr>
          <p:sp>
            <p:nvSpPr>
              <p:cNvPr id="62" name="Freeform 11"/>
              <p:cNvSpPr>
                <a:spLocks/>
              </p:cNvSpPr>
              <p:nvPr/>
            </p:nvSpPr>
            <p:spPr bwMode="auto">
              <a:xfrm>
                <a:off x="12615863" y="5546725"/>
                <a:ext cx="679450" cy="328613"/>
              </a:xfrm>
              <a:custGeom>
                <a:avLst/>
                <a:gdLst>
                  <a:gd name="T0" fmla="*/ 428 w 428"/>
                  <a:gd name="T1" fmla="*/ 207 h 207"/>
                  <a:gd name="T2" fmla="*/ 428 w 428"/>
                  <a:gd name="T3" fmla="*/ 110 h 207"/>
                  <a:gd name="T4" fmla="*/ 188 w 428"/>
                  <a:gd name="T5" fmla="*/ 0 h 207"/>
                  <a:gd name="T6" fmla="*/ 0 w 428"/>
                  <a:gd name="T7" fmla="*/ 83 h 207"/>
                  <a:gd name="T8" fmla="*/ 0 w 428"/>
                  <a:gd name="T9" fmla="*/ 184 h 207"/>
                  <a:gd name="T10" fmla="*/ 175 w 428"/>
                  <a:gd name="T11" fmla="*/ 120 h 207"/>
                  <a:gd name="T12" fmla="*/ 428 w 428"/>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28" h="207">
                    <a:moveTo>
                      <a:pt x="428" y="207"/>
                    </a:moveTo>
                    <a:lnTo>
                      <a:pt x="428" y="110"/>
                    </a:lnTo>
                    <a:lnTo>
                      <a:pt x="188" y="0"/>
                    </a:lnTo>
                    <a:lnTo>
                      <a:pt x="0" y="83"/>
                    </a:lnTo>
                    <a:lnTo>
                      <a:pt x="0" y="184"/>
                    </a:lnTo>
                    <a:lnTo>
                      <a:pt x="175" y="120"/>
                    </a:lnTo>
                    <a:lnTo>
                      <a:pt x="428" y="207"/>
                    </a:lnTo>
                    <a:close/>
                  </a:path>
                </a:pathLst>
              </a:custGeom>
              <a:grpFill/>
              <a:ln>
                <a:noFill/>
              </a:ln>
              <a:extLst/>
            </p:spPr>
            <p:txBody>
              <a:bodyPr/>
              <a:lstStyle/>
              <a:p>
                <a:pPr>
                  <a:defRPr/>
                </a:pPr>
                <a:endParaRPr lang="en-US" sz="500" dirty="0">
                  <a:solidFill>
                    <a:srgbClr val="000000"/>
                  </a:solidFill>
                  <a:latin typeface="Arial"/>
                </a:endParaRPr>
              </a:p>
            </p:txBody>
          </p:sp>
          <p:sp>
            <p:nvSpPr>
              <p:cNvPr id="63" name="Rectangle 12"/>
              <p:cNvSpPr>
                <a:spLocks noChangeArrowheads="1"/>
              </p:cNvSpPr>
              <p:nvPr/>
            </p:nvSpPr>
            <p:spPr bwMode="auto">
              <a:xfrm>
                <a:off x="11769725" y="10415588"/>
                <a:ext cx="2290763" cy="241300"/>
              </a:xfrm>
              <a:prstGeom prst="rect">
                <a:avLst/>
              </a:prstGeom>
              <a:grpFill/>
              <a:ln>
                <a:noFill/>
              </a:ln>
              <a:extLst/>
            </p:spPr>
            <p:txBody>
              <a:bodyPr/>
              <a:lstStyle/>
              <a:p>
                <a:pPr>
                  <a:defRPr/>
                </a:pPr>
                <a:endParaRPr lang="en-US" sz="500" dirty="0">
                  <a:solidFill>
                    <a:srgbClr val="000000"/>
                  </a:solidFill>
                  <a:latin typeface="Arial"/>
                </a:endParaRPr>
              </a:p>
            </p:txBody>
          </p:sp>
          <p:sp>
            <p:nvSpPr>
              <p:cNvPr id="64" name="Freeform 13"/>
              <p:cNvSpPr>
                <a:spLocks/>
              </p:cNvSpPr>
              <p:nvPr/>
            </p:nvSpPr>
            <p:spPr bwMode="auto">
              <a:xfrm>
                <a:off x="12893675" y="5794375"/>
                <a:ext cx="495300" cy="1665288"/>
              </a:xfrm>
              <a:custGeom>
                <a:avLst/>
                <a:gdLst>
                  <a:gd name="T0" fmla="*/ 0 w 68"/>
                  <a:gd name="T1" fmla="*/ 228 h 228"/>
                  <a:gd name="T2" fmla="*/ 2 w 68"/>
                  <a:gd name="T3" fmla="*/ 228 h 228"/>
                  <a:gd name="T4" fmla="*/ 2 w 68"/>
                  <a:gd name="T5" fmla="*/ 193 h 228"/>
                  <a:gd name="T6" fmla="*/ 13 w 68"/>
                  <a:gd name="T7" fmla="*/ 189 h 228"/>
                  <a:gd name="T8" fmla="*/ 13 w 68"/>
                  <a:gd name="T9" fmla="*/ 183 h 228"/>
                  <a:gd name="T10" fmla="*/ 13 w 68"/>
                  <a:gd name="T11" fmla="*/ 175 h 228"/>
                  <a:gd name="T12" fmla="*/ 14 w 68"/>
                  <a:gd name="T13" fmla="*/ 175 h 228"/>
                  <a:gd name="T14" fmla="*/ 14 w 68"/>
                  <a:gd name="T15" fmla="*/ 169 h 228"/>
                  <a:gd name="T16" fmla="*/ 18 w 68"/>
                  <a:gd name="T17" fmla="*/ 169 h 228"/>
                  <a:gd name="T18" fmla="*/ 19 w 68"/>
                  <a:gd name="T19" fmla="*/ 110 h 228"/>
                  <a:gd name="T20" fmla="*/ 19 w 68"/>
                  <a:gd name="T21" fmla="*/ 110 h 228"/>
                  <a:gd name="T22" fmla="*/ 27 w 68"/>
                  <a:gd name="T23" fmla="*/ 109 h 228"/>
                  <a:gd name="T24" fmla="*/ 32 w 68"/>
                  <a:gd name="T25" fmla="*/ 169 h 228"/>
                  <a:gd name="T26" fmla="*/ 35 w 68"/>
                  <a:gd name="T27" fmla="*/ 169 h 228"/>
                  <a:gd name="T28" fmla="*/ 34 w 68"/>
                  <a:gd name="T29" fmla="*/ 181 h 228"/>
                  <a:gd name="T30" fmla="*/ 40 w 68"/>
                  <a:gd name="T31" fmla="*/ 181 h 228"/>
                  <a:gd name="T32" fmla="*/ 57 w 68"/>
                  <a:gd name="T33" fmla="*/ 175 h 228"/>
                  <a:gd name="T34" fmla="*/ 60 w 68"/>
                  <a:gd name="T35" fmla="*/ 174 h 228"/>
                  <a:gd name="T36" fmla="*/ 63 w 68"/>
                  <a:gd name="T37" fmla="*/ 173 h 228"/>
                  <a:gd name="T38" fmla="*/ 63 w 68"/>
                  <a:gd name="T39" fmla="*/ 173 h 228"/>
                  <a:gd name="T40" fmla="*/ 68 w 68"/>
                  <a:gd name="T41" fmla="*/ 174 h 228"/>
                  <a:gd name="T42" fmla="*/ 68 w 68"/>
                  <a:gd name="T43" fmla="*/ 22 h 228"/>
                  <a:gd name="T44" fmla="*/ 0 w 68"/>
                  <a:gd name="T45" fmla="*/ 0 h 228"/>
                  <a:gd name="T46" fmla="*/ 0 w 6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228">
                    <a:moveTo>
                      <a:pt x="0" y="228"/>
                    </a:moveTo>
                    <a:cubicBezTo>
                      <a:pt x="2" y="228"/>
                      <a:pt x="2" y="228"/>
                      <a:pt x="2" y="228"/>
                    </a:cubicBezTo>
                    <a:cubicBezTo>
                      <a:pt x="2" y="193"/>
                      <a:pt x="2" y="193"/>
                      <a:pt x="2" y="193"/>
                    </a:cubicBezTo>
                    <a:cubicBezTo>
                      <a:pt x="13" y="189"/>
                      <a:pt x="13" y="189"/>
                      <a:pt x="13" y="189"/>
                    </a:cubicBezTo>
                    <a:cubicBezTo>
                      <a:pt x="13" y="187"/>
                      <a:pt x="13" y="184"/>
                      <a:pt x="13" y="183"/>
                    </a:cubicBezTo>
                    <a:cubicBezTo>
                      <a:pt x="13" y="176"/>
                      <a:pt x="13" y="175"/>
                      <a:pt x="13" y="175"/>
                    </a:cubicBezTo>
                    <a:cubicBezTo>
                      <a:pt x="14" y="175"/>
                      <a:pt x="14" y="175"/>
                      <a:pt x="14" y="175"/>
                    </a:cubicBezTo>
                    <a:cubicBezTo>
                      <a:pt x="14" y="169"/>
                      <a:pt x="14" y="169"/>
                      <a:pt x="14" y="169"/>
                    </a:cubicBezTo>
                    <a:cubicBezTo>
                      <a:pt x="18" y="169"/>
                      <a:pt x="18" y="169"/>
                      <a:pt x="18" y="169"/>
                    </a:cubicBezTo>
                    <a:cubicBezTo>
                      <a:pt x="19" y="110"/>
                      <a:pt x="19" y="110"/>
                      <a:pt x="19" y="110"/>
                    </a:cubicBezTo>
                    <a:cubicBezTo>
                      <a:pt x="19" y="110"/>
                      <a:pt x="19" y="110"/>
                      <a:pt x="19" y="110"/>
                    </a:cubicBezTo>
                    <a:cubicBezTo>
                      <a:pt x="27" y="109"/>
                      <a:pt x="27" y="109"/>
                      <a:pt x="27" y="109"/>
                    </a:cubicBezTo>
                    <a:cubicBezTo>
                      <a:pt x="32" y="169"/>
                      <a:pt x="32" y="169"/>
                      <a:pt x="32" y="169"/>
                    </a:cubicBezTo>
                    <a:cubicBezTo>
                      <a:pt x="35" y="169"/>
                      <a:pt x="35" y="169"/>
                      <a:pt x="35" y="169"/>
                    </a:cubicBezTo>
                    <a:cubicBezTo>
                      <a:pt x="34" y="181"/>
                      <a:pt x="34" y="181"/>
                      <a:pt x="34" y="181"/>
                    </a:cubicBezTo>
                    <a:cubicBezTo>
                      <a:pt x="40" y="181"/>
                      <a:pt x="40" y="181"/>
                      <a:pt x="40" y="181"/>
                    </a:cubicBezTo>
                    <a:cubicBezTo>
                      <a:pt x="48" y="178"/>
                      <a:pt x="53" y="176"/>
                      <a:pt x="57" y="175"/>
                    </a:cubicBezTo>
                    <a:cubicBezTo>
                      <a:pt x="60" y="174"/>
                      <a:pt x="60" y="174"/>
                      <a:pt x="60" y="174"/>
                    </a:cubicBezTo>
                    <a:cubicBezTo>
                      <a:pt x="62" y="173"/>
                      <a:pt x="62" y="173"/>
                      <a:pt x="63" y="173"/>
                    </a:cubicBezTo>
                    <a:cubicBezTo>
                      <a:pt x="63" y="173"/>
                      <a:pt x="63" y="173"/>
                      <a:pt x="63" y="173"/>
                    </a:cubicBezTo>
                    <a:cubicBezTo>
                      <a:pt x="68" y="174"/>
                      <a:pt x="68" y="174"/>
                      <a:pt x="68" y="174"/>
                    </a:cubicBezTo>
                    <a:cubicBezTo>
                      <a:pt x="68" y="22"/>
                      <a:pt x="68" y="22"/>
                      <a:pt x="68" y="22"/>
                    </a:cubicBezTo>
                    <a:cubicBezTo>
                      <a:pt x="0" y="0"/>
                      <a:pt x="0" y="0"/>
                      <a:pt x="0" y="0"/>
                    </a:cubicBezTo>
                    <a:cubicBezTo>
                      <a:pt x="0" y="228"/>
                      <a:pt x="0" y="228"/>
                      <a:pt x="0" y="228"/>
                    </a:cubicBezTo>
                    <a:close/>
                  </a:path>
                </a:pathLst>
              </a:custGeom>
              <a:grpFill/>
              <a:ln>
                <a:noFill/>
              </a:ln>
              <a:extLst/>
            </p:spPr>
            <p:txBody>
              <a:bodyPr/>
              <a:lstStyle/>
              <a:p>
                <a:pPr>
                  <a:defRPr/>
                </a:pPr>
                <a:endParaRPr lang="en-US" sz="500" dirty="0">
                  <a:solidFill>
                    <a:srgbClr val="000000"/>
                  </a:solidFill>
                  <a:latin typeface="Arial"/>
                </a:endParaRPr>
              </a:p>
            </p:txBody>
          </p:sp>
          <p:sp>
            <p:nvSpPr>
              <p:cNvPr id="65" name="Freeform 14"/>
              <p:cNvSpPr>
                <a:spLocks/>
              </p:cNvSpPr>
              <p:nvPr/>
            </p:nvSpPr>
            <p:spPr bwMode="auto">
              <a:xfrm>
                <a:off x="12936538" y="6619875"/>
                <a:ext cx="738188" cy="839788"/>
              </a:xfrm>
              <a:custGeom>
                <a:avLst/>
                <a:gdLst>
                  <a:gd name="T0" fmla="*/ 101 w 465"/>
                  <a:gd name="T1" fmla="*/ 345 h 529"/>
                  <a:gd name="T2" fmla="*/ 101 w 465"/>
                  <a:gd name="T3" fmla="*/ 280 h 529"/>
                  <a:gd name="T4" fmla="*/ 88 w 465"/>
                  <a:gd name="T5" fmla="*/ 280 h 529"/>
                  <a:gd name="T6" fmla="*/ 78 w 465"/>
                  <a:gd name="T7" fmla="*/ 0 h 529"/>
                  <a:gd name="T8" fmla="*/ 74 w 465"/>
                  <a:gd name="T9" fmla="*/ 0 h 529"/>
                  <a:gd name="T10" fmla="*/ 69 w 465"/>
                  <a:gd name="T11" fmla="*/ 280 h 529"/>
                  <a:gd name="T12" fmla="*/ 51 w 465"/>
                  <a:gd name="T13" fmla="*/ 280 h 529"/>
                  <a:gd name="T14" fmla="*/ 51 w 465"/>
                  <a:gd name="T15" fmla="*/ 363 h 529"/>
                  <a:gd name="T16" fmla="*/ 0 w 465"/>
                  <a:gd name="T17" fmla="*/ 382 h 529"/>
                  <a:gd name="T18" fmla="*/ 0 w 465"/>
                  <a:gd name="T19" fmla="*/ 529 h 529"/>
                  <a:gd name="T20" fmla="*/ 276 w 465"/>
                  <a:gd name="T21" fmla="*/ 464 h 529"/>
                  <a:gd name="T22" fmla="*/ 465 w 465"/>
                  <a:gd name="T23" fmla="*/ 510 h 529"/>
                  <a:gd name="T24" fmla="*/ 465 w 465"/>
                  <a:gd name="T25" fmla="*/ 359 h 529"/>
                  <a:gd name="T26" fmla="*/ 258 w 465"/>
                  <a:gd name="T27" fmla="*/ 299 h 529"/>
                  <a:gd name="T28" fmla="*/ 101 w 465"/>
                  <a:gd name="T29" fmla="*/ 34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29">
                    <a:moveTo>
                      <a:pt x="101" y="345"/>
                    </a:moveTo>
                    <a:lnTo>
                      <a:pt x="101" y="280"/>
                    </a:lnTo>
                    <a:lnTo>
                      <a:pt x="88" y="280"/>
                    </a:lnTo>
                    <a:lnTo>
                      <a:pt x="78" y="0"/>
                    </a:lnTo>
                    <a:lnTo>
                      <a:pt x="74" y="0"/>
                    </a:lnTo>
                    <a:lnTo>
                      <a:pt x="69" y="280"/>
                    </a:lnTo>
                    <a:lnTo>
                      <a:pt x="51" y="280"/>
                    </a:lnTo>
                    <a:lnTo>
                      <a:pt x="51" y="363"/>
                    </a:lnTo>
                    <a:lnTo>
                      <a:pt x="0" y="382"/>
                    </a:lnTo>
                    <a:lnTo>
                      <a:pt x="0" y="529"/>
                    </a:lnTo>
                    <a:lnTo>
                      <a:pt x="276" y="464"/>
                    </a:lnTo>
                    <a:lnTo>
                      <a:pt x="465" y="510"/>
                    </a:lnTo>
                    <a:lnTo>
                      <a:pt x="465" y="359"/>
                    </a:lnTo>
                    <a:lnTo>
                      <a:pt x="258" y="299"/>
                    </a:lnTo>
                    <a:lnTo>
                      <a:pt x="101" y="345"/>
                    </a:lnTo>
                    <a:close/>
                  </a:path>
                </a:pathLst>
              </a:custGeom>
              <a:grpFill/>
              <a:ln>
                <a:noFill/>
              </a:ln>
              <a:extLst/>
            </p:spPr>
            <p:txBody>
              <a:bodyPr/>
              <a:lstStyle/>
              <a:p>
                <a:pPr>
                  <a:defRPr/>
                </a:pPr>
                <a:endParaRPr lang="en-US" sz="500" dirty="0">
                  <a:solidFill>
                    <a:srgbClr val="000000"/>
                  </a:solidFill>
                  <a:latin typeface="Arial"/>
                </a:endParaRPr>
              </a:p>
            </p:txBody>
          </p:sp>
          <p:sp>
            <p:nvSpPr>
              <p:cNvPr id="66" name="Freeform 15"/>
              <p:cNvSpPr>
                <a:spLocks/>
              </p:cNvSpPr>
              <p:nvPr/>
            </p:nvSpPr>
            <p:spPr bwMode="auto">
              <a:xfrm>
                <a:off x="12666663" y="7386638"/>
                <a:ext cx="693738" cy="2978150"/>
              </a:xfrm>
              <a:custGeom>
                <a:avLst/>
                <a:gdLst>
                  <a:gd name="T0" fmla="*/ 0 w 95"/>
                  <a:gd name="T1" fmla="*/ 408 h 408"/>
                  <a:gd name="T2" fmla="*/ 16 w 95"/>
                  <a:gd name="T3" fmla="*/ 408 h 408"/>
                  <a:gd name="T4" fmla="*/ 21 w 95"/>
                  <a:gd name="T5" fmla="*/ 408 h 408"/>
                  <a:gd name="T6" fmla="*/ 28 w 95"/>
                  <a:gd name="T7" fmla="*/ 408 h 408"/>
                  <a:gd name="T8" fmla="*/ 70 w 95"/>
                  <a:gd name="T9" fmla="*/ 408 h 408"/>
                  <a:gd name="T10" fmla="*/ 79 w 95"/>
                  <a:gd name="T11" fmla="*/ 408 h 408"/>
                  <a:gd name="T12" fmla="*/ 88 w 95"/>
                  <a:gd name="T13" fmla="*/ 408 h 408"/>
                  <a:gd name="T14" fmla="*/ 95 w 95"/>
                  <a:gd name="T15" fmla="*/ 408 h 408"/>
                  <a:gd name="T16" fmla="*/ 95 w 95"/>
                  <a:gd name="T17" fmla="*/ 0 h 408"/>
                  <a:gd name="T18" fmla="*/ 0 w 95"/>
                  <a:gd name="T19" fmla="*/ 21 h 408"/>
                  <a:gd name="T20" fmla="*/ 0 w 9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08">
                    <a:moveTo>
                      <a:pt x="0" y="408"/>
                    </a:moveTo>
                    <a:cubicBezTo>
                      <a:pt x="9" y="408"/>
                      <a:pt x="13" y="408"/>
                      <a:pt x="16" y="408"/>
                    </a:cubicBezTo>
                    <a:cubicBezTo>
                      <a:pt x="21" y="408"/>
                      <a:pt x="21" y="408"/>
                      <a:pt x="21" y="408"/>
                    </a:cubicBezTo>
                    <a:cubicBezTo>
                      <a:pt x="28" y="408"/>
                      <a:pt x="28" y="408"/>
                      <a:pt x="28" y="408"/>
                    </a:cubicBezTo>
                    <a:cubicBezTo>
                      <a:pt x="70" y="408"/>
                      <a:pt x="70" y="408"/>
                      <a:pt x="70" y="408"/>
                    </a:cubicBezTo>
                    <a:cubicBezTo>
                      <a:pt x="79" y="408"/>
                      <a:pt x="79" y="408"/>
                      <a:pt x="79" y="408"/>
                    </a:cubicBezTo>
                    <a:cubicBezTo>
                      <a:pt x="83" y="408"/>
                      <a:pt x="85" y="408"/>
                      <a:pt x="88" y="408"/>
                    </a:cubicBezTo>
                    <a:cubicBezTo>
                      <a:pt x="95" y="408"/>
                      <a:pt x="95" y="408"/>
                      <a:pt x="95" y="408"/>
                    </a:cubicBezTo>
                    <a:cubicBezTo>
                      <a:pt x="95" y="0"/>
                      <a:pt x="95" y="0"/>
                      <a:pt x="95" y="0"/>
                    </a:cubicBezTo>
                    <a:cubicBezTo>
                      <a:pt x="0" y="21"/>
                      <a:pt x="0" y="21"/>
                      <a:pt x="0" y="21"/>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67" name="Freeform 16"/>
              <p:cNvSpPr>
                <a:spLocks/>
              </p:cNvSpPr>
              <p:nvPr/>
            </p:nvSpPr>
            <p:spPr bwMode="auto">
              <a:xfrm>
                <a:off x="13388975" y="7386638"/>
                <a:ext cx="577850" cy="2978150"/>
              </a:xfrm>
              <a:custGeom>
                <a:avLst/>
                <a:gdLst>
                  <a:gd name="T0" fmla="*/ 0 w 79"/>
                  <a:gd name="T1" fmla="*/ 408 h 408"/>
                  <a:gd name="T2" fmla="*/ 79 w 79"/>
                  <a:gd name="T3" fmla="*/ 408 h 408"/>
                  <a:gd name="T4" fmla="*/ 79 w 79"/>
                  <a:gd name="T5" fmla="*/ 17 h 408"/>
                  <a:gd name="T6" fmla="*/ 0 w 79"/>
                  <a:gd name="T7" fmla="*/ 0 h 408"/>
                  <a:gd name="T8" fmla="*/ 0 w 79"/>
                  <a:gd name="T9" fmla="*/ 408 h 408"/>
                </a:gdLst>
                <a:ahLst/>
                <a:cxnLst>
                  <a:cxn ang="0">
                    <a:pos x="T0" y="T1"/>
                  </a:cxn>
                  <a:cxn ang="0">
                    <a:pos x="T2" y="T3"/>
                  </a:cxn>
                  <a:cxn ang="0">
                    <a:pos x="T4" y="T5"/>
                  </a:cxn>
                  <a:cxn ang="0">
                    <a:pos x="T6" y="T7"/>
                  </a:cxn>
                  <a:cxn ang="0">
                    <a:pos x="T8" y="T9"/>
                  </a:cxn>
                </a:cxnLst>
                <a:rect l="0" t="0" r="r" b="b"/>
                <a:pathLst>
                  <a:path w="79" h="408">
                    <a:moveTo>
                      <a:pt x="0" y="408"/>
                    </a:moveTo>
                    <a:cubicBezTo>
                      <a:pt x="79" y="408"/>
                      <a:pt x="79" y="408"/>
                      <a:pt x="79" y="408"/>
                    </a:cubicBezTo>
                    <a:cubicBezTo>
                      <a:pt x="79" y="17"/>
                      <a:pt x="79" y="17"/>
                      <a:pt x="79" y="17"/>
                    </a:cubicBezTo>
                    <a:cubicBezTo>
                      <a:pt x="0" y="0"/>
                      <a:pt x="0" y="0"/>
                      <a:pt x="0" y="0"/>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68" name="Freeform 17"/>
              <p:cNvSpPr>
                <a:spLocks/>
              </p:cNvSpPr>
              <p:nvPr/>
            </p:nvSpPr>
            <p:spPr bwMode="auto">
              <a:xfrm>
                <a:off x="12068175" y="7977188"/>
                <a:ext cx="482600" cy="241300"/>
              </a:xfrm>
              <a:custGeom>
                <a:avLst/>
                <a:gdLst>
                  <a:gd name="T0" fmla="*/ 304 w 304"/>
                  <a:gd name="T1" fmla="*/ 152 h 152"/>
                  <a:gd name="T2" fmla="*/ 304 w 304"/>
                  <a:gd name="T3" fmla="*/ 78 h 152"/>
                  <a:gd name="T4" fmla="*/ 133 w 304"/>
                  <a:gd name="T5" fmla="*/ 0 h 152"/>
                  <a:gd name="T6" fmla="*/ 0 w 304"/>
                  <a:gd name="T7" fmla="*/ 60 h 152"/>
                  <a:gd name="T8" fmla="*/ 0 w 304"/>
                  <a:gd name="T9" fmla="*/ 134 h 152"/>
                  <a:gd name="T10" fmla="*/ 124 w 304"/>
                  <a:gd name="T11" fmla="*/ 88 h 152"/>
                  <a:gd name="T12" fmla="*/ 304 w 3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04" h="152">
                    <a:moveTo>
                      <a:pt x="304" y="152"/>
                    </a:moveTo>
                    <a:lnTo>
                      <a:pt x="304" y="78"/>
                    </a:lnTo>
                    <a:lnTo>
                      <a:pt x="133" y="0"/>
                    </a:lnTo>
                    <a:lnTo>
                      <a:pt x="0" y="60"/>
                    </a:lnTo>
                    <a:lnTo>
                      <a:pt x="0" y="134"/>
                    </a:lnTo>
                    <a:lnTo>
                      <a:pt x="124" y="88"/>
                    </a:lnTo>
                    <a:lnTo>
                      <a:pt x="304" y="152"/>
                    </a:lnTo>
                    <a:close/>
                  </a:path>
                </a:pathLst>
              </a:custGeom>
              <a:grpFill/>
              <a:ln>
                <a:noFill/>
              </a:ln>
              <a:extLst/>
            </p:spPr>
            <p:txBody>
              <a:bodyPr/>
              <a:lstStyle/>
              <a:p>
                <a:pPr>
                  <a:defRPr/>
                </a:pPr>
                <a:endParaRPr lang="en-US" sz="500" dirty="0">
                  <a:solidFill>
                    <a:srgbClr val="000000"/>
                  </a:solidFill>
                  <a:latin typeface="Arial"/>
                </a:endParaRPr>
              </a:p>
            </p:txBody>
          </p:sp>
          <p:sp>
            <p:nvSpPr>
              <p:cNvPr id="69" name="Freeform 18"/>
              <p:cNvSpPr>
                <a:spLocks/>
              </p:cNvSpPr>
              <p:nvPr/>
            </p:nvSpPr>
            <p:spPr bwMode="auto">
              <a:xfrm>
                <a:off x="12279313" y="8145463"/>
                <a:ext cx="358775" cy="2219325"/>
              </a:xfrm>
              <a:custGeom>
                <a:avLst/>
                <a:gdLst>
                  <a:gd name="T0" fmla="*/ 0 w 49"/>
                  <a:gd name="T1" fmla="*/ 304 h 304"/>
                  <a:gd name="T2" fmla="*/ 49 w 49"/>
                  <a:gd name="T3" fmla="*/ 304 h 304"/>
                  <a:gd name="T4" fmla="*/ 49 w 49"/>
                  <a:gd name="T5" fmla="*/ 17 h 304"/>
                  <a:gd name="T6" fmla="*/ 0 w 49"/>
                  <a:gd name="T7" fmla="*/ 0 h 304"/>
                  <a:gd name="T8" fmla="*/ 0 w 49"/>
                  <a:gd name="T9" fmla="*/ 304 h 304"/>
                </a:gdLst>
                <a:ahLst/>
                <a:cxnLst>
                  <a:cxn ang="0">
                    <a:pos x="T0" y="T1"/>
                  </a:cxn>
                  <a:cxn ang="0">
                    <a:pos x="T2" y="T3"/>
                  </a:cxn>
                  <a:cxn ang="0">
                    <a:pos x="T4" y="T5"/>
                  </a:cxn>
                  <a:cxn ang="0">
                    <a:pos x="T6" y="T7"/>
                  </a:cxn>
                  <a:cxn ang="0">
                    <a:pos x="T8" y="T9"/>
                  </a:cxn>
                </a:cxnLst>
                <a:rect l="0" t="0" r="r" b="b"/>
                <a:pathLst>
                  <a:path w="49" h="304">
                    <a:moveTo>
                      <a:pt x="0" y="304"/>
                    </a:moveTo>
                    <a:cubicBezTo>
                      <a:pt x="49" y="304"/>
                      <a:pt x="49" y="304"/>
                      <a:pt x="49" y="304"/>
                    </a:cubicBezTo>
                    <a:cubicBezTo>
                      <a:pt x="49" y="17"/>
                      <a:pt x="49" y="17"/>
                      <a:pt x="49" y="17"/>
                    </a:cubicBezTo>
                    <a:cubicBezTo>
                      <a:pt x="0" y="0"/>
                      <a:pt x="0" y="0"/>
                      <a:pt x="0" y="0"/>
                    </a:cubicBezTo>
                    <a:cubicBezTo>
                      <a:pt x="0" y="304"/>
                      <a:pt x="0" y="304"/>
                      <a:pt x="0" y="304"/>
                    </a:cubicBezTo>
                    <a:close/>
                  </a:path>
                </a:pathLst>
              </a:custGeom>
              <a:grpFill/>
              <a:ln>
                <a:noFill/>
              </a:ln>
              <a:extLst/>
            </p:spPr>
            <p:txBody>
              <a:bodyPr/>
              <a:lstStyle/>
              <a:p>
                <a:pPr>
                  <a:defRPr/>
                </a:pPr>
                <a:endParaRPr lang="en-US" sz="500" dirty="0">
                  <a:solidFill>
                    <a:srgbClr val="000000"/>
                  </a:solidFill>
                  <a:latin typeface="Arial"/>
                </a:endParaRPr>
              </a:p>
            </p:txBody>
          </p:sp>
          <p:sp>
            <p:nvSpPr>
              <p:cNvPr id="70" name="Freeform 19"/>
              <p:cNvSpPr>
                <a:spLocks/>
              </p:cNvSpPr>
              <p:nvPr/>
            </p:nvSpPr>
            <p:spPr bwMode="auto">
              <a:xfrm>
                <a:off x="11885613" y="8145463"/>
                <a:ext cx="373063" cy="2219325"/>
              </a:xfrm>
              <a:custGeom>
                <a:avLst/>
                <a:gdLst>
                  <a:gd name="T0" fmla="*/ 51 w 51"/>
                  <a:gd name="T1" fmla="*/ 0 h 304"/>
                  <a:gd name="T2" fmla="*/ 0 w 51"/>
                  <a:gd name="T3" fmla="*/ 18 h 304"/>
                  <a:gd name="T4" fmla="*/ 0 w 51"/>
                  <a:gd name="T5" fmla="*/ 304 h 304"/>
                  <a:gd name="T6" fmla="*/ 51 w 51"/>
                  <a:gd name="T7" fmla="*/ 304 h 304"/>
                  <a:gd name="T8" fmla="*/ 51 w 51"/>
                  <a:gd name="T9" fmla="*/ 0 h 304"/>
                </a:gdLst>
                <a:ahLst/>
                <a:cxnLst>
                  <a:cxn ang="0">
                    <a:pos x="T0" y="T1"/>
                  </a:cxn>
                  <a:cxn ang="0">
                    <a:pos x="T2" y="T3"/>
                  </a:cxn>
                  <a:cxn ang="0">
                    <a:pos x="T4" y="T5"/>
                  </a:cxn>
                  <a:cxn ang="0">
                    <a:pos x="T6" y="T7"/>
                  </a:cxn>
                  <a:cxn ang="0">
                    <a:pos x="T8" y="T9"/>
                  </a:cxn>
                </a:cxnLst>
                <a:rect l="0" t="0" r="r" b="b"/>
                <a:pathLst>
                  <a:path w="51" h="304">
                    <a:moveTo>
                      <a:pt x="51" y="0"/>
                    </a:moveTo>
                    <a:cubicBezTo>
                      <a:pt x="0" y="18"/>
                      <a:pt x="0" y="18"/>
                      <a:pt x="0" y="18"/>
                    </a:cubicBezTo>
                    <a:cubicBezTo>
                      <a:pt x="0" y="304"/>
                      <a:pt x="0" y="304"/>
                      <a:pt x="0" y="304"/>
                    </a:cubicBezTo>
                    <a:cubicBezTo>
                      <a:pt x="51" y="304"/>
                      <a:pt x="51" y="304"/>
                      <a:pt x="51" y="304"/>
                    </a:cubicBezTo>
                    <a:cubicBezTo>
                      <a:pt x="51" y="0"/>
                      <a:pt x="51" y="0"/>
                      <a:pt x="51" y="0"/>
                    </a:cubicBezTo>
                    <a:close/>
                  </a:path>
                </a:pathLst>
              </a:custGeom>
              <a:grpFill/>
              <a:ln>
                <a:noFill/>
              </a:ln>
              <a:extLst/>
            </p:spPr>
            <p:txBody>
              <a:bodyPr/>
              <a:lstStyle/>
              <a:p>
                <a:pPr>
                  <a:defRPr/>
                </a:pPr>
                <a:endParaRPr lang="en-US" sz="500" dirty="0">
                  <a:solidFill>
                    <a:srgbClr val="000000"/>
                  </a:solidFill>
                  <a:latin typeface="Arial"/>
                </a:endParaRPr>
              </a:p>
            </p:txBody>
          </p:sp>
          <p:sp>
            <p:nvSpPr>
              <p:cNvPr id="71" name="Freeform 20"/>
              <p:cNvSpPr>
                <a:spLocks/>
              </p:cNvSpPr>
              <p:nvPr/>
            </p:nvSpPr>
            <p:spPr bwMode="auto">
              <a:xfrm>
                <a:off x="12338050" y="5794375"/>
                <a:ext cx="533400" cy="2438400"/>
              </a:xfrm>
              <a:custGeom>
                <a:avLst/>
                <a:gdLst>
                  <a:gd name="T0" fmla="*/ 25 w 73"/>
                  <a:gd name="T1" fmla="*/ 309 h 334"/>
                  <a:gd name="T2" fmla="*/ 34 w 73"/>
                  <a:gd name="T3" fmla="*/ 314 h 334"/>
                  <a:gd name="T4" fmla="*/ 34 w 73"/>
                  <a:gd name="T5" fmla="*/ 332 h 334"/>
                  <a:gd name="T6" fmla="*/ 40 w 73"/>
                  <a:gd name="T7" fmla="*/ 334 h 334"/>
                  <a:gd name="T8" fmla="*/ 40 w 73"/>
                  <a:gd name="T9" fmla="*/ 309 h 334"/>
                  <a:gd name="T10" fmla="*/ 40 w 73"/>
                  <a:gd name="T11" fmla="*/ 300 h 334"/>
                  <a:gd name="T12" fmla="*/ 40 w 73"/>
                  <a:gd name="T13" fmla="*/ 286 h 334"/>
                  <a:gd name="T14" fmla="*/ 40 w 73"/>
                  <a:gd name="T15" fmla="*/ 274 h 334"/>
                  <a:gd name="T16" fmla="*/ 40 w 73"/>
                  <a:gd name="T17" fmla="*/ 259 h 334"/>
                  <a:gd name="T18" fmla="*/ 40 w 73"/>
                  <a:gd name="T19" fmla="*/ 235 h 334"/>
                  <a:gd name="T20" fmla="*/ 73 w 73"/>
                  <a:gd name="T21" fmla="*/ 228 h 334"/>
                  <a:gd name="T22" fmla="*/ 73 w 73"/>
                  <a:gd name="T23" fmla="*/ 0 h 334"/>
                  <a:gd name="T24" fmla="*/ 0 w 73"/>
                  <a:gd name="T25" fmla="*/ 24 h 334"/>
                  <a:gd name="T26" fmla="*/ 0 w 73"/>
                  <a:gd name="T27" fmla="*/ 298 h 334"/>
                  <a:gd name="T28" fmla="*/ 8 w 73"/>
                  <a:gd name="T29" fmla="*/ 302 h 334"/>
                  <a:gd name="T30" fmla="*/ 25 w 73"/>
                  <a:gd name="T31" fmla="*/ 30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34">
                    <a:moveTo>
                      <a:pt x="25" y="309"/>
                    </a:moveTo>
                    <a:cubicBezTo>
                      <a:pt x="34" y="313"/>
                      <a:pt x="34" y="314"/>
                      <a:pt x="34" y="314"/>
                    </a:cubicBezTo>
                    <a:cubicBezTo>
                      <a:pt x="34" y="332"/>
                      <a:pt x="34" y="332"/>
                      <a:pt x="34" y="332"/>
                    </a:cubicBezTo>
                    <a:cubicBezTo>
                      <a:pt x="40" y="334"/>
                      <a:pt x="40" y="334"/>
                      <a:pt x="40" y="334"/>
                    </a:cubicBezTo>
                    <a:cubicBezTo>
                      <a:pt x="40" y="322"/>
                      <a:pt x="40" y="314"/>
                      <a:pt x="40" y="309"/>
                    </a:cubicBezTo>
                    <a:cubicBezTo>
                      <a:pt x="40" y="300"/>
                      <a:pt x="40" y="300"/>
                      <a:pt x="40" y="300"/>
                    </a:cubicBezTo>
                    <a:cubicBezTo>
                      <a:pt x="40" y="286"/>
                      <a:pt x="40" y="286"/>
                      <a:pt x="40" y="286"/>
                    </a:cubicBezTo>
                    <a:cubicBezTo>
                      <a:pt x="40" y="274"/>
                      <a:pt x="40" y="274"/>
                      <a:pt x="40" y="274"/>
                    </a:cubicBezTo>
                    <a:cubicBezTo>
                      <a:pt x="40" y="259"/>
                      <a:pt x="40" y="259"/>
                      <a:pt x="40" y="259"/>
                    </a:cubicBezTo>
                    <a:cubicBezTo>
                      <a:pt x="40" y="235"/>
                      <a:pt x="40" y="235"/>
                      <a:pt x="40" y="235"/>
                    </a:cubicBezTo>
                    <a:cubicBezTo>
                      <a:pt x="73" y="228"/>
                      <a:pt x="73" y="228"/>
                      <a:pt x="73" y="228"/>
                    </a:cubicBezTo>
                    <a:cubicBezTo>
                      <a:pt x="73" y="0"/>
                      <a:pt x="73" y="0"/>
                      <a:pt x="73" y="0"/>
                    </a:cubicBezTo>
                    <a:cubicBezTo>
                      <a:pt x="0" y="24"/>
                      <a:pt x="0" y="24"/>
                      <a:pt x="0" y="24"/>
                    </a:cubicBezTo>
                    <a:cubicBezTo>
                      <a:pt x="0" y="298"/>
                      <a:pt x="0" y="298"/>
                      <a:pt x="0" y="298"/>
                    </a:cubicBezTo>
                    <a:cubicBezTo>
                      <a:pt x="3" y="300"/>
                      <a:pt x="6" y="301"/>
                      <a:pt x="8" y="302"/>
                    </a:cubicBezTo>
                    <a:lnTo>
                      <a:pt x="25" y="309"/>
                    </a:lnTo>
                    <a:close/>
                  </a:path>
                </a:pathLst>
              </a:custGeom>
              <a:grpFill/>
              <a:ln>
                <a:noFill/>
              </a:ln>
              <a:extLst/>
            </p:spPr>
            <p:txBody>
              <a:bodyPr/>
              <a:lstStyle/>
              <a:p>
                <a:pPr>
                  <a:defRPr/>
                </a:pPr>
                <a:endParaRPr lang="en-US" sz="500" dirty="0">
                  <a:solidFill>
                    <a:srgbClr val="000000"/>
                  </a:solidFill>
                  <a:latin typeface="Arial"/>
                </a:endParaRPr>
              </a:p>
            </p:txBody>
          </p:sp>
        </p:grpSp>
        <p:grpSp>
          <p:nvGrpSpPr>
            <p:cNvPr id="21" name="Group 201"/>
            <p:cNvGrpSpPr/>
            <p:nvPr/>
          </p:nvGrpSpPr>
          <p:grpSpPr>
            <a:xfrm>
              <a:off x="4475511" y="1814797"/>
              <a:ext cx="268578" cy="641675"/>
              <a:chOff x="10058400" y="2822575"/>
              <a:chExt cx="938213" cy="4768850"/>
            </a:xfrm>
          </p:grpSpPr>
          <p:grpSp>
            <p:nvGrpSpPr>
              <p:cNvPr id="24" name="Group 142"/>
              <p:cNvGrpSpPr>
                <a:grpSpLocks/>
              </p:cNvGrpSpPr>
              <p:nvPr/>
            </p:nvGrpSpPr>
            <p:grpSpPr bwMode="auto">
              <a:xfrm>
                <a:off x="10058400" y="2822575"/>
                <a:ext cx="938213" cy="846138"/>
                <a:chOff x="5206767" y="5997071"/>
                <a:chExt cx="3935984" cy="3542495"/>
              </a:xfrm>
            </p:grpSpPr>
            <p:sp>
              <p:nvSpPr>
                <p:cNvPr id="60" name="Rectangle 59"/>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61" name="Rectangle 60"/>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27" name="Group 145"/>
              <p:cNvGrpSpPr>
                <a:grpSpLocks/>
              </p:cNvGrpSpPr>
              <p:nvPr/>
            </p:nvGrpSpPr>
            <p:grpSpPr bwMode="auto">
              <a:xfrm>
                <a:off x="10058400" y="4784725"/>
                <a:ext cx="938213" cy="844550"/>
                <a:chOff x="5206767" y="5997071"/>
                <a:chExt cx="3935984" cy="3542495"/>
              </a:xfrm>
            </p:grpSpPr>
            <p:sp>
              <p:nvSpPr>
                <p:cNvPr id="58" name="Rectangle 57"/>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9" name="Rectangle 58"/>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30" name="Group 148"/>
              <p:cNvGrpSpPr>
                <a:grpSpLocks/>
              </p:cNvGrpSpPr>
              <p:nvPr/>
            </p:nvGrpSpPr>
            <p:grpSpPr bwMode="auto">
              <a:xfrm>
                <a:off x="10058400" y="5764213"/>
                <a:ext cx="938213" cy="846137"/>
                <a:chOff x="5206767" y="5997071"/>
                <a:chExt cx="3935984" cy="3542495"/>
              </a:xfrm>
            </p:grpSpPr>
            <p:sp>
              <p:nvSpPr>
                <p:cNvPr id="56" name="Rectangle 55"/>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7" name="Rectangle 56"/>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31" name="Group 160"/>
              <p:cNvGrpSpPr>
                <a:grpSpLocks/>
              </p:cNvGrpSpPr>
              <p:nvPr/>
            </p:nvGrpSpPr>
            <p:grpSpPr bwMode="auto">
              <a:xfrm>
                <a:off x="10058400" y="3803650"/>
                <a:ext cx="938213" cy="844550"/>
                <a:chOff x="5206767" y="5997071"/>
                <a:chExt cx="3935984" cy="3542495"/>
              </a:xfrm>
            </p:grpSpPr>
            <p:sp>
              <p:nvSpPr>
                <p:cNvPr id="54" name="Rectangle 53"/>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5" name="Rectangle 54"/>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nvGrpSpPr>
              <p:cNvPr id="33" name="Group 178"/>
              <p:cNvGrpSpPr>
                <a:grpSpLocks/>
              </p:cNvGrpSpPr>
              <p:nvPr/>
            </p:nvGrpSpPr>
            <p:grpSpPr bwMode="auto">
              <a:xfrm>
                <a:off x="10058400" y="6745288"/>
                <a:ext cx="938213" cy="846137"/>
                <a:chOff x="5206767" y="5997071"/>
                <a:chExt cx="3935984" cy="3542495"/>
              </a:xfrm>
            </p:grpSpPr>
            <p:sp>
              <p:nvSpPr>
                <p:cNvPr id="52" name="Rectangle 51"/>
                <p:cNvSpPr/>
                <p:nvPr/>
              </p:nvSpPr>
              <p:spPr>
                <a:xfrm>
                  <a:off x="5206767" y="5997071"/>
                  <a:ext cx="3935984" cy="3542495"/>
                </a:xfrm>
                <a:prstGeom prst="rect">
                  <a:avLst/>
                </a:prstGeom>
                <a:gradFill>
                  <a:gsLst>
                    <a:gs pos="0">
                      <a:schemeClr val="tx2"/>
                    </a:gs>
                    <a:gs pos="100000">
                      <a:schemeClr val="tx2">
                        <a:lumMod val="50000"/>
                      </a:schemeClr>
                    </a:gs>
                  </a:gsLst>
                  <a:lin ang="5400000" scaled="1"/>
                </a:gradFill>
                <a:ln>
                  <a:noFill/>
                </a:ln>
                <a:effectLst/>
              </p:spPr>
              <p:txBody>
                <a:bodyPr/>
                <a:lstStyle/>
                <a:p>
                  <a:pPr algn="ctr">
                    <a:defRPr/>
                  </a:pPr>
                  <a:endParaRPr lang="en-US" sz="500" dirty="0">
                    <a:solidFill>
                      <a:srgbClr val="000000"/>
                    </a:solidFill>
                    <a:latin typeface="Arial"/>
                  </a:endParaRPr>
                </a:p>
              </p:txBody>
            </p:sp>
            <p:sp>
              <p:nvSpPr>
                <p:cNvPr id="53" name="Rectangle 52"/>
                <p:cNvSpPr/>
                <p:nvPr/>
              </p:nvSpPr>
              <p:spPr>
                <a:xfrm>
                  <a:off x="5413191" y="6694151"/>
                  <a:ext cx="3523135" cy="2625856"/>
                </a:xfrm>
                <a:prstGeom prst="rect">
                  <a:avLst/>
                </a:prstGeom>
                <a:solidFill>
                  <a:schemeClr val="bg1"/>
                </a:solidFill>
                <a:ln>
                  <a:noFill/>
                </a:ln>
                <a:effectLst>
                  <a:innerShdw blurRad="63500">
                    <a:prstClr val="black"/>
                  </a:innerShdw>
                </a:effectLst>
              </p:spPr>
              <p:txBody>
                <a:bodyPr/>
                <a:lstStyle/>
                <a:p>
                  <a:pPr algn="ctr">
                    <a:defRPr/>
                  </a:pPr>
                  <a:endParaRPr lang="en-US" sz="500" dirty="0">
                    <a:solidFill>
                      <a:srgbClr val="000000"/>
                    </a:solidFill>
                    <a:latin typeface="Arial"/>
                  </a:endParaRPr>
                </a:p>
              </p:txBody>
            </p:sp>
          </p:grpSp>
        </p:grpSp>
        <p:grpSp>
          <p:nvGrpSpPr>
            <p:cNvPr id="34" name="Group 97"/>
            <p:cNvGrpSpPr/>
            <p:nvPr/>
          </p:nvGrpSpPr>
          <p:grpSpPr>
            <a:xfrm>
              <a:off x="4677132" y="1729959"/>
              <a:ext cx="402865" cy="799462"/>
              <a:chOff x="11769725" y="5546725"/>
              <a:chExt cx="2290763" cy="5110163"/>
            </a:xfrm>
            <a:gradFill>
              <a:gsLst>
                <a:gs pos="0">
                  <a:schemeClr val="bg2"/>
                </a:gs>
                <a:gs pos="100000">
                  <a:schemeClr val="tx2">
                    <a:lumMod val="50000"/>
                  </a:schemeClr>
                </a:gs>
              </a:gsLst>
              <a:lin ang="5400000" scaled="1"/>
            </a:gradFill>
            <a:effectLst>
              <a:reflection blurRad="38100" stA="33000" endPos="13000" dist="12700" dir="5400000" sy="-100000" algn="bl" rotWithShape="0"/>
            </a:effectLst>
          </p:grpSpPr>
          <p:sp>
            <p:nvSpPr>
              <p:cNvPr id="37" name="Freeform 11"/>
              <p:cNvSpPr>
                <a:spLocks/>
              </p:cNvSpPr>
              <p:nvPr/>
            </p:nvSpPr>
            <p:spPr bwMode="auto">
              <a:xfrm>
                <a:off x="12615863" y="5546725"/>
                <a:ext cx="679450" cy="328613"/>
              </a:xfrm>
              <a:custGeom>
                <a:avLst/>
                <a:gdLst>
                  <a:gd name="T0" fmla="*/ 428 w 428"/>
                  <a:gd name="T1" fmla="*/ 207 h 207"/>
                  <a:gd name="T2" fmla="*/ 428 w 428"/>
                  <a:gd name="T3" fmla="*/ 110 h 207"/>
                  <a:gd name="T4" fmla="*/ 188 w 428"/>
                  <a:gd name="T5" fmla="*/ 0 h 207"/>
                  <a:gd name="T6" fmla="*/ 0 w 428"/>
                  <a:gd name="T7" fmla="*/ 83 h 207"/>
                  <a:gd name="T8" fmla="*/ 0 w 428"/>
                  <a:gd name="T9" fmla="*/ 184 h 207"/>
                  <a:gd name="T10" fmla="*/ 175 w 428"/>
                  <a:gd name="T11" fmla="*/ 120 h 207"/>
                  <a:gd name="T12" fmla="*/ 428 w 428"/>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28" h="207">
                    <a:moveTo>
                      <a:pt x="428" y="207"/>
                    </a:moveTo>
                    <a:lnTo>
                      <a:pt x="428" y="110"/>
                    </a:lnTo>
                    <a:lnTo>
                      <a:pt x="188" y="0"/>
                    </a:lnTo>
                    <a:lnTo>
                      <a:pt x="0" y="83"/>
                    </a:lnTo>
                    <a:lnTo>
                      <a:pt x="0" y="184"/>
                    </a:lnTo>
                    <a:lnTo>
                      <a:pt x="175" y="120"/>
                    </a:lnTo>
                    <a:lnTo>
                      <a:pt x="428" y="207"/>
                    </a:lnTo>
                    <a:close/>
                  </a:path>
                </a:pathLst>
              </a:custGeom>
              <a:grpFill/>
              <a:ln>
                <a:noFill/>
              </a:ln>
              <a:extLst/>
            </p:spPr>
            <p:txBody>
              <a:bodyPr/>
              <a:lstStyle/>
              <a:p>
                <a:pPr>
                  <a:defRPr/>
                </a:pPr>
                <a:endParaRPr lang="en-US" sz="500" dirty="0">
                  <a:solidFill>
                    <a:srgbClr val="000000"/>
                  </a:solidFill>
                  <a:latin typeface="Arial"/>
                </a:endParaRPr>
              </a:p>
            </p:txBody>
          </p:sp>
          <p:sp>
            <p:nvSpPr>
              <p:cNvPr id="38" name="Rectangle 12"/>
              <p:cNvSpPr>
                <a:spLocks noChangeArrowheads="1"/>
              </p:cNvSpPr>
              <p:nvPr/>
            </p:nvSpPr>
            <p:spPr bwMode="auto">
              <a:xfrm>
                <a:off x="11769725" y="10415588"/>
                <a:ext cx="2290763" cy="241300"/>
              </a:xfrm>
              <a:prstGeom prst="rect">
                <a:avLst/>
              </a:prstGeom>
              <a:grpFill/>
              <a:ln>
                <a:noFill/>
              </a:ln>
              <a:extLst/>
            </p:spPr>
            <p:txBody>
              <a:bodyPr/>
              <a:lstStyle/>
              <a:p>
                <a:pPr>
                  <a:defRPr/>
                </a:pPr>
                <a:endParaRPr lang="en-US" sz="500" dirty="0">
                  <a:solidFill>
                    <a:srgbClr val="000000"/>
                  </a:solidFill>
                  <a:latin typeface="Arial"/>
                </a:endParaRPr>
              </a:p>
            </p:txBody>
          </p:sp>
          <p:sp>
            <p:nvSpPr>
              <p:cNvPr id="39" name="Freeform 13"/>
              <p:cNvSpPr>
                <a:spLocks/>
              </p:cNvSpPr>
              <p:nvPr/>
            </p:nvSpPr>
            <p:spPr bwMode="auto">
              <a:xfrm>
                <a:off x="12893675" y="5794375"/>
                <a:ext cx="495300" cy="1665288"/>
              </a:xfrm>
              <a:custGeom>
                <a:avLst/>
                <a:gdLst>
                  <a:gd name="T0" fmla="*/ 0 w 68"/>
                  <a:gd name="T1" fmla="*/ 228 h 228"/>
                  <a:gd name="T2" fmla="*/ 2 w 68"/>
                  <a:gd name="T3" fmla="*/ 228 h 228"/>
                  <a:gd name="T4" fmla="*/ 2 w 68"/>
                  <a:gd name="T5" fmla="*/ 193 h 228"/>
                  <a:gd name="T6" fmla="*/ 13 w 68"/>
                  <a:gd name="T7" fmla="*/ 189 h 228"/>
                  <a:gd name="T8" fmla="*/ 13 w 68"/>
                  <a:gd name="T9" fmla="*/ 183 h 228"/>
                  <a:gd name="T10" fmla="*/ 13 w 68"/>
                  <a:gd name="T11" fmla="*/ 175 h 228"/>
                  <a:gd name="T12" fmla="*/ 14 w 68"/>
                  <a:gd name="T13" fmla="*/ 175 h 228"/>
                  <a:gd name="T14" fmla="*/ 14 w 68"/>
                  <a:gd name="T15" fmla="*/ 169 h 228"/>
                  <a:gd name="T16" fmla="*/ 18 w 68"/>
                  <a:gd name="T17" fmla="*/ 169 h 228"/>
                  <a:gd name="T18" fmla="*/ 19 w 68"/>
                  <a:gd name="T19" fmla="*/ 110 h 228"/>
                  <a:gd name="T20" fmla="*/ 19 w 68"/>
                  <a:gd name="T21" fmla="*/ 110 h 228"/>
                  <a:gd name="T22" fmla="*/ 27 w 68"/>
                  <a:gd name="T23" fmla="*/ 109 h 228"/>
                  <a:gd name="T24" fmla="*/ 32 w 68"/>
                  <a:gd name="T25" fmla="*/ 169 h 228"/>
                  <a:gd name="T26" fmla="*/ 35 w 68"/>
                  <a:gd name="T27" fmla="*/ 169 h 228"/>
                  <a:gd name="T28" fmla="*/ 34 w 68"/>
                  <a:gd name="T29" fmla="*/ 181 h 228"/>
                  <a:gd name="T30" fmla="*/ 40 w 68"/>
                  <a:gd name="T31" fmla="*/ 181 h 228"/>
                  <a:gd name="T32" fmla="*/ 57 w 68"/>
                  <a:gd name="T33" fmla="*/ 175 h 228"/>
                  <a:gd name="T34" fmla="*/ 60 w 68"/>
                  <a:gd name="T35" fmla="*/ 174 h 228"/>
                  <a:gd name="T36" fmla="*/ 63 w 68"/>
                  <a:gd name="T37" fmla="*/ 173 h 228"/>
                  <a:gd name="T38" fmla="*/ 63 w 68"/>
                  <a:gd name="T39" fmla="*/ 173 h 228"/>
                  <a:gd name="T40" fmla="*/ 68 w 68"/>
                  <a:gd name="T41" fmla="*/ 174 h 228"/>
                  <a:gd name="T42" fmla="*/ 68 w 68"/>
                  <a:gd name="T43" fmla="*/ 22 h 228"/>
                  <a:gd name="T44" fmla="*/ 0 w 68"/>
                  <a:gd name="T45" fmla="*/ 0 h 228"/>
                  <a:gd name="T46" fmla="*/ 0 w 6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228">
                    <a:moveTo>
                      <a:pt x="0" y="228"/>
                    </a:moveTo>
                    <a:cubicBezTo>
                      <a:pt x="2" y="228"/>
                      <a:pt x="2" y="228"/>
                      <a:pt x="2" y="228"/>
                    </a:cubicBezTo>
                    <a:cubicBezTo>
                      <a:pt x="2" y="193"/>
                      <a:pt x="2" y="193"/>
                      <a:pt x="2" y="193"/>
                    </a:cubicBezTo>
                    <a:cubicBezTo>
                      <a:pt x="13" y="189"/>
                      <a:pt x="13" y="189"/>
                      <a:pt x="13" y="189"/>
                    </a:cubicBezTo>
                    <a:cubicBezTo>
                      <a:pt x="13" y="187"/>
                      <a:pt x="13" y="184"/>
                      <a:pt x="13" y="183"/>
                    </a:cubicBezTo>
                    <a:cubicBezTo>
                      <a:pt x="13" y="176"/>
                      <a:pt x="13" y="175"/>
                      <a:pt x="13" y="175"/>
                    </a:cubicBezTo>
                    <a:cubicBezTo>
                      <a:pt x="14" y="175"/>
                      <a:pt x="14" y="175"/>
                      <a:pt x="14" y="175"/>
                    </a:cubicBezTo>
                    <a:cubicBezTo>
                      <a:pt x="14" y="169"/>
                      <a:pt x="14" y="169"/>
                      <a:pt x="14" y="169"/>
                    </a:cubicBezTo>
                    <a:cubicBezTo>
                      <a:pt x="18" y="169"/>
                      <a:pt x="18" y="169"/>
                      <a:pt x="18" y="169"/>
                    </a:cubicBezTo>
                    <a:cubicBezTo>
                      <a:pt x="19" y="110"/>
                      <a:pt x="19" y="110"/>
                      <a:pt x="19" y="110"/>
                    </a:cubicBezTo>
                    <a:cubicBezTo>
                      <a:pt x="19" y="110"/>
                      <a:pt x="19" y="110"/>
                      <a:pt x="19" y="110"/>
                    </a:cubicBezTo>
                    <a:cubicBezTo>
                      <a:pt x="27" y="109"/>
                      <a:pt x="27" y="109"/>
                      <a:pt x="27" y="109"/>
                    </a:cubicBezTo>
                    <a:cubicBezTo>
                      <a:pt x="32" y="169"/>
                      <a:pt x="32" y="169"/>
                      <a:pt x="32" y="169"/>
                    </a:cubicBezTo>
                    <a:cubicBezTo>
                      <a:pt x="35" y="169"/>
                      <a:pt x="35" y="169"/>
                      <a:pt x="35" y="169"/>
                    </a:cubicBezTo>
                    <a:cubicBezTo>
                      <a:pt x="34" y="181"/>
                      <a:pt x="34" y="181"/>
                      <a:pt x="34" y="181"/>
                    </a:cubicBezTo>
                    <a:cubicBezTo>
                      <a:pt x="40" y="181"/>
                      <a:pt x="40" y="181"/>
                      <a:pt x="40" y="181"/>
                    </a:cubicBezTo>
                    <a:cubicBezTo>
                      <a:pt x="48" y="178"/>
                      <a:pt x="53" y="176"/>
                      <a:pt x="57" y="175"/>
                    </a:cubicBezTo>
                    <a:cubicBezTo>
                      <a:pt x="60" y="174"/>
                      <a:pt x="60" y="174"/>
                      <a:pt x="60" y="174"/>
                    </a:cubicBezTo>
                    <a:cubicBezTo>
                      <a:pt x="62" y="173"/>
                      <a:pt x="62" y="173"/>
                      <a:pt x="63" y="173"/>
                    </a:cubicBezTo>
                    <a:cubicBezTo>
                      <a:pt x="63" y="173"/>
                      <a:pt x="63" y="173"/>
                      <a:pt x="63" y="173"/>
                    </a:cubicBezTo>
                    <a:cubicBezTo>
                      <a:pt x="68" y="174"/>
                      <a:pt x="68" y="174"/>
                      <a:pt x="68" y="174"/>
                    </a:cubicBezTo>
                    <a:cubicBezTo>
                      <a:pt x="68" y="22"/>
                      <a:pt x="68" y="22"/>
                      <a:pt x="68" y="22"/>
                    </a:cubicBezTo>
                    <a:cubicBezTo>
                      <a:pt x="0" y="0"/>
                      <a:pt x="0" y="0"/>
                      <a:pt x="0" y="0"/>
                    </a:cubicBezTo>
                    <a:cubicBezTo>
                      <a:pt x="0" y="228"/>
                      <a:pt x="0" y="228"/>
                      <a:pt x="0" y="228"/>
                    </a:cubicBezTo>
                    <a:close/>
                  </a:path>
                </a:pathLst>
              </a:custGeom>
              <a:grpFill/>
              <a:ln>
                <a:noFill/>
              </a:ln>
              <a:extLst/>
            </p:spPr>
            <p:txBody>
              <a:bodyPr/>
              <a:lstStyle/>
              <a:p>
                <a:pPr>
                  <a:defRPr/>
                </a:pPr>
                <a:endParaRPr lang="en-US" sz="500" dirty="0">
                  <a:solidFill>
                    <a:srgbClr val="000000"/>
                  </a:solidFill>
                  <a:latin typeface="Arial"/>
                </a:endParaRPr>
              </a:p>
            </p:txBody>
          </p:sp>
          <p:sp>
            <p:nvSpPr>
              <p:cNvPr id="40" name="Freeform 14"/>
              <p:cNvSpPr>
                <a:spLocks/>
              </p:cNvSpPr>
              <p:nvPr/>
            </p:nvSpPr>
            <p:spPr bwMode="auto">
              <a:xfrm>
                <a:off x="12936538" y="6619875"/>
                <a:ext cx="738188" cy="839788"/>
              </a:xfrm>
              <a:custGeom>
                <a:avLst/>
                <a:gdLst>
                  <a:gd name="T0" fmla="*/ 101 w 465"/>
                  <a:gd name="T1" fmla="*/ 345 h 529"/>
                  <a:gd name="T2" fmla="*/ 101 w 465"/>
                  <a:gd name="T3" fmla="*/ 280 h 529"/>
                  <a:gd name="T4" fmla="*/ 88 w 465"/>
                  <a:gd name="T5" fmla="*/ 280 h 529"/>
                  <a:gd name="T6" fmla="*/ 78 w 465"/>
                  <a:gd name="T7" fmla="*/ 0 h 529"/>
                  <a:gd name="T8" fmla="*/ 74 w 465"/>
                  <a:gd name="T9" fmla="*/ 0 h 529"/>
                  <a:gd name="T10" fmla="*/ 69 w 465"/>
                  <a:gd name="T11" fmla="*/ 280 h 529"/>
                  <a:gd name="T12" fmla="*/ 51 w 465"/>
                  <a:gd name="T13" fmla="*/ 280 h 529"/>
                  <a:gd name="T14" fmla="*/ 51 w 465"/>
                  <a:gd name="T15" fmla="*/ 363 h 529"/>
                  <a:gd name="T16" fmla="*/ 0 w 465"/>
                  <a:gd name="T17" fmla="*/ 382 h 529"/>
                  <a:gd name="T18" fmla="*/ 0 w 465"/>
                  <a:gd name="T19" fmla="*/ 529 h 529"/>
                  <a:gd name="T20" fmla="*/ 276 w 465"/>
                  <a:gd name="T21" fmla="*/ 464 h 529"/>
                  <a:gd name="T22" fmla="*/ 465 w 465"/>
                  <a:gd name="T23" fmla="*/ 510 h 529"/>
                  <a:gd name="T24" fmla="*/ 465 w 465"/>
                  <a:gd name="T25" fmla="*/ 359 h 529"/>
                  <a:gd name="T26" fmla="*/ 258 w 465"/>
                  <a:gd name="T27" fmla="*/ 299 h 529"/>
                  <a:gd name="T28" fmla="*/ 101 w 465"/>
                  <a:gd name="T29" fmla="*/ 34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29">
                    <a:moveTo>
                      <a:pt x="101" y="345"/>
                    </a:moveTo>
                    <a:lnTo>
                      <a:pt x="101" y="280"/>
                    </a:lnTo>
                    <a:lnTo>
                      <a:pt x="88" y="280"/>
                    </a:lnTo>
                    <a:lnTo>
                      <a:pt x="78" y="0"/>
                    </a:lnTo>
                    <a:lnTo>
                      <a:pt x="74" y="0"/>
                    </a:lnTo>
                    <a:lnTo>
                      <a:pt x="69" y="280"/>
                    </a:lnTo>
                    <a:lnTo>
                      <a:pt x="51" y="280"/>
                    </a:lnTo>
                    <a:lnTo>
                      <a:pt x="51" y="363"/>
                    </a:lnTo>
                    <a:lnTo>
                      <a:pt x="0" y="382"/>
                    </a:lnTo>
                    <a:lnTo>
                      <a:pt x="0" y="529"/>
                    </a:lnTo>
                    <a:lnTo>
                      <a:pt x="276" y="464"/>
                    </a:lnTo>
                    <a:lnTo>
                      <a:pt x="465" y="510"/>
                    </a:lnTo>
                    <a:lnTo>
                      <a:pt x="465" y="359"/>
                    </a:lnTo>
                    <a:lnTo>
                      <a:pt x="258" y="299"/>
                    </a:lnTo>
                    <a:lnTo>
                      <a:pt x="101" y="345"/>
                    </a:lnTo>
                    <a:close/>
                  </a:path>
                </a:pathLst>
              </a:custGeom>
              <a:grpFill/>
              <a:ln>
                <a:noFill/>
              </a:ln>
              <a:extLst/>
            </p:spPr>
            <p:txBody>
              <a:bodyPr/>
              <a:lstStyle/>
              <a:p>
                <a:pPr>
                  <a:defRPr/>
                </a:pPr>
                <a:endParaRPr lang="en-US" sz="500" dirty="0">
                  <a:solidFill>
                    <a:srgbClr val="000000"/>
                  </a:solidFill>
                  <a:latin typeface="Arial"/>
                </a:endParaRPr>
              </a:p>
            </p:txBody>
          </p:sp>
          <p:sp>
            <p:nvSpPr>
              <p:cNvPr id="41" name="Freeform 15"/>
              <p:cNvSpPr>
                <a:spLocks/>
              </p:cNvSpPr>
              <p:nvPr/>
            </p:nvSpPr>
            <p:spPr bwMode="auto">
              <a:xfrm>
                <a:off x="12666663" y="7386638"/>
                <a:ext cx="693738" cy="2978150"/>
              </a:xfrm>
              <a:custGeom>
                <a:avLst/>
                <a:gdLst>
                  <a:gd name="T0" fmla="*/ 0 w 95"/>
                  <a:gd name="T1" fmla="*/ 408 h 408"/>
                  <a:gd name="T2" fmla="*/ 16 w 95"/>
                  <a:gd name="T3" fmla="*/ 408 h 408"/>
                  <a:gd name="T4" fmla="*/ 21 w 95"/>
                  <a:gd name="T5" fmla="*/ 408 h 408"/>
                  <a:gd name="T6" fmla="*/ 28 w 95"/>
                  <a:gd name="T7" fmla="*/ 408 h 408"/>
                  <a:gd name="T8" fmla="*/ 70 w 95"/>
                  <a:gd name="T9" fmla="*/ 408 h 408"/>
                  <a:gd name="T10" fmla="*/ 79 w 95"/>
                  <a:gd name="T11" fmla="*/ 408 h 408"/>
                  <a:gd name="T12" fmla="*/ 88 w 95"/>
                  <a:gd name="T13" fmla="*/ 408 h 408"/>
                  <a:gd name="T14" fmla="*/ 95 w 95"/>
                  <a:gd name="T15" fmla="*/ 408 h 408"/>
                  <a:gd name="T16" fmla="*/ 95 w 95"/>
                  <a:gd name="T17" fmla="*/ 0 h 408"/>
                  <a:gd name="T18" fmla="*/ 0 w 95"/>
                  <a:gd name="T19" fmla="*/ 21 h 408"/>
                  <a:gd name="T20" fmla="*/ 0 w 9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08">
                    <a:moveTo>
                      <a:pt x="0" y="408"/>
                    </a:moveTo>
                    <a:cubicBezTo>
                      <a:pt x="9" y="408"/>
                      <a:pt x="13" y="408"/>
                      <a:pt x="16" y="408"/>
                    </a:cubicBezTo>
                    <a:cubicBezTo>
                      <a:pt x="21" y="408"/>
                      <a:pt x="21" y="408"/>
                      <a:pt x="21" y="408"/>
                    </a:cubicBezTo>
                    <a:cubicBezTo>
                      <a:pt x="28" y="408"/>
                      <a:pt x="28" y="408"/>
                      <a:pt x="28" y="408"/>
                    </a:cubicBezTo>
                    <a:cubicBezTo>
                      <a:pt x="70" y="408"/>
                      <a:pt x="70" y="408"/>
                      <a:pt x="70" y="408"/>
                    </a:cubicBezTo>
                    <a:cubicBezTo>
                      <a:pt x="79" y="408"/>
                      <a:pt x="79" y="408"/>
                      <a:pt x="79" y="408"/>
                    </a:cubicBezTo>
                    <a:cubicBezTo>
                      <a:pt x="83" y="408"/>
                      <a:pt x="85" y="408"/>
                      <a:pt x="88" y="408"/>
                    </a:cubicBezTo>
                    <a:cubicBezTo>
                      <a:pt x="95" y="408"/>
                      <a:pt x="95" y="408"/>
                      <a:pt x="95" y="408"/>
                    </a:cubicBezTo>
                    <a:cubicBezTo>
                      <a:pt x="95" y="0"/>
                      <a:pt x="95" y="0"/>
                      <a:pt x="95" y="0"/>
                    </a:cubicBezTo>
                    <a:cubicBezTo>
                      <a:pt x="0" y="21"/>
                      <a:pt x="0" y="21"/>
                      <a:pt x="0" y="21"/>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42" name="Freeform 16"/>
              <p:cNvSpPr>
                <a:spLocks/>
              </p:cNvSpPr>
              <p:nvPr/>
            </p:nvSpPr>
            <p:spPr bwMode="auto">
              <a:xfrm>
                <a:off x="13388975" y="7386638"/>
                <a:ext cx="577850" cy="2978150"/>
              </a:xfrm>
              <a:custGeom>
                <a:avLst/>
                <a:gdLst>
                  <a:gd name="T0" fmla="*/ 0 w 79"/>
                  <a:gd name="T1" fmla="*/ 408 h 408"/>
                  <a:gd name="T2" fmla="*/ 79 w 79"/>
                  <a:gd name="T3" fmla="*/ 408 h 408"/>
                  <a:gd name="T4" fmla="*/ 79 w 79"/>
                  <a:gd name="T5" fmla="*/ 17 h 408"/>
                  <a:gd name="T6" fmla="*/ 0 w 79"/>
                  <a:gd name="T7" fmla="*/ 0 h 408"/>
                  <a:gd name="T8" fmla="*/ 0 w 79"/>
                  <a:gd name="T9" fmla="*/ 408 h 408"/>
                </a:gdLst>
                <a:ahLst/>
                <a:cxnLst>
                  <a:cxn ang="0">
                    <a:pos x="T0" y="T1"/>
                  </a:cxn>
                  <a:cxn ang="0">
                    <a:pos x="T2" y="T3"/>
                  </a:cxn>
                  <a:cxn ang="0">
                    <a:pos x="T4" y="T5"/>
                  </a:cxn>
                  <a:cxn ang="0">
                    <a:pos x="T6" y="T7"/>
                  </a:cxn>
                  <a:cxn ang="0">
                    <a:pos x="T8" y="T9"/>
                  </a:cxn>
                </a:cxnLst>
                <a:rect l="0" t="0" r="r" b="b"/>
                <a:pathLst>
                  <a:path w="79" h="408">
                    <a:moveTo>
                      <a:pt x="0" y="408"/>
                    </a:moveTo>
                    <a:cubicBezTo>
                      <a:pt x="79" y="408"/>
                      <a:pt x="79" y="408"/>
                      <a:pt x="79" y="408"/>
                    </a:cubicBezTo>
                    <a:cubicBezTo>
                      <a:pt x="79" y="17"/>
                      <a:pt x="79" y="17"/>
                      <a:pt x="79" y="17"/>
                    </a:cubicBezTo>
                    <a:cubicBezTo>
                      <a:pt x="0" y="0"/>
                      <a:pt x="0" y="0"/>
                      <a:pt x="0" y="0"/>
                    </a:cubicBezTo>
                    <a:cubicBezTo>
                      <a:pt x="0" y="408"/>
                      <a:pt x="0" y="408"/>
                      <a:pt x="0" y="408"/>
                    </a:cubicBezTo>
                    <a:close/>
                  </a:path>
                </a:pathLst>
              </a:custGeom>
              <a:grpFill/>
              <a:ln>
                <a:noFill/>
              </a:ln>
              <a:extLst/>
            </p:spPr>
            <p:txBody>
              <a:bodyPr/>
              <a:lstStyle/>
              <a:p>
                <a:pPr>
                  <a:defRPr/>
                </a:pPr>
                <a:endParaRPr lang="en-US" sz="500" dirty="0">
                  <a:solidFill>
                    <a:srgbClr val="000000"/>
                  </a:solidFill>
                  <a:latin typeface="Arial"/>
                </a:endParaRPr>
              </a:p>
            </p:txBody>
          </p:sp>
          <p:sp>
            <p:nvSpPr>
              <p:cNvPr id="43" name="Freeform 17"/>
              <p:cNvSpPr>
                <a:spLocks/>
              </p:cNvSpPr>
              <p:nvPr/>
            </p:nvSpPr>
            <p:spPr bwMode="auto">
              <a:xfrm>
                <a:off x="12068175" y="7977188"/>
                <a:ext cx="482600" cy="241300"/>
              </a:xfrm>
              <a:custGeom>
                <a:avLst/>
                <a:gdLst>
                  <a:gd name="T0" fmla="*/ 304 w 304"/>
                  <a:gd name="T1" fmla="*/ 152 h 152"/>
                  <a:gd name="T2" fmla="*/ 304 w 304"/>
                  <a:gd name="T3" fmla="*/ 78 h 152"/>
                  <a:gd name="T4" fmla="*/ 133 w 304"/>
                  <a:gd name="T5" fmla="*/ 0 h 152"/>
                  <a:gd name="T6" fmla="*/ 0 w 304"/>
                  <a:gd name="T7" fmla="*/ 60 h 152"/>
                  <a:gd name="T8" fmla="*/ 0 w 304"/>
                  <a:gd name="T9" fmla="*/ 134 h 152"/>
                  <a:gd name="T10" fmla="*/ 124 w 304"/>
                  <a:gd name="T11" fmla="*/ 88 h 152"/>
                  <a:gd name="T12" fmla="*/ 304 w 30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04" h="152">
                    <a:moveTo>
                      <a:pt x="304" y="152"/>
                    </a:moveTo>
                    <a:lnTo>
                      <a:pt x="304" y="78"/>
                    </a:lnTo>
                    <a:lnTo>
                      <a:pt x="133" y="0"/>
                    </a:lnTo>
                    <a:lnTo>
                      <a:pt x="0" y="60"/>
                    </a:lnTo>
                    <a:lnTo>
                      <a:pt x="0" y="134"/>
                    </a:lnTo>
                    <a:lnTo>
                      <a:pt x="124" y="88"/>
                    </a:lnTo>
                    <a:lnTo>
                      <a:pt x="304" y="152"/>
                    </a:lnTo>
                    <a:close/>
                  </a:path>
                </a:pathLst>
              </a:custGeom>
              <a:grpFill/>
              <a:ln>
                <a:noFill/>
              </a:ln>
              <a:extLst/>
            </p:spPr>
            <p:txBody>
              <a:bodyPr/>
              <a:lstStyle/>
              <a:p>
                <a:pPr>
                  <a:defRPr/>
                </a:pPr>
                <a:endParaRPr lang="en-US" sz="500" dirty="0">
                  <a:solidFill>
                    <a:srgbClr val="000000"/>
                  </a:solidFill>
                  <a:latin typeface="Arial"/>
                </a:endParaRPr>
              </a:p>
            </p:txBody>
          </p:sp>
          <p:sp>
            <p:nvSpPr>
              <p:cNvPr id="44" name="Freeform 18"/>
              <p:cNvSpPr>
                <a:spLocks/>
              </p:cNvSpPr>
              <p:nvPr/>
            </p:nvSpPr>
            <p:spPr bwMode="auto">
              <a:xfrm>
                <a:off x="12279313" y="8145463"/>
                <a:ext cx="358775" cy="2219325"/>
              </a:xfrm>
              <a:custGeom>
                <a:avLst/>
                <a:gdLst>
                  <a:gd name="T0" fmla="*/ 0 w 49"/>
                  <a:gd name="T1" fmla="*/ 304 h 304"/>
                  <a:gd name="T2" fmla="*/ 49 w 49"/>
                  <a:gd name="T3" fmla="*/ 304 h 304"/>
                  <a:gd name="T4" fmla="*/ 49 w 49"/>
                  <a:gd name="T5" fmla="*/ 17 h 304"/>
                  <a:gd name="T6" fmla="*/ 0 w 49"/>
                  <a:gd name="T7" fmla="*/ 0 h 304"/>
                  <a:gd name="T8" fmla="*/ 0 w 49"/>
                  <a:gd name="T9" fmla="*/ 304 h 304"/>
                </a:gdLst>
                <a:ahLst/>
                <a:cxnLst>
                  <a:cxn ang="0">
                    <a:pos x="T0" y="T1"/>
                  </a:cxn>
                  <a:cxn ang="0">
                    <a:pos x="T2" y="T3"/>
                  </a:cxn>
                  <a:cxn ang="0">
                    <a:pos x="T4" y="T5"/>
                  </a:cxn>
                  <a:cxn ang="0">
                    <a:pos x="T6" y="T7"/>
                  </a:cxn>
                  <a:cxn ang="0">
                    <a:pos x="T8" y="T9"/>
                  </a:cxn>
                </a:cxnLst>
                <a:rect l="0" t="0" r="r" b="b"/>
                <a:pathLst>
                  <a:path w="49" h="304">
                    <a:moveTo>
                      <a:pt x="0" y="304"/>
                    </a:moveTo>
                    <a:cubicBezTo>
                      <a:pt x="49" y="304"/>
                      <a:pt x="49" y="304"/>
                      <a:pt x="49" y="304"/>
                    </a:cubicBezTo>
                    <a:cubicBezTo>
                      <a:pt x="49" y="17"/>
                      <a:pt x="49" y="17"/>
                      <a:pt x="49" y="17"/>
                    </a:cubicBezTo>
                    <a:cubicBezTo>
                      <a:pt x="0" y="0"/>
                      <a:pt x="0" y="0"/>
                      <a:pt x="0" y="0"/>
                    </a:cubicBezTo>
                    <a:cubicBezTo>
                      <a:pt x="0" y="304"/>
                      <a:pt x="0" y="304"/>
                      <a:pt x="0" y="304"/>
                    </a:cubicBezTo>
                    <a:close/>
                  </a:path>
                </a:pathLst>
              </a:custGeom>
              <a:grpFill/>
              <a:ln>
                <a:noFill/>
              </a:ln>
              <a:extLst/>
            </p:spPr>
            <p:txBody>
              <a:bodyPr/>
              <a:lstStyle/>
              <a:p>
                <a:pPr>
                  <a:defRPr/>
                </a:pPr>
                <a:endParaRPr lang="en-US" sz="500" dirty="0">
                  <a:solidFill>
                    <a:srgbClr val="000000"/>
                  </a:solidFill>
                  <a:latin typeface="Arial"/>
                </a:endParaRPr>
              </a:p>
            </p:txBody>
          </p:sp>
          <p:sp>
            <p:nvSpPr>
              <p:cNvPr id="45" name="Freeform 19"/>
              <p:cNvSpPr>
                <a:spLocks/>
              </p:cNvSpPr>
              <p:nvPr/>
            </p:nvSpPr>
            <p:spPr bwMode="auto">
              <a:xfrm>
                <a:off x="11885613" y="8145463"/>
                <a:ext cx="373063" cy="2219325"/>
              </a:xfrm>
              <a:custGeom>
                <a:avLst/>
                <a:gdLst>
                  <a:gd name="T0" fmla="*/ 51 w 51"/>
                  <a:gd name="T1" fmla="*/ 0 h 304"/>
                  <a:gd name="T2" fmla="*/ 0 w 51"/>
                  <a:gd name="T3" fmla="*/ 18 h 304"/>
                  <a:gd name="T4" fmla="*/ 0 w 51"/>
                  <a:gd name="T5" fmla="*/ 304 h 304"/>
                  <a:gd name="T6" fmla="*/ 51 w 51"/>
                  <a:gd name="T7" fmla="*/ 304 h 304"/>
                  <a:gd name="T8" fmla="*/ 51 w 51"/>
                  <a:gd name="T9" fmla="*/ 0 h 304"/>
                </a:gdLst>
                <a:ahLst/>
                <a:cxnLst>
                  <a:cxn ang="0">
                    <a:pos x="T0" y="T1"/>
                  </a:cxn>
                  <a:cxn ang="0">
                    <a:pos x="T2" y="T3"/>
                  </a:cxn>
                  <a:cxn ang="0">
                    <a:pos x="T4" y="T5"/>
                  </a:cxn>
                  <a:cxn ang="0">
                    <a:pos x="T6" y="T7"/>
                  </a:cxn>
                  <a:cxn ang="0">
                    <a:pos x="T8" y="T9"/>
                  </a:cxn>
                </a:cxnLst>
                <a:rect l="0" t="0" r="r" b="b"/>
                <a:pathLst>
                  <a:path w="51" h="304">
                    <a:moveTo>
                      <a:pt x="51" y="0"/>
                    </a:moveTo>
                    <a:cubicBezTo>
                      <a:pt x="0" y="18"/>
                      <a:pt x="0" y="18"/>
                      <a:pt x="0" y="18"/>
                    </a:cubicBezTo>
                    <a:cubicBezTo>
                      <a:pt x="0" y="304"/>
                      <a:pt x="0" y="304"/>
                      <a:pt x="0" y="304"/>
                    </a:cubicBezTo>
                    <a:cubicBezTo>
                      <a:pt x="51" y="304"/>
                      <a:pt x="51" y="304"/>
                      <a:pt x="51" y="304"/>
                    </a:cubicBezTo>
                    <a:cubicBezTo>
                      <a:pt x="51" y="0"/>
                      <a:pt x="51" y="0"/>
                      <a:pt x="51" y="0"/>
                    </a:cubicBezTo>
                    <a:close/>
                  </a:path>
                </a:pathLst>
              </a:custGeom>
              <a:grpFill/>
              <a:ln>
                <a:noFill/>
              </a:ln>
              <a:extLst/>
            </p:spPr>
            <p:txBody>
              <a:bodyPr/>
              <a:lstStyle/>
              <a:p>
                <a:pPr>
                  <a:defRPr/>
                </a:pPr>
                <a:endParaRPr lang="en-US" sz="500" dirty="0">
                  <a:solidFill>
                    <a:srgbClr val="000000"/>
                  </a:solidFill>
                  <a:latin typeface="Arial"/>
                </a:endParaRPr>
              </a:p>
            </p:txBody>
          </p:sp>
          <p:sp>
            <p:nvSpPr>
              <p:cNvPr id="46" name="Freeform 20"/>
              <p:cNvSpPr>
                <a:spLocks/>
              </p:cNvSpPr>
              <p:nvPr/>
            </p:nvSpPr>
            <p:spPr bwMode="auto">
              <a:xfrm>
                <a:off x="12338050" y="5794375"/>
                <a:ext cx="533400" cy="2438400"/>
              </a:xfrm>
              <a:custGeom>
                <a:avLst/>
                <a:gdLst>
                  <a:gd name="T0" fmla="*/ 25 w 73"/>
                  <a:gd name="T1" fmla="*/ 309 h 334"/>
                  <a:gd name="T2" fmla="*/ 34 w 73"/>
                  <a:gd name="T3" fmla="*/ 314 h 334"/>
                  <a:gd name="T4" fmla="*/ 34 w 73"/>
                  <a:gd name="T5" fmla="*/ 332 h 334"/>
                  <a:gd name="T6" fmla="*/ 40 w 73"/>
                  <a:gd name="T7" fmla="*/ 334 h 334"/>
                  <a:gd name="T8" fmla="*/ 40 w 73"/>
                  <a:gd name="T9" fmla="*/ 309 h 334"/>
                  <a:gd name="T10" fmla="*/ 40 w 73"/>
                  <a:gd name="T11" fmla="*/ 300 h 334"/>
                  <a:gd name="T12" fmla="*/ 40 w 73"/>
                  <a:gd name="T13" fmla="*/ 286 h 334"/>
                  <a:gd name="T14" fmla="*/ 40 w 73"/>
                  <a:gd name="T15" fmla="*/ 274 h 334"/>
                  <a:gd name="T16" fmla="*/ 40 w 73"/>
                  <a:gd name="T17" fmla="*/ 259 h 334"/>
                  <a:gd name="T18" fmla="*/ 40 w 73"/>
                  <a:gd name="T19" fmla="*/ 235 h 334"/>
                  <a:gd name="T20" fmla="*/ 73 w 73"/>
                  <a:gd name="T21" fmla="*/ 228 h 334"/>
                  <a:gd name="T22" fmla="*/ 73 w 73"/>
                  <a:gd name="T23" fmla="*/ 0 h 334"/>
                  <a:gd name="T24" fmla="*/ 0 w 73"/>
                  <a:gd name="T25" fmla="*/ 24 h 334"/>
                  <a:gd name="T26" fmla="*/ 0 w 73"/>
                  <a:gd name="T27" fmla="*/ 298 h 334"/>
                  <a:gd name="T28" fmla="*/ 8 w 73"/>
                  <a:gd name="T29" fmla="*/ 302 h 334"/>
                  <a:gd name="T30" fmla="*/ 25 w 73"/>
                  <a:gd name="T31" fmla="*/ 30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34">
                    <a:moveTo>
                      <a:pt x="25" y="309"/>
                    </a:moveTo>
                    <a:cubicBezTo>
                      <a:pt x="34" y="313"/>
                      <a:pt x="34" y="314"/>
                      <a:pt x="34" y="314"/>
                    </a:cubicBezTo>
                    <a:cubicBezTo>
                      <a:pt x="34" y="332"/>
                      <a:pt x="34" y="332"/>
                      <a:pt x="34" y="332"/>
                    </a:cubicBezTo>
                    <a:cubicBezTo>
                      <a:pt x="40" y="334"/>
                      <a:pt x="40" y="334"/>
                      <a:pt x="40" y="334"/>
                    </a:cubicBezTo>
                    <a:cubicBezTo>
                      <a:pt x="40" y="322"/>
                      <a:pt x="40" y="314"/>
                      <a:pt x="40" y="309"/>
                    </a:cubicBezTo>
                    <a:cubicBezTo>
                      <a:pt x="40" y="300"/>
                      <a:pt x="40" y="300"/>
                      <a:pt x="40" y="300"/>
                    </a:cubicBezTo>
                    <a:cubicBezTo>
                      <a:pt x="40" y="286"/>
                      <a:pt x="40" y="286"/>
                      <a:pt x="40" y="286"/>
                    </a:cubicBezTo>
                    <a:cubicBezTo>
                      <a:pt x="40" y="274"/>
                      <a:pt x="40" y="274"/>
                      <a:pt x="40" y="274"/>
                    </a:cubicBezTo>
                    <a:cubicBezTo>
                      <a:pt x="40" y="259"/>
                      <a:pt x="40" y="259"/>
                      <a:pt x="40" y="259"/>
                    </a:cubicBezTo>
                    <a:cubicBezTo>
                      <a:pt x="40" y="235"/>
                      <a:pt x="40" y="235"/>
                      <a:pt x="40" y="235"/>
                    </a:cubicBezTo>
                    <a:cubicBezTo>
                      <a:pt x="73" y="228"/>
                      <a:pt x="73" y="228"/>
                      <a:pt x="73" y="228"/>
                    </a:cubicBezTo>
                    <a:cubicBezTo>
                      <a:pt x="73" y="0"/>
                      <a:pt x="73" y="0"/>
                      <a:pt x="73" y="0"/>
                    </a:cubicBezTo>
                    <a:cubicBezTo>
                      <a:pt x="0" y="24"/>
                      <a:pt x="0" y="24"/>
                      <a:pt x="0" y="24"/>
                    </a:cubicBezTo>
                    <a:cubicBezTo>
                      <a:pt x="0" y="298"/>
                      <a:pt x="0" y="298"/>
                      <a:pt x="0" y="298"/>
                    </a:cubicBezTo>
                    <a:cubicBezTo>
                      <a:pt x="3" y="300"/>
                      <a:pt x="6" y="301"/>
                      <a:pt x="8" y="302"/>
                    </a:cubicBezTo>
                    <a:lnTo>
                      <a:pt x="25" y="309"/>
                    </a:lnTo>
                    <a:close/>
                  </a:path>
                </a:pathLst>
              </a:custGeom>
              <a:grpFill/>
              <a:ln>
                <a:noFill/>
              </a:ln>
              <a:extLst/>
            </p:spPr>
            <p:txBody>
              <a:bodyPr/>
              <a:lstStyle/>
              <a:p>
                <a:pPr>
                  <a:defRPr/>
                </a:pPr>
                <a:endParaRPr lang="en-US" sz="500" dirty="0">
                  <a:solidFill>
                    <a:srgbClr val="000000"/>
                  </a:solidFill>
                  <a:latin typeface="Arial"/>
                </a:endParaRPr>
              </a:p>
            </p:txBody>
          </p:sp>
        </p:grpSp>
      </p:grpSp>
    </p:spTree>
    <p:extLst>
      <p:ext uri="{BB962C8B-B14F-4D97-AF65-F5344CB8AC3E}">
        <p14:creationId xmlns:p14="http://schemas.microsoft.com/office/powerpoint/2010/main" val="282983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rgbClr val="FF0000"/>
                </a:solidFill>
              </a:rPr>
              <a:t>Product Overview and </a:t>
            </a:r>
            <a:r>
              <a:rPr lang="en-US" sz="2000" dirty="0" smtClean="0">
                <a:solidFill>
                  <a:srgbClr val="FF0000"/>
                </a:solidFill>
              </a:rPr>
              <a:t>Roadmap</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rgbClr val="FF0000"/>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46838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4586" r="49784"/>
          <a:stretch/>
        </p:blipFill>
        <p:spPr>
          <a:xfrm>
            <a:off x="592221" y="921682"/>
            <a:ext cx="1684433" cy="3553598"/>
          </a:xfrm>
          <a:prstGeom prst="rect">
            <a:avLst/>
          </a:prstGeom>
        </p:spPr>
      </p:pic>
      <p:pic>
        <p:nvPicPr>
          <p:cNvPr id="1026" name="Picture 2"/>
          <p:cNvPicPr>
            <a:picLocks noChangeAspect="1" noChangeArrowheads="1"/>
          </p:cNvPicPr>
          <p:nvPr/>
        </p:nvPicPr>
        <p:blipFill rotWithShape="1">
          <a:blip r:embed="rId4"/>
          <a:srcRect l="40952" r="9753"/>
          <a:stretch/>
        </p:blipFill>
        <p:spPr bwMode="auto">
          <a:xfrm>
            <a:off x="2284399" y="1079948"/>
            <a:ext cx="2120497" cy="3350419"/>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smtClean="0"/>
              <a:t>Current Oracle Mobile Security Offering</a:t>
            </a:r>
            <a:br>
              <a:rPr lang="en-US" dirty="0" smtClean="0"/>
            </a:br>
            <a:r>
              <a:rPr lang="en-US" sz="2000" b="0" dirty="0">
                <a:solidFill>
                  <a:srgbClr val="FF0000"/>
                </a:solidFill>
              </a:rPr>
              <a:t>Secure Mobile Authentication/Authorization</a:t>
            </a:r>
            <a:endParaRPr lang="en-US" sz="2000" b="0" dirty="0">
              <a:solidFill>
                <a:srgbClr val="FF0000"/>
              </a:solidFill>
              <a:latin typeface="+mn-lt"/>
              <a:ea typeface="ＭＳ Ｐゴシック" pitchFamily="-106" charset="-128"/>
              <a:cs typeface="ＭＳ Ｐゴシック" charset="-128"/>
            </a:endParaRPr>
          </a:p>
        </p:txBody>
      </p:sp>
      <p:sp>
        <p:nvSpPr>
          <p:cNvPr id="8" name="Content Placeholder 2"/>
          <p:cNvSpPr>
            <a:spLocks noGrp="1"/>
          </p:cNvSpPr>
          <p:nvPr>
            <p:ph sz="quarter" idx="12"/>
          </p:nvPr>
        </p:nvSpPr>
        <p:spPr>
          <a:xfrm>
            <a:off x="4838061" y="1184239"/>
            <a:ext cx="3845770" cy="3425263"/>
          </a:xfrm>
          <a:ln cap="rnd">
            <a:noFill/>
            <a:prstDash val="sysDot"/>
          </a:ln>
        </p:spPr>
        <p:txBody>
          <a:bodyPr/>
          <a:lstStyle/>
          <a:p>
            <a:pPr marL="0" indent="0">
              <a:buNone/>
            </a:pPr>
            <a:r>
              <a:rPr lang="en-US" sz="1800" dirty="0"/>
              <a:t>Oracle Access Management – “Mobile &amp; Social”</a:t>
            </a:r>
            <a:endParaRPr lang="en-US" sz="1400" dirty="0"/>
          </a:p>
          <a:p>
            <a:r>
              <a:rPr lang="en-US" sz="1500" dirty="0"/>
              <a:t>Primarily focuses on bespoke apps</a:t>
            </a:r>
          </a:p>
          <a:p>
            <a:r>
              <a:rPr lang="en-US" sz="1500" dirty="0"/>
              <a:t>Bridges the gap between mobile devices and IAM infrastructure</a:t>
            </a:r>
          </a:p>
          <a:p>
            <a:r>
              <a:rPr lang="en-US" sz="1500" dirty="0"/>
              <a:t>Provides authentication, risk-based access, single sign-on and auditing</a:t>
            </a:r>
          </a:p>
          <a:p>
            <a:r>
              <a:rPr lang="en-US" sz="1500" dirty="0"/>
              <a:t>Supports Web, Hybrid and Native applications</a:t>
            </a:r>
          </a:p>
          <a:p>
            <a:r>
              <a:rPr lang="en-US" sz="1500" dirty="0"/>
              <a:t>Simplified developer access to these services with mobile friendly interfaces (REST) and iOS &amp; Android SDK</a:t>
            </a:r>
          </a:p>
        </p:txBody>
      </p:sp>
      <p:sp>
        <p:nvSpPr>
          <p:cNvPr id="20" name="Rounded Rectangle 19"/>
          <p:cNvSpPr/>
          <p:nvPr/>
        </p:nvSpPr>
        <p:spPr>
          <a:xfrm>
            <a:off x="2486673" y="1423501"/>
            <a:ext cx="1686364" cy="401509"/>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buClr>
                <a:srgbClr val="FD0000"/>
              </a:buClr>
            </a:pPr>
            <a:endParaRPr lang="en-US">
              <a:solidFill>
                <a:srgbClr val="FFFFFF"/>
              </a:solidFill>
            </a:endParaRPr>
          </a:p>
        </p:txBody>
      </p:sp>
      <p:cxnSp>
        <p:nvCxnSpPr>
          <p:cNvPr id="21" name="Elbow Connector 20"/>
          <p:cNvCxnSpPr>
            <a:stCxn id="20" idx="3"/>
          </p:cNvCxnSpPr>
          <p:nvPr/>
        </p:nvCxnSpPr>
        <p:spPr>
          <a:xfrm>
            <a:off x="4173037" y="1624255"/>
            <a:ext cx="266769" cy="909395"/>
          </a:xfrm>
          <a:prstGeom prst="bentConnector2">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423373" y="3098443"/>
            <a:ext cx="635334" cy="401509"/>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buClr>
                <a:srgbClr val="FD0000"/>
              </a:buClr>
            </a:pPr>
            <a:endParaRPr lang="en-US">
              <a:solidFill>
                <a:srgbClr val="FFFFFF"/>
              </a:solidFill>
            </a:endParaRPr>
          </a:p>
        </p:txBody>
      </p:sp>
      <p:cxnSp>
        <p:nvCxnSpPr>
          <p:cNvPr id="23" name="Elbow Connector 22"/>
          <p:cNvCxnSpPr>
            <a:stCxn id="22" idx="3"/>
          </p:cNvCxnSpPr>
          <p:nvPr/>
        </p:nvCxnSpPr>
        <p:spPr>
          <a:xfrm flipV="1">
            <a:off x="4058707" y="2543175"/>
            <a:ext cx="781253" cy="756023"/>
          </a:xfrm>
          <a:prstGeom prst="bentConnector3">
            <a:avLst>
              <a:gd name="adj1" fmla="val 50000"/>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94566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4586" r="49784"/>
          <a:stretch/>
        </p:blipFill>
        <p:spPr>
          <a:xfrm>
            <a:off x="592221" y="921682"/>
            <a:ext cx="1684433" cy="3553598"/>
          </a:xfrm>
          <a:prstGeom prst="rect">
            <a:avLst/>
          </a:prstGeom>
        </p:spPr>
      </p:pic>
      <p:pic>
        <p:nvPicPr>
          <p:cNvPr id="11" name="Picture 2"/>
          <p:cNvPicPr>
            <a:picLocks noChangeAspect="1" noChangeArrowheads="1"/>
          </p:cNvPicPr>
          <p:nvPr/>
        </p:nvPicPr>
        <p:blipFill rotWithShape="1">
          <a:blip r:embed="rId4"/>
          <a:srcRect l="40952" r="9753"/>
          <a:stretch/>
        </p:blipFill>
        <p:spPr bwMode="auto">
          <a:xfrm>
            <a:off x="2284399" y="1079948"/>
            <a:ext cx="2120497" cy="3350419"/>
          </a:xfrm>
          <a:prstGeom prst="rect">
            <a:avLst/>
          </a:prstGeom>
          <a:noFill/>
          <a:ln w="9525">
            <a:noFill/>
            <a:miter lim="800000"/>
            <a:headEnd/>
            <a:tailEnd/>
          </a:ln>
        </p:spPr>
      </p:pic>
      <p:sp>
        <p:nvSpPr>
          <p:cNvPr id="12" name="Rounded Rectangle 11"/>
          <p:cNvSpPr/>
          <p:nvPr/>
        </p:nvSpPr>
        <p:spPr>
          <a:xfrm>
            <a:off x="2486673" y="1423501"/>
            <a:ext cx="1686364" cy="401509"/>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buClr>
                <a:srgbClr val="FD0000"/>
              </a:buClr>
            </a:pPr>
            <a:endParaRPr lang="en-US">
              <a:solidFill>
                <a:srgbClr val="FFFFFF"/>
              </a:solidFill>
            </a:endParaRPr>
          </a:p>
        </p:txBody>
      </p:sp>
      <p:cxnSp>
        <p:nvCxnSpPr>
          <p:cNvPr id="13" name="Elbow Connector 12"/>
          <p:cNvCxnSpPr>
            <a:stCxn id="12" idx="3"/>
          </p:cNvCxnSpPr>
          <p:nvPr/>
        </p:nvCxnSpPr>
        <p:spPr>
          <a:xfrm>
            <a:off x="4173037" y="1624255"/>
            <a:ext cx="266769" cy="909395"/>
          </a:xfrm>
          <a:prstGeom prst="bentConnector2">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3423373" y="3098443"/>
            <a:ext cx="635334" cy="401509"/>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buClr>
                <a:srgbClr val="FD0000"/>
              </a:buClr>
            </a:pPr>
            <a:endParaRPr lang="en-US">
              <a:solidFill>
                <a:srgbClr val="FFFFFF"/>
              </a:solidFill>
            </a:endParaRPr>
          </a:p>
        </p:txBody>
      </p:sp>
      <p:pic>
        <p:nvPicPr>
          <p:cNvPr id="2050" name="Picture 2"/>
          <p:cNvPicPr>
            <a:picLocks noChangeAspect="1" noChangeArrowheads="1"/>
          </p:cNvPicPr>
          <p:nvPr/>
        </p:nvPicPr>
        <p:blipFill rotWithShape="1">
          <a:blip r:embed="rId4"/>
          <a:srcRect l="41429"/>
          <a:stretch/>
        </p:blipFill>
        <p:spPr bwMode="auto">
          <a:xfrm>
            <a:off x="2304887" y="1103876"/>
            <a:ext cx="2519536" cy="335041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Oracle Mobile Security Vision</a:t>
            </a:r>
            <a:br>
              <a:rPr lang="en-US" dirty="0" smtClean="0"/>
            </a:br>
            <a:endParaRPr lang="en-US" sz="2000" dirty="0">
              <a:solidFill>
                <a:schemeClr val="accent1"/>
              </a:solidFill>
              <a:ea typeface="+mn-ea"/>
            </a:endParaRPr>
          </a:p>
        </p:txBody>
      </p:sp>
      <p:sp>
        <p:nvSpPr>
          <p:cNvPr id="3" name="Content Placeholder 2"/>
          <p:cNvSpPr>
            <a:spLocks noGrp="1"/>
          </p:cNvSpPr>
          <p:nvPr>
            <p:ph sz="quarter" idx="12"/>
          </p:nvPr>
        </p:nvSpPr>
        <p:spPr>
          <a:xfrm>
            <a:off x="4738372" y="1131193"/>
            <a:ext cx="4117394" cy="3499553"/>
          </a:xfrm>
          <a:ln cap="rnd">
            <a:noFill/>
            <a:prstDash val="sysDot"/>
          </a:ln>
        </p:spPr>
        <p:txBody>
          <a:bodyPr>
            <a:normAutofit/>
          </a:bodyPr>
          <a:lstStyle/>
          <a:p>
            <a:endParaRPr lang="en-US" sz="1400" dirty="0"/>
          </a:p>
          <a:p>
            <a:r>
              <a:rPr lang="en-US" sz="1400" dirty="0"/>
              <a:t>Offer Mobile security suite that can extend the Oracle IDM platform</a:t>
            </a:r>
          </a:p>
          <a:p>
            <a:r>
              <a:rPr lang="en-US" sz="1500" dirty="0"/>
              <a:t>Separate personal and corporate data </a:t>
            </a:r>
          </a:p>
          <a:p>
            <a:r>
              <a:rPr lang="en-US" sz="1500" dirty="0"/>
              <a:t>Application centric solution – avoid device lockdown</a:t>
            </a:r>
          </a:p>
          <a:p>
            <a:r>
              <a:rPr lang="en-US" sz="1400" dirty="0"/>
              <a:t>Extend Identity Management platform to manage the lifecycle of applications and containers</a:t>
            </a:r>
          </a:p>
          <a:p>
            <a:r>
              <a:rPr lang="en-US" sz="1400" dirty="0"/>
              <a:t>Extend Access Management platform to mobile devices and applications </a:t>
            </a:r>
          </a:p>
          <a:p>
            <a:r>
              <a:rPr lang="en-US" sz="1400" dirty="0"/>
              <a:t>Oracle/ADF Mobile Apps secure-by-default by consuming these security services</a:t>
            </a:r>
          </a:p>
        </p:txBody>
      </p:sp>
      <p:sp>
        <p:nvSpPr>
          <p:cNvPr id="4" name="Rounded Rectangle 3"/>
          <p:cNvSpPr/>
          <p:nvPr/>
        </p:nvSpPr>
        <p:spPr>
          <a:xfrm>
            <a:off x="2287968" y="1272209"/>
            <a:ext cx="2078062" cy="299167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defTabSz="914324"/>
            <a:endParaRPr lang="en-US" dirty="0">
              <a:solidFill>
                <a:prstClr val="white"/>
              </a:solidFill>
            </a:endParaRPr>
          </a:p>
        </p:txBody>
      </p:sp>
      <p:cxnSp>
        <p:nvCxnSpPr>
          <p:cNvPr id="15" name="Straight Connector 14"/>
          <p:cNvCxnSpPr>
            <a:stCxn id="4" idx="3"/>
          </p:cNvCxnSpPr>
          <p:nvPr/>
        </p:nvCxnSpPr>
        <p:spPr>
          <a:xfrm>
            <a:off x="4366030" y="2768050"/>
            <a:ext cx="394813" cy="4970"/>
          </a:xfrm>
          <a:prstGeom prst="lin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7" name="Text Placeholder 67"/>
          <p:cNvSpPr>
            <a:spLocks noGrp="1"/>
          </p:cNvSpPr>
          <p:nvPr>
            <p:ph type="body" sz="quarter" idx="13"/>
          </p:nvPr>
        </p:nvSpPr>
        <p:spPr>
          <a:xfrm>
            <a:off x="804347" y="648216"/>
            <a:ext cx="8229600" cy="304800"/>
          </a:xfrm>
        </p:spPr>
        <p:txBody>
          <a:bodyPr/>
          <a:lstStyle/>
          <a:p>
            <a:r>
              <a:rPr lang="en-US" dirty="0" smtClean="0"/>
              <a:t>Addressing Customer Requirements for Mobile Security</a:t>
            </a:r>
            <a:endParaRPr lang="en-US" dirty="0"/>
          </a:p>
        </p:txBody>
      </p:sp>
    </p:spTree>
    <p:extLst>
      <p:ext uri="{BB962C8B-B14F-4D97-AF65-F5344CB8AC3E}">
        <p14:creationId xmlns:p14="http://schemas.microsoft.com/office/powerpoint/2010/main" val="40461675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ＭＳ Ｐゴシック" charset="0"/>
              </a:rPr>
              <a:t>Oracle Identity Management</a:t>
            </a:r>
            <a:endParaRPr lang="en-US" dirty="0"/>
          </a:p>
        </p:txBody>
      </p:sp>
      <p:sp>
        <p:nvSpPr>
          <p:cNvPr id="5" name="Text Placeholder 4"/>
          <p:cNvSpPr>
            <a:spLocks noGrp="1"/>
          </p:cNvSpPr>
          <p:nvPr>
            <p:ph type="body" sz="quarter" idx="13"/>
          </p:nvPr>
        </p:nvSpPr>
        <p:spPr/>
        <p:txBody>
          <a:bodyPr/>
          <a:lstStyle/>
          <a:p>
            <a:r>
              <a:rPr lang="en-US" dirty="0" smtClean="0"/>
              <a:t>Extending the Platform with a Discreet Mobile Security Solution</a:t>
            </a:r>
            <a:endParaRPr lang="en-US" dirty="0"/>
          </a:p>
        </p:txBody>
      </p:sp>
      <p:sp>
        <p:nvSpPr>
          <p:cNvPr id="37" name="Rectangle 36"/>
          <p:cNvSpPr/>
          <p:nvPr/>
        </p:nvSpPr>
        <p:spPr>
          <a:xfrm>
            <a:off x="3257574" y="1537933"/>
            <a:ext cx="2609841" cy="246626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nSpc>
                <a:spcPct val="100000"/>
              </a:lnSpc>
              <a:spcBef>
                <a:spcPct val="0"/>
              </a:spcBef>
              <a:buClrTx/>
            </a:pPr>
            <a:endParaRPr lang="en-US" sz="1200" dirty="0">
              <a:solidFill>
                <a:prstClr val="white"/>
              </a:solidFill>
            </a:endParaRPr>
          </a:p>
        </p:txBody>
      </p:sp>
      <p:sp>
        <p:nvSpPr>
          <p:cNvPr id="42" name="Rectangle 41"/>
          <p:cNvSpPr/>
          <p:nvPr/>
        </p:nvSpPr>
        <p:spPr>
          <a:xfrm>
            <a:off x="543465" y="1537225"/>
            <a:ext cx="2590797" cy="24669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nSpc>
                <a:spcPct val="100000"/>
              </a:lnSpc>
              <a:spcBef>
                <a:spcPct val="0"/>
              </a:spcBef>
              <a:buClrTx/>
            </a:pPr>
            <a:endParaRPr lang="en-US" sz="1200" dirty="0">
              <a:solidFill>
                <a:prstClr val="white"/>
              </a:solidFill>
            </a:endParaRPr>
          </a:p>
        </p:txBody>
      </p:sp>
      <p:sp>
        <p:nvSpPr>
          <p:cNvPr id="43" name="Rectangle 42"/>
          <p:cNvSpPr/>
          <p:nvPr/>
        </p:nvSpPr>
        <p:spPr bwMode="auto">
          <a:xfrm>
            <a:off x="533417" y="1130094"/>
            <a:ext cx="2641597" cy="373731"/>
          </a:xfrm>
          <a:prstGeom prst="rect">
            <a:avLst/>
          </a:prstGeom>
          <a:gradFill rotWithShape="1">
            <a:gsLst>
              <a:gs pos="0">
                <a:schemeClr val="tx1">
                  <a:lumMod val="50000"/>
                  <a:lumOff val="50000"/>
                </a:schemeClr>
              </a:gs>
              <a:gs pos="100000">
                <a:schemeClr val="tx1">
                  <a:lumMod val="75000"/>
                  <a:lumOff val="25000"/>
                </a:schemeClr>
              </a:gs>
            </a:gsLst>
            <a:lin ang="5400000" scaled="1"/>
          </a:gradFill>
          <a:ln>
            <a:noFill/>
          </a:ln>
          <a:effectLst/>
        </p:spPr>
        <p:txBody>
          <a:bodyPr wrap="none" lIns="91416" tIns="45708" rIns="91416" bIns="45708" anchor="ctr"/>
          <a:lstStyle/>
          <a:p>
            <a:pPr>
              <a:lnSpc>
                <a:spcPct val="100000"/>
              </a:lnSpc>
              <a:spcBef>
                <a:spcPct val="0"/>
              </a:spcBef>
              <a:buClr>
                <a:srgbClr val="FD0000"/>
              </a:buClr>
            </a:pPr>
            <a:r>
              <a:rPr lang="en-US" sz="1400" dirty="0">
                <a:solidFill>
                  <a:srgbClr val="FFFFFF"/>
                </a:solidFill>
                <a:latin typeface="Arial" pitchFamily="34" charset="0"/>
                <a:ea typeface="ＭＳ Ｐゴシック" pitchFamily="34" charset="-128"/>
              </a:rPr>
              <a:t>Identity Governance</a:t>
            </a:r>
          </a:p>
        </p:txBody>
      </p:sp>
      <p:sp>
        <p:nvSpPr>
          <p:cNvPr id="45" name="TextBox 44"/>
          <p:cNvSpPr txBox="1"/>
          <p:nvPr/>
        </p:nvSpPr>
        <p:spPr>
          <a:xfrm>
            <a:off x="636272" y="1589108"/>
            <a:ext cx="2539351" cy="2325236"/>
          </a:xfrm>
          <a:prstGeom prst="rect">
            <a:avLst/>
          </a:prstGeom>
          <a:noFill/>
        </p:spPr>
        <p:txBody>
          <a:bodyPr wrap="square" lIns="68571" tIns="34286" rIns="68571" bIns="34286" rtlCol="0">
            <a:spAutoFit/>
          </a:bodyPr>
          <a:lstStyle/>
          <a:p>
            <a:pPr>
              <a:spcBef>
                <a:spcPts val="579"/>
              </a:spcBef>
              <a:buClr>
                <a:srgbClr val="FD0000"/>
              </a:buClr>
            </a:pPr>
            <a:r>
              <a:rPr lang="en-US" sz="1200" dirty="0">
                <a:solidFill>
                  <a:srgbClr val="000000"/>
                </a:solidFill>
                <a:latin typeface="Arial" pitchFamily="34" charset="0"/>
                <a:ea typeface="ＭＳ Ｐゴシック" pitchFamily="34" charset="-128"/>
              </a:rPr>
              <a:t>Access Request</a:t>
            </a:r>
          </a:p>
          <a:p>
            <a:pPr>
              <a:spcBef>
                <a:spcPts val="579"/>
              </a:spcBef>
              <a:buClr>
                <a:srgbClr val="FD0000"/>
              </a:buClr>
            </a:pPr>
            <a:r>
              <a:rPr lang="en-US" sz="1200" dirty="0">
                <a:solidFill>
                  <a:srgbClr val="000000"/>
                </a:solidFill>
                <a:latin typeface="Arial" pitchFamily="34" charset="0"/>
                <a:ea typeface="ＭＳ Ｐゴシック" pitchFamily="34" charset="-128"/>
              </a:rPr>
              <a:t>Approval Workflows</a:t>
            </a:r>
          </a:p>
          <a:p>
            <a:pPr>
              <a:spcBef>
                <a:spcPts val="579"/>
              </a:spcBef>
              <a:buClr>
                <a:srgbClr val="FD0000"/>
              </a:buClr>
            </a:pPr>
            <a:r>
              <a:rPr lang="en-US" sz="1200" dirty="0">
                <a:solidFill>
                  <a:srgbClr val="000000"/>
                </a:solidFill>
                <a:latin typeface="Arial" pitchFamily="34" charset="0"/>
                <a:ea typeface="ＭＳ Ｐゴシック" pitchFamily="34" charset="-128"/>
              </a:rPr>
              <a:t>Automated Provisioning</a:t>
            </a:r>
          </a:p>
          <a:p>
            <a:pPr>
              <a:spcBef>
                <a:spcPts val="579"/>
              </a:spcBef>
              <a:buClr>
                <a:srgbClr val="FD0000"/>
              </a:buClr>
            </a:pPr>
            <a:r>
              <a:rPr lang="en-US" sz="1200" dirty="0">
                <a:solidFill>
                  <a:srgbClr val="000000"/>
                </a:solidFill>
                <a:latin typeface="Arial" pitchFamily="34" charset="0"/>
                <a:ea typeface="ＭＳ Ｐゴシック" pitchFamily="34" charset="-128"/>
              </a:rPr>
              <a:t>HR Reconciliation</a:t>
            </a:r>
          </a:p>
          <a:p>
            <a:pPr>
              <a:spcBef>
                <a:spcPts val="579"/>
              </a:spcBef>
              <a:buClr>
                <a:srgbClr val="FD0000"/>
              </a:buClr>
            </a:pPr>
            <a:r>
              <a:rPr lang="en-US" sz="1200" dirty="0">
                <a:solidFill>
                  <a:srgbClr val="000000"/>
                </a:solidFill>
                <a:latin typeface="Arial" pitchFamily="34" charset="0"/>
                <a:ea typeface="ＭＳ Ｐゴシック" pitchFamily="34" charset="-128"/>
              </a:rPr>
              <a:t>Access Certification and SOD</a:t>
            </a:r>
          </a:p>
          <a:p>
            <a:pPr>
              <a:spcBef>
                <a:spcPts val="579"/>
              </a:spcBef>
              <a:buClr>
                <a:srgbClr val="FD0000"/>
              </a:buClr>
            </a:pPr>
            <a:r>
              <a:rPr lang="en-US" sz="1200" dirty="0">
                <a:solidFill>
                  <a:srgbClr val="000000"/>
                </a:solidFill>
                <a:latin typeface="Arial" pitchFamily="34" charset="0"/>
                <a:ea typeface="ＭＳ Ｐゴシック" pitchFamily="34" charset="-128"/>
              </a:rPr>
              <a:t>Role Lifecycle Management</a:t>
            </a:r>
          </a:p>
          <a:p>
            <a:pPr>
              <a:spcBef>
                <a:spcPts val="579"/>
              </a:spcBef>
              <a:buClr>
                <a:srgbClr val="FD0000"/>
              </a:buClr>
            </a:pPr>
            <a:r>
              <a:rPr lang="en-US" sz="1200" dirty="0">
                <a:solidFill>
                  <a:srgbClr val="000000"/>
                </a:solidFill>
                <a:latin typeface="Arial" pitchFamily="34" charset="0"/>
                <a:ea typeface="ＭＳ Ｐゴシック" pitchFamily="34" charset="-128"/>
              </a:rPr>
              <a:t>Privileged Account Management</a:t>
            </a:r>
          </a:p>
          <a:p>
            <a:pPr>
              <a:spcBef>
                <a:spcPts val="579"/>
              </a:spcBef>
              <a:buClr>
                <a:srgbClr val="FD0000"/>
              </a:buClr>
            </a:pPr>
            <a:r>
              <a:rPr lang="en-US" sz="1200" dirty="0">
                <a:solidFill>
                  <a:srgbClr val="FF1414"/>
                </a:solidFill>
                <a:latin typeface="Arial" pitchFamily="34" charset="0"/>
                <a:ea typeface="ＭＳ Ｐゴシック" pitchFamily="34" charset="-128"/>
              </a:rPr>
              <a:t>User Management &amp; Self Service</a:t>
            </a:r>
          </a:p>
          <a:p>
            <a:pPr>
              <a:spcBef>
                <a:spcPts val="579"/>
              </a:spcBef>
              <a:buClr>
                <a:srgbClr val="FD0000"/>
              </a:buClr>
            </a:pPr>
            <a:r>
              <a:rPr lang="en-US" sz="1200" dirty="0">
                <a:solidFill>
                  <a:srgbClr val="FF1414"/>
                </a:solidFill>
                <a:latin typeface="Arial" pitchFamily="34" charset="0"/>
                <a:ea typeface="ＭＳ Ｐゴシック" pitchFamily="34" charset="-128"/>
              </a:rPr>
              <a:t>Entitlement Catalogue/App Store</a:t>
            </a:r>
          </a:p>
        </p:txBody>
      </p:sp>
      <p:sp>
        <p:nvSpPr>
          <p:cNvPr id="47" name="Text Box 15"/>
          <p:cNvSpPr txBox="1">
            <a:spLocks noChangeArrowheads="1"/>
          </p:cNvSpPr>
          <p:nvPr/>
        </p:nvSpPr>
        <p:spPr bwMode="auto">
          <a:xfrm>
            <a:off x="3479819" y="1134104"/>
            <a:ext cx="2197099" cy="311577"/>
          </a:xfrm>
          <a:prstGeom prst="rect">
            <a:avLst/>
          </a:prstGeom>
          <a:noFill/>
          <a:ln w="9525">
            <a:noFill/>
            <a:miter lim="800000"/>
            <a:headEnd/>
            <a:tailEnd/>
          </a:ln>
        </p:spPr>
        <p:txBody>
          <a:bodyPr wrap="square" lIns="91399" tIns="45699" rIns="91399" bIns="45699">
            <a:spAutoFit/>
          </a:bodyPr>
          <a:lstStyle/>
          <a:p>
            <a:pPr>
              <a:lnSpc>
                <a:spcPct val="100000"/>
              </a:lnSpc>
              <a:spcBef>
                <a:spcPct val="0"/>
              </a:spcBef>
              <a:buClr>
                <a:srgbClr val="FD0000"/>
              </a:buClr>
            </a:pPr>
            <a:r>
              <a:rPr lang="en-US" sz="1400" dirty="0">
                <a:solidFill>
                  <a:srgbClr val="FFFFFF"/>
                </a:solidFill>
                <a:latin typeface="Arial" pitchFamily="34" charset="0"/>
                <a:ea typeface="ＭＳ Ｐゴシック" pitchFamily="34" charset="-128"/>
              </a:rPr>
              <a:t>Access Management</a:t>
            </a:r>
          </a:p>
        </p:txBody>
      </p:sp>
      <p:sp>
        <p:nvSpPr>
          <p:cNvPr id="48" name="TextBox 47"/>
          <p:cNvSpPr txBox="1"/>
          <p:nvPr/>
        </p:nvSpPr>
        <p:spPr>
          <a:xfrm>
            <a:off x="3365517" y="1537226"/>
            <a:ext cx="2438399" cy="2325236"/>
          </a:xfrm>
          <a:prstGeom prst="rect">
            <a:avLst/>
          </a:prstGeom>
          <a:noFill/>
        </p:spPr>
        <p:txBody>
          <a:bodyPr wrap="square" lIns="68571" tIns="34286" rIns="68571" bIns="34286" rtlCol="0">
            <a:spAutoFit/>
          </a:bodyPr>
          <a:lstStyle/>
          <a:p>
            <a:pPr>
              <a:spcBef>
                <a:spcPts val="579"/>
              </a:spcBef>
              <a:buClr>
                <a:srgbClr val="FD0000"/>
              </a:buClr>
            </a:pPr>
            <a:r>
              <a:rPr lang="en-US" sz="1200" dirty="0">
                <a:solidFill>
                  <a:srgbClr val="000000"/>
                </a:solidFill>
                <a:latin typeface="Arial" pitchFamily="34" charset="0"/>
                <a:ea typeface="ＭＳ Ｐゴシック" pitchFamily="34" charset="-128"/>
              </a:rPr>
              <a:t>Web Single Sign-on</a:t>
            </a:r>
          </a:p>
          <a:p>
            <a:pPr>
              <a:spcBef>
                <a:spcPts val="579"/>
              </a:spcBef>
              <a:buClr>
                <a:srgbClr val="FD0000"/>
              </a:buClr>
            </a:pPr>
            <a:r>
              <a:rPr lang="en-US" sz="1200" dirty="0">
                <a:solidFill>
                  <a:srgbClr val="000000"/>
                </a:solidFill>
                <a:latin typeface="Arial" pitchFamily="34" charset="0"/>
                <a:ea typeface="ＭＳ Ｐゴシック" pitchFamily="34" charset="-128"/>
              </a:rPr>
              <a:t>Federation</a:t>
            </a:r>
          </a:p>
          <a:p>
            <a:pPr>
              <a:spcBef>
                <a:spcPts val="579"/>
              </a:spcBef>
              <a:buClr>
                <a:srgbClr val="FD0000"/>
              </a:buClr>
            </a:pPr>
            <a:r>
              <a:rPr lang="en-US" sz="1200" dirty="0">
                <a:solidFill>
                  <a:srgbClr val="000000"/>
                </a:solidFill>
                <a:latin typeface="Arial" pitchFamily="34" charset="0"/>
                <a:ea typeface="ＭＳ Ｐゴシック" pitchFamily="34" charset="-128"/>
              </a:rPr>
              <a:t>Social Identity Access</a:t>
            </a:r>
          </a:p>
          <a:p>
            <a:pPr>
              <a:spcBef>
                <a:spcPts val="579"/>
              </a:spcBef>
              <a:buClr>
                <a:srgbClr val="FD0000"/>
              </a:buClr>
            </a:pPr>
            <a:r>
              <a:rPr lang="en-US" sz="1200" dirty="0">
                <a:solidFill>
                  <a:srgbClr val="000000"/>
                </a:solidFill>
                <a:latin typeface="Arial" pitchFamily="34" charset="0"/>
                <a:ea typeface="ＭＳ Ｐゴシック" pitchFamily="34" charset="-128"/>
              </a:rPr>
              <a:t>Externalized Authorizations</a:t>
            </a:r>
          </a:p>
          <a:p>
            <a:pPr>
              <a:spcBef>
                <a:spcPts val="579"/>
              </a:spcBef>
              <a:buClr>
                <a:srgbClr val="FD0000"/>
              </a:buClr>
            </a:pPr>
            <a:r>
              <a:rPr lang="en-US" sz="1200" dirty="0">
                <a:solidFill>
                  <a:srgbClr val="000000"/>
                </a:solidFill>
                <a:latin typeface="Arial" pitchFamily="34" charset="0"/>
                <a:ea typeface="ＭＳ Ｐゴシック" pitchFamily="34" charset="-128"/>
              </a:rPr>
              <a:t>SOA and API Security</a:t>
            </a:r>
          </a:p>
          <a:p>
            <a:pPr>
              <a:spcBef>
                <a:spcPts val="579"/>
              </a:spcBef>
              <a:buClr>
                <a:srgbClr val="FD0000"/>
              </a:buClr>
            </a:pPr>
            <a:r>
              <a:rPr lang="en-US" sz="1200" dirty="0">
                <a:solidFill>
                  <a:srgbClr val="000000"/>
                </a:solidFill>
                <a:latin typeface="Arial" pitchFamily="34" charset="0"/>
                <a:ea typeface="ＭＳ Ｐゴシック" pitchFamily="34" charset="-128"/>
              </a:rPr>
              <a:t>Integrated ESSO</a:t>
            </a:r>
          </a:p>
          <a:p>
            <a:pPr>
              <a:spcBef>
                <a:spcPts val="579"/>
              </a:spcBef>
              <a:buClr>
                <a:srgbClr val="FD0000"/>
              </a:buClr>
            </a:pPr>
            <a:r>
              <a:rPr lang="en-US" sz="1200" dirty="0">
                <a:solidFill>
                  <a:srgbClr val="000000"/>
                </a:solidFill>
                <a:latin typeface="Arial" pitchFamily="34" charset="0"/>
                <a:ea typeface="ＭＳ Ｐゴシック" pitchFamily="34" charset="-128"/>
              </a:rPr>
              <a:t>Token Services</a:t>
            </a:r>
          </a:p>
          <a:p>
            <a:pPr>
              <a:spcBef>
                <a:spcPts val="579"/>
              </a:spcBef>
              <a:buClr>
                <a:srgbClr val="FD0000"/>
              </a:buClr>
            </a:pPr>
            <a:r>
              <a:rPr lang="en-US" sz="1200" dirty="0">
                <a:solidFill>
                  <a:srgbClr val="FF1414"/>
                </a:solidFill>
                <a:latin typeface="Arial" pitchFamily="34" charset="0"/>
                <a:ea typeface="ＭＳ Ｐゴシック" pitchFamily="34" charset="-128"/>
              </a:rPr>
              <a:t>Mobile App Access Management</a:t>
            </a:r>
          </a:p>
          <a:p>
            <a:pPr>
              <a:spcBef>
                <a:spcPts val="579"/>
              </a:spcBef>
              <a:buClr>
                <a:srgbClr val="FD0000"/>
              </a:buClr>
            </a:pPr>
            <a:r>
              <a:rPr lang="en-US" sz="1200" dirty="0">
                <a:solidFill>
                  <a:srgbClr val="FF1414"/>
                </a:solidFill>
                <a:latin typeface="Arial" pitchFamily="34" charset="0"/>
                <a:ea typeface="ＭＳ Ｐゴシック" pitchFamily="34" charset="-128"/>
              </a:rPr>
              <a:t>Secure Mobile Gateway</a:t>
            </a:r>
          </a:p>
        </p:txBody>
      </p:sp>
      <p:sp>
        <p:nvSpPr>
          <p:cNvPr id="30" name="Rectangle 29"/>
          <p:cNvSpPr/>
          <p:nvPr/>
        </p:nvSpPr>
        <p:spPr bwMode="auto">
          <a:xfrm>
            <a:off x="3249709" y="1121503"/>
            <a:ext cx="2641597" cy="373731"/>
          </a:xfrm>
          <a:prstGeom prst="rect">
            <a:avLst/>
          </a:prstGeom>
          <a:gradFill rotWithShape="1">
            <a:gsLst>
              <a:gs pos="0">
                <a:schemeClr val="tx1">
                  <a:lumMod val="50000"/>
                  <a:lumOff val="50000"/>
                </a:schemeClr>
              </a:gs>
              <a:gs pos="100000">
                <a:schemeClr val="tx1">
                  <a:lumMod val="75000"/>
                  <a:lumOff val="25000"/>
                </a:schemeClr>
              </a:gs>
            </a:gsLst>
            <a:lin ang="5400000" scaled="1"/>
          </a:gradFill>
          <a:ln>
            <a:noFill/>
          </a:ln>
          <a:effectLst/>
        </p:spPr>
        <p:txBody>
          <a:bodyPr wrap="none" lIns="91416" tIns="45708" rIns="91416" bIns="45708" anchor="ctr"/>
          <a:lstStyle/>
          <a:p>
            <a:pPr>
              <a:lnSpc>
                <a:spcPct val="100000"/>
              </a:lnSpc>
              <a:spcBef>
                <a:spcPct val="0"/>
              </a:spcBef>
              <a:buClr>
                <a:srgbClr val="FD0000"/>
              </a:buClr>
            </a:pPr>
            <a:r>
              <a:rPr lang="en-US" sz="1400" dirty="0">
                <a:solidFill>
                  <a:prstClr val="white"/>
                </a:solidFill>
                <a:latin typeface="Arial" pitchFamily="34" charset="0"/>
                <a:ea typeface="ＭＳ Ｐゴシック" pitchFamily="34" charset="-128"/>
              </a:rPr>
              <a:t>Access Management</a:t>
            </a:r>
          </a:p>
        </p:txBody>
      </p:sp>
      <p:sp>
        <p:nvSpPr>
          <p:cNvPr id="36" name="Rectangle 35"/>
          <p:cNvSpPr/>
          <p:nvPr/>
        </p:nvSpPr>
        <p:spPr>
          <a:xfrm>
            <a:off x="5970037" y="2870848"/>
            <a:ext cx="2624632" cy="1133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nSpc>
                <a:spcPct val="100000"/>
              </a:lnSpc>
              <a:spcBef>
                <a:spcPct val="0"/>
              </a:spcBef>
              <a:buClrTx/>
            </a:pPr>
            <a:endParaRPr lang="en-US" sz="1200" dirty="0">
              <a:solidFill>
                <a:prstClr val="white"/>
              </a:solidFill>
            </a:endParaRPr>
          </a:p>
        </p:txBody>
      </p:sp>
      <p:sp>
        <p:nvSpPr>
          <p:cNvPr id="51" name="TextBox 50"/>
          <p:cNvSpPr txBox="1"/>
          <p:nvPr/>
        </p:nvSpPr>
        <p:spPr>
          <a:xfrm>
            <a:off x="6039884" y="2942668"/>
            <a:ext cx="2514598" cy="956399"/>
          </a:xfrm>
          <a:prstGeom prst="rect">
            <a:avLst/>
          </a:prstGeom>
          <a:noFill/>
        </p:spPr>
        <p:txBody>
          <a:bodyPr wrap="square" lIns="68571" tIns="34286" rIns="68571" bIns="34286" rtlCol="0">
            <a:spAutoFit/>
          </a:bodyPr>
          <a:lstStyle/>
          <a:p>
            <a:pPr>
              <a:spcBef>
                <a:spcPts val="579"/>
              </a:spcBef>
              <a:buClr>
                <a:srgbClr val="FD0000"/>
              </a:buClr>
            </a:pPr>
            <a:r>
              <a:rPr lang="en-US" sz="1200" dirty="0">
                <a:solidFill>
                  <a:srgbClr val="000000"/>
                </a:solidFill>
                <a:latin typeface="Arial" pitchFamily="34" charset="0"/>
                <a:ea typeface="ＭＳ Ｐゴシック" pitchFamily="34" charset="-128"/>
              </a:rPr>
              <a:t>LDAP Storage/ Virtual/</a:t>
            </a:r>
            <a:br>
              <a:rPr lang="en-US" sz="1200" dirty="0">
                <a:solidFill>
                  <a:srgbClr val="000000"/>
                </a:solidFill>
                <a:latin typeface="Arial" pitchFamily="34" charset="0"/>
                <a:ea typeface="ＭＳ Ｐゴシック" pitchFamily="34" charset="-128"/>
              </a:rPr>
            </a:br>
            <a:r>
              <a:rPr lang="en-US" sz="1200" dirty="0">
                <a:solidFill>
                  <a:srgbClr val="000000"/>
                </a:solidFill>
                <a:latin typeface="Arial" pitchFamily="34" charset="0"/>
                <a:ea typeface="ＭＳ Ｐゴシック" pitchFamily="34" charset="-128"/>
              </a:rPr>
              <a:t>Meta Directory</a:t>
            </a:r>
          </a:p>
          <a:p>
            <a:pPr>
              <a:spcBef>
                <a:spcPts val="579"/>
              </a:spcBef>
              <a:buClr>
                <a:srgbClr val="FD0000"/>
              </a:buClr>
            </a:pPr>
            <a:endParaRPr lang="en-US" sz="1200" dirty="0">
              <a:solidFill>
                <a:srgbClr val="FF1414"/>
              </a:solidFill>
              <a:latin typeface="Arial" pitchFamily="34" charset="0"/>
              <a:ea typeface="ＭＳ Ｐゴシック" pitchFamily="34" charset="-128"/>
            </a:endParaRPr>
          </a:p>
          <a:p>
            <a:pPr>
              <a:spcBef>
                <a:spcPts val="579"/>
              </a:spcBef>
              <a:buClr>
                <a:srgbClr val="FD0000"/>
              </a:buClr>
            </a:pPr>
            <a:r>
              <a:rPr lang="en-US" sz="1200" dirty="0">
                <a:solidFill>
                  <a:srgbClr val="FF1414"/>
                </a:solidFill>
                <a:latin typeface="Arial" pitchFamily="34" charset="0"/>
                <a:ea typeface="ＭＳ Ｐゴシック" pitchFamily="34" charset="-128"/>
              </a:rPr>
              <a:t>Device Store</a:t>
            </a:r>
          </a:p>
        </p:txBody>
      </p:sp>
      <p:sp>
        <p:nvSpPr>
          <p:cNvPr id="31" name="Rectangle 30"/>
          <p:cNvSpPr/>
          <p:nvPr/>
        </p:nvSpPr>
        <p:spPr bwMode="auto">
          <a:xfrm>
            <a:off x="5966001" y="2454473"/>
            <a:ext cx="2641597" cy="373731"/>
          </a:xfrm>
          <a:prstGeom prst="rect">
            <a:avLst/>
          </a:prstGeom>
          <a:gradFill rotWithShape="1">
            <a:gsLst>
              <a:gs pos="0">
                <a:schemeClr val="tx1">
                  <a:lumMod val="50000"/>
                  <a:lumOff val="50000"/>
                </a:schemeClr>
              </a:gs>
              <a:gs pos="100000">
                <a:schemeClr val="tx1">
                  <a:lumMod val="75000"/>
                  <a:lumOff val="25000"/>
                </a:schemeClr>
              </a:gs>
            </a:gsLst>
            <a:lin ang="5400000" scaled="1"/>
          </a:gradFill>
          <a:ln>
            <a:noFill/>
          </a:ln>
          <a:effectLst/>
        </p:spPr>
        <p:txBody>
          <a:bodyPr wrap="none" lIns="91416" tIns="45708" rIns="91416" bIns="45708" anchor="ctr"/>
          <a:lstStyle/>
          <a:p>
            <a:pPr>
              <a:lnSpc>
                <a:spcPct val="100000"/>
              </a:lnSpc>
              <a:spcBef>
                <a:spcPct val="0"/>
              </a:spcBef>
              <a:buClr>
                <a:srgbClr val="FD0000"/>
              </a:buClr>
            </a:pPr>
            <a:r>
              <a:rPr lang="en-US" sz="1400" dirty="0">
                <a:solidFill>
                  <a:prstClr val="white"/>
                </a:solidFill>
                <a:latin typeface="Arial" pitchFamily="34" charset="0"/>
                <a:ea typeface="ＭＳ Ｐゴシック" pitchFamily="34" charset="-128"/>
              </a:rPr>
              <a:t>Directory Services</a:t>
            </a:r>
          </a:p>
        </p:txBody>
      </p:sp>
      <p:grpSp>
        <p:nvGrpSpPr>
          <p:cNvPr id="3" name="Group 6"/>
          <p:cNvGrpSpPr/>
          <p:nvPr/>
        </p:nvGrpSpPr>
        <p:grpSpPr>
          <a:xfrm>
            <a:off x="5957403" y="1124803"/>
            <a:ext cx="2641597" cy="1240849"/>
            <a:chOff x="7968446" y="3520611"/>
            <a:chExt cx="3521212" cy="1654465"/>
          </a:xfrm>
        </p:grpSpPr>
        <p:sp>
          <p:nvSpPr>
            <p:cNvPr id="28" name="Rectangle 27"/>
            <p:cNvSpPr/>
            <p:nvPr/>
          </p:nvSpPr>
          <p:spPr>
            <a:xfrm>
              <a:off x="8001136" y="4103087"/>
              <a:ext cx="3453496" cy="10719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rtlCol="0" anchor="ctr"/>
            <a:lstStyle/>
            <a:p>
              <a:pPr>
                <a:lnSpc>
                  <a:spcPct val="100000"/>
                </a:lnSpc>
                <a:spcBef>
                  <a:spcPct val="0"/>
                </a:spcBef>
                <a:buClrTx/>
              </a:pPr>
              <a:endParaRPr lang="en-US" sz="1200" dirty="0">
                <a:solidFill>
                  <a:prstClr val="white"/>
                </a:solidFill>
              </a:endParaRPr>
            </a:p>
          </p:txBody>
        </p:sp>
        <p:sp>
          <p:nvSpPr>
            <p:cNvPr id="29" name="TextBox 28"/>
            <p:cNvSpPr txBox="1"/>
            <p:nvPr/>
          </p:nvSpPr>
          <p:spPr>
            <a:xfrm>
              <a:off x="8094243" y="4198846"/>
              <a:ext cx="3351924" cy="714525"/>
            </a:xfrm>
            <a:prstGeom prst="rect">
              <a:avLst/>
            </a:prstGeom>
            <a:noFill/>
          </p:spPr>
          <p:txBody>
            <a:bodyPr wrap="square" lIns="91416" tIns="45709" rIns="91416" bIns="45709" rtlCol="0">
              <a:spAutoFit/>
            </a:bodyPr>
            <a:lstStyle/>
            <a:p>
              <a:pPr>
                <a:spcBef>
                  <a:spcPts val="579"/>
                </a:spcBef>
                <a:buClr>
                  <a:srgbClr val="FD0000"/>
                </a:buClr>
              </a:pPr>
              <a:r>
                <a:rPr lang="en-US" sz="1200" dirty="0">
                  <a:solidFill>
                    <a:srgbClr val="000000"/>
                  </a:solidFill>
                  <a:latin typeface="Arial" pitchFamily="34" charset="0"/>
                  <a:ea typeface="ＭＳ Ｐゴシック" pitchFamily="34" charset="-128"/>
                </a:rPr>
                <a:t>System Management and </a:t>
              </a:r>
            </a:p>
            <a:p>
              <a:pPr>
                <a:spcBef>
                  <a:spcPts val="579"/>
                </a:spcBef>
                <a:buClr>
                  <a:srgbClr val="FD0000"/>
                </a:buClr>
              </a:pPr>
              <a:r>
                <a:rPr lang="en-US" sz="1200" dirty="0">
                  <a:solidFill>
                    <a:srgbClr val="000000"/>
                  </a:solidFill>
                  <a:latin typeface="Arial" pitchFamily="34" charset="0"/>
                  <a:ea typeface="ＭＳ Ｐゴシック" pitchFamily="34" charset="-128"/>
                </a:rPr>
                <a:t>Monitoring</a:t>
              </a:r>
            </a:p>
          </p:txBody>
        </p:sp>
        <p:sp>
          <p:nvSpPr>
            <p:cNvPr id="32" name="Rectangle 31"/>
            <p:cNvSpPr/>
            <p:nvPr/>
          </p:nvSpPr>
          <p:spPr bwMode="auto">
            <a:xfrm>
              <a:off x="7968446" y="3520611"/>
              <a:ext cx="3521212" cy="498308"/>
            </a:xfrm>
            <a:prstGeom prst="rect">
              <a:avLst/>
            </a:prstGeom>
            <a:gradFill rotWithShape="1">
              <a:gsLst>
                <a:gs pos="0">
                  <a:schemeClr val="tx1">
                    <a:lumMod val="50000"/>
                    <a:lumOff val="50000"/>
                  </a:schemeClr>
                </a:gs>
                <a:gs pos="100000">
                  <a:schemeClr val="tx1">
                    <a:lumMod val="75000"/>
                    <a:lumOff val="25000"/>
                  </a:schemeClr>
                </a:gs>
              </a:gsLst>
              <a:lin ang="5400000" scaled="1"/>
            </a:gradFill>
            <a:ln>
              <a:noFill/>
            </a:ln>
            <a:effectLst/>
          </p:spPr>
          <p:txBody>
            <a:bodyPr wrap="none" lIns="121872" tIns="60936" rIns="121872" bIns="60936" anchor="ctr"/>
            <a:lstStyle/>
            <a:p>
              <a:pPr>
                <a:lnSpc>
                  <a:spcPct val="100000"/>
                </a:lnSpc>
                <a:spcBef>
                  <a:spcPct val="0"/>
                </a:spcBef>
                <a:buClr>
                  <a:srgbClr val="FD0000"/>
                </a:buClr>
              </a:pPr>
              <a:r>
                <a:rPr lang="en-US" sz="1400" dirty="0">
                  <a:solidFill>
                    <a:prstClr val="white"/>
                  </a:solidFill>
                  <a:latin typeface="Arial" pitchFamily="34" charset="0"/>
                  <a:ea typeface="ＭＳ Ｐゴシック" pitchFamily="34" charset="-128"/>
                </a:rPr>
                <a:t>Management</a:t>
              </a:r>
            </a:p>
          </p:txBody>
        </p:sp>
      </p:grpSp>
      <p:sp>
        <p:nvSpPr>
          <p:cNvPr id="19" name="Rectangle 18"/>
          <p:cNvSpPr/>
          <p:nvPr/>
        </p:nvSpPr>
        <p:spPr>
          <a:xfrm>
            <a:off x="533423" y="4050519"/>
            <a:ext cx="8077197" cy="4704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nSpc>
                <a:spcPct val="100000"/>
              </a:lnSpc>
              <a:spcBef>
                <a:spcPct val="0"/>
              </a:spcBef>
              <a:buClrTx/>
            </a:pPr>
            <a:endParaRPr lang="en-US" sz="1200" dirty="0">
              <a:solidFill>
                <a:prstClr val="white"/>
              </a:solidFill>
            </a:endParaRPr>
          </a:p>
          <a:p>
            <a:pPr>
              <a:lnSpc>
                <a:spcPct val="100000"/>
              </a:lnSpc>
              <a:spcBef>
                <a:spcPct val="0"/>
              </a:spcBef>
              <a:buClrTx/>
            </a:pPr>
            <a:r>
              <a:rPr lang="en-US" sz="1200" dirty="0">
                <a:solidFill>
                  <a:srgbClr val="FF1414"/>
                </a:solidFill>
                <a:cs typeface="Arial"/>
              </a:rPr>
              <a:t>Device and Container Management</a:t>
            </a:r>
          </a:p>
          <a:p>
            <a:pPr>
              <a:lnSpc>
                <a:spcPct val="100000"/>
              </a:lnSpc>
              <a:spcBef>
                <a:spcPct val="0"/>
              </a:spcBef>
              <a:buClrTx/>
            </a:pPr>
            <a:r>
              <a:rPr lang="en-US" sz="1200" dirty="0">
                <a:solidFill>
                  <a:srgbClr val="FF1414"/>
                </a:solidFill>
                <a:cs typeface="Arial"/>
              </a:rPr>
              <a:t>Secure Container</a:t>
            </a:r>
          </a:p>
          <a:p>
            <a:pPr>
              <a:lnSpc>
                <a:spcPct val="100000"/>
              </a:lnSpc>
              <a:spcBef>
                <a:spcPct val="0"/>
              </a:spcBef>
              <a:buClrTx/>
            </a:pPr>
            <a:endParaRPr lang="en-US" sz="1200" dirty="0">
              <a:solidFill>
                <a:prstClr val="white"/>
              </a:solidFill>
              <a:cs typeface="Arial"/>
            </a:endParaRPr>
          </a:p>
        </p:txBody>
      </p:sp>
      <p:sp>
        <p:nvSpPr>
          <p:cNvPr id="20" name="Rectangle 19"/>
          <p:cNvSpPr/>
          <p:nvPr/>
        </p:nvSpPr>
        <p:spPr bwMode="auto">
          <a:xfrm rot="16200000">
            <a:off x="8329798" y="3810500"/>
            <a:ext cx="1280114" cy="295227"/>
          </a:xfrm>
          <a:prstGeom prst="rect">
            <a:avLst/>
          </a:prstGeom>
          <a:gradFill rotWithShape="1">
            <a:gsLst>
              <a:gs pos="0">
                <a:schemeClr val="tx1">
                  <a:lumMod val="50000"/>
                  <a:lumOff val="50000"/>
                </a:schemeClr>
              </a:gs>
              <a:gs pos="100000">
                <a:schemeClr val="tx1">
                  <a:lumMod val="75000"/>
                  <a:lumOff val="25000"/>
                </a:schemeClr>
              </a:gs>
            </a:gsLst>
            <a:lin ang="5400000" scaled="1"/>
          </a:gradFill>
          <a:ln>
            <a:noFill/>
          </a:ln>
          <a:effectLst/>
        </p:spPr>
        <p:txBody>
          <a:bodyPr wrap="none" lIns="91416" tIns="45708" rIns="91416" bIns="45708" anchor="ctr"/>
          <a:lstStyle/>
          <a:p>
            <a:pPr algn="l">
              <a:lnSpc>
                <a:spcPct val="100000"/>
              </a:lnSpc>
              <a:spcBef>
                <a:spcPct val="0"/>
              </a:spcBef>
              <a:buClr>
                <a:srgbClr val="FD0000"/>
              </a:buClr>
            </a:pPr>
            <a:r>
              <a:rPr lang="en-US" sz="1200" dirty="0">
                <a:solidFill>
                  <a:prstClr val="white"/>
                </a:solidFill>
                <a:latin typeface="Arial" pitchFamily="34" charset="0"/>
                <a:ea typeface="ＭＳ Ｐゴシック" pitchFamily="34" charset="-128"/>
              </a:rPr>
              <a:t>Mobile Security</a:t>
            </a:r>
          </a:p>
        </p:txBody>
      </p:sp>
      <p:sp>
        <p:nvSpPr>
          <p:cNvPr id="18" name="Rectangle 17"/>
          <p:cNvSpPr/>
          <p:nvPr/>
        </p:nvSpPr>
        <p:spPr>
          <a:xfrm>
            <a:off x="399472" y="3338539"/>
            <a:ext cx="8370499" cy="1242986"/>
          </a:xfrm>
          <a:prstGeom prst="rect">
            <a:avLst/>
          </a:prstGeom>
          <a:solidFill>
            <a:schemeClr val="accent2">
              <a:lumMod val="90000"/>
              <a:alpha val="47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nSpc>
                <a:spcPct val="100000"/>
              </a:lnSpc>
              <a:spcBef>
                <a:spcPct val="0"/>
              </a:spcBef>
              <a:buClrTx/>
            </a:pPr>
            <a:endParaRPr lang="en-US" sz="1200" dirty="0">
              <a:solidFill>
                <a:prstClr val="white"/>
              </a:solidFill>
            </a:endParaRPr>
          </a:p>
        </p:txBody>
      </p:sp>
    </p:spTree>
    <p:extLst>
      <p:ext uri="{BB962C8B-B14F-4D97-AF65-F5344CB8AC3E}">
        <p14:creationId xmlns:p14="http://schemas.microsoft.com/office/powerpoint/2010/main" val="41693844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p:cNvSpPr txBox="1">
            <a:spLocks noChangeArrowheads="1"/>
          </p:cNvSpPr>
          <p:nvPr>
            <p:custDataLst>
              <p:tags r:id="rId1"/>
            </p:custDataLst>
          </p:nvPr>
        </p:nvSpPr>
        <p:spPr bwMode="auto">
          <a:xfrm>
            <a:off x="5038726" y="4800600"/>
            <a:ext cx="3619500" cy="342900"/>
          </a:xfrm>
          <a:prstGeom prst="rect">
            <a:avLst/>
          </a:prstGeom>
          <a:noFill/>
          <a:ln w="9525">
            <a:noFill/>
            <a:miter lim="800000"/>
            <a:headEnd/>
            <a:tailEnd/>
          </a:ln>
        </p:spPr>
        <p:txBody>
          <a:bodyPr wrap="none" lIns="0" tIns="0" rIns="0" bIns="0"/>
          <a:lstStyle/>
          <a:p>
            <a:pPr algn="l">
              <a:lnSpc>
                <a:spcPct val="100000"/>
              </a:lnSpc>
              <a:spcBef>
                <a:spcPct val="0"/>
              </a:spcBef>
              <a:buClrTx/>
            </a:pPr>
            <a:endParaRPr lang="en-US" dirty="0">
              <a:solidFill>
                <a:srgbClr val="000000"/>
              </a:solidFill>
              <a:latin typeface="Arial" pitchFamily="34" charset="0"/>
              <a:ea typeface="MS PGothic" pitchFamily="34" charset="-128"/>
              <a:cs typeface="Arial" pitchFamily="34" charset="0"/>
            </a:endParaRPr>
          </a:p>
        </p:txBody>
      </p:sp>
      <p:sp>
        <p:nvSpPr>
          <p:cNvPr id="14" name="TextBox 14"/>
          <p:cNvSpPr txBox="1">
            <a:spLocks noChangeArrowheads="1"/>
          </p:cNvSpPr>
          <p:nvPr>
            <p:custDataLst>
              <p:tags r:id="rId2"/>
            </p:custDataLst>
          </p:nvPr>
        </p:nvSpPr>
        <p:spPr bwMode="auto">
          <a:xfrm>
            <a:off x="5038726" y="4800600"/>
            <a:ext cx="3619500" cy="342900"/>
          </a:xfrm>
          <a:prstGeom prst="rect">
            <a:avLst/>
          </a:prstGeom>
          <a:noFill/>
          <a:ln w="9525">
            <a:noFill/>
            <a:miter lim="800000"/>
            <a:headEnd/>
            <a:tailEnd/>
          </a:ln>
        </p:spPr>
        <p:txBody>
          <a:bodyPr wrap="none" lIns="0" tIns="0" rIns="0" bIns="0"/>
          <a:lstStyle/>
          <a:p>
            <a:pPr algn="l">
              <a:lnSpc>
                <a:spcPct val="100000"/>
              </a:lnSpc>
              <a:spcBef>
                <a:spcPct val="0"/>
              </a:spcBef>
              <a:buClrTx/>
            </a:pPr>
            <a:endParaRPr lang="en-US" dirty="0">
              <a:solidFill>
                <a:srgbClr val="000000"/>
              </a:solidFill>
              <a:latin typeface="Arial" pitchFamily="34" charset="0"/>
              <a:ea typeface="MS PGothic" pitchFamily="34" charset="-128"/>
              <a:cs typeface="Arial" pitchFamily="34" charset="0"/>
            </a:endParaRPr>
          </a:p>
        </p:txBody>
      </p:sp>
      <p:sp>
        <p:nvSpPr>
          <p:cNvPr id="15" name="TextBox 14"/>
          <p:cNvSpPr txBox="1">
            <a:spLocks noChangeArrowheads="1"/>
          </p:cNvSpPr>
          <p:nvPr/>
        </p:nvSpPr>
        <p:spPr bwMode="auto">
          <a:xfrm>
            <a:off x="11951493" y="5016922"/>
            <a:ext cx="3619500" cy="342900"/>
          </a:xfrm>
          <a:prstGeom prst="rect">
            <a:avLst/>
          </a:prstGeom>
          <a:noFill/>
          <a:ln w="9525">
            <a:noFill/>
            <a:miter lim="800000"/>
            <a:headEnd/>
            <a:tailEnd/>
          </a:ln>
        </p:spPr>
        <p:txBody>
          <a:bodyPr wrap="none" lIns="0" tIns="0" rIns="0" bIns="0"/>
          <a:lstStyle/>
          <a:p>
            <a:pPr algn="l">
              <a:lnSpc>
                <a:spcPct val="100000"/>
              </a:lnSpc>
              <a:spcBef>
                <a:spcPct val="0"/>
              </a:spcBef>
              <a:buClrTx/>
            </a:pPr>
            <a:endParaRPr lang="en-US" dirty="0">
              <a:solidFill>
                <a:srgbClr val="000000"/>
              </a:solidFill>
              <a:latin typeface="Arial" pitchFamily="34" charset="0"/>
              <a:ea typeface="MS PGothic" pitchFamily="34" charset="-128"/>
              <a:cs typeface="Arial" pitchFamily="34" charset="0"/>
            </a:endParaRPr>
          </a:p>
        </p:txBody>
      </p:sp>
      <p:sp>
        <p:nvSpPr>
          <p:cNvPr id="16" name="TextBox 14"/>
          <p:cNvSpPr txBox="1">
            <a:spLocks noChangeArrowheads="1"/>
          </p:cNvSpPr>
          <p:nvPr/>
        </p:nvSpPr>
        <p:spPr bwMode="auto">
          <a:xfrm>
            <a:off x="11951493" y="5016922"/>
            <a:ext cx="3619500" cy="342900"/>
          </a:xfrm>
          <a:prstGeom prst="rect">
            <a:avLst/>
          </a:prstGeom>
          <a:noFill/>
          <a:ln w="9525">
            <a:noFill/>
            <a:miter lim="800000"/>
            <a:headEnd/>
            <a:tailEnd/>
          </a:ln>
        </p:spPr>
        <p:txBody>
          <a:bodyPr wrap="none" lIns="0" tIns="0" rIns="0" bIns="0"/>
          <a:lstStyle/>
          <a:p>
            <a:pPr algn="l">
              <a:lnSpc>
                <a:spcPct val="100000"/>
              </a:lnSpc>
              <a:spcBef>
                <a:spcPct val="0"/>
              </a:spcBef>
              <a:buClrTx/>
            </a:pPr>
            <a:endParaRPr lang="en-US" dirty="0">
              <a:solidFill>
                <a:srgbClr val="000000"/>
              </a:solidFill>
              <a:latin typeface="Arial" pitchFamily="34" charset="0"/>
              <a:ea typeface="MS PGothic" pitchFamily="34" charset="-128"/>
              <a:cs typeface="Arial" pitchFamily="34" charset="0"/>
            </a:endParaRPr>
          </a:p>
        </p:txBody>
      </p:sp>
      <p:sp>
        <p:nvSpPr>
          <p:cNvPr id="21" name="TextBox 20"/>
          <p:cNvSpPr txBox="1"/>
          <p:nvPr/>
        </p:nvSpPr>
        <p:spPr>
          <a:xfrm>
            <a:off x="2882900" y="-12700"/>
            <a:ext cx="914400" cy="914400"/>
          </a:xfrm>
          <a:prstGeom prst="rect">
            <a:avLst/>
          </a:prstGeom>
          <a:noFill/>
          <a:ln>
            <a:noFill/>
          </a:ln>
        </p:spPr>
        <p:txBody>
          <a:bodyPr wrap="none" lIns="0" tIns="0" rIns="0" bIns="0" rtlCol="0">
            <a:noAutofit/>
          </a:bodyPr>
          <a:lstStyle/>
          <a:p>
            <a:pPr algn="l">
              <a:lnSpc>
                <a:spcPct val="100000"/>
              </a:lnSpc>
              <a:spcBef>
                <a:spcPct val="0"/>
              </a:spcBef>
              <a:buClrTx/>
            </a:pPr>
            <a:endParaRPr lang="en-US" dirty="0" err="1">
              <a:solidFill>
                <a:srgbClr val="000000"/>
              </a:solidFill>
              <a:latin typeface="Arial" pitchFamily="34" charset="0"/>
              <a:ea typeface="MS PGothic" pitchFamily="34" charset="-128"/>
              <a:cs typeface="Arial" pitchFamily="34" charset="0"/>
            </a:endParaRPr>
          </a:p>
        </p:txBody>
      </p:sp>
      <p:sp>
        <p:nvSpPr>
          <p:cNvPr id="24" name="Title 1"/>
          <p:cNvSpPr>
            <a:spLocks noGrp="1"/>
          </p:cNvSpPr>
          <p:nvPr>
            <p:ph type="title"/>
          </p:nvPr>
        </p:nvSpPr>
        <p:spPr/>
        <p:txBody>
          <a:bodyPr/>
          <a:lstStyle/>
          <a:p>
            <a:r>
              <a:rPr lang="en-US" dirty="0" err="1">
                <a:solidFill>
                  <a:srgbClr val="000000"/>
                </a:solidFill>
                <a:latin typeface="Arial" pitchFamily="34" charset="0"/>
                <a:ea typeface="MS PGothic" pitchFamily="34" charset="-128"/>
                <a:cs typeface="ＭＳ Ｐゴシック" pitchFamily="127" charset="-128"/>
              </a:rPr>
              <a:t>Bitzer</a:t>
            </a:r>
            <a:r>
              <a:rPr lang="en-US" dirty="0">
                <a:solidFill>
                  <a:srgbClr val="000000"/>
                </a:solidFill>
                <a:latin typeface="Arial" pitchFamily="34" charset="0"/>
                <a:ea typeface="MS PGothic" pitchFamily="34" charset="-128"/>
                <a:cs typeface="ＭＳ Ｐゴシック" pitchFamily="127" charset="-128"/>
              </a:rPr>
              <a:t> Mobile Solution</a:t>
            </a:r>
            <a:endParaRPr lang="en-US" dirty="0"/>
          </a:p>
        </p:txBody>
      </p:sp>
      <p:sp>
        <p:nvSpPr>
          <p:cNvPr id="4" name="Text Placeholder 3"/>
          <p:cNvSpPr>
            <a:spLocks noGrp="1"/>
          </p:cNvSpPr>
          <p:nvPr>
            <p:ph type="body" sz="quarter" idx="13"/>
          </p:nvPr>
        </p:nvSpPr>
        <p:spPr/>
        <p:txBody>
          <a:bodyPr/>
          <a:lstStyle/>
          <a:p>
            <a:r>
              <a:rPr lang="en-US" sz="1800" dirty="0"/>
              <a:t>Complete Protection of Enterprise Information on Mobile Devices</a:t>
            </a:r>
          </a:p>
          <a:p>
            <a:endParaRPr lang="en-US" dirty="0"/>
          </a:p>
        </p:txBody>
      </p:sp>
      <p:grpSp>
        <p:nvGrpSpPr>
          <p:cNvPr id="2" name="Group 31"/>
          <p:cNvGrpSpPr/>
          <p:nvPr/>
        </p:nvGrpSpPr>
        <p:grpSpPr>
          <a:xfrm>
            <a:off x="762897" y="1200896"/>
            <a:ext cx="7919789" cy="3364841"/>
            <a:chOff x="1104612" y="1322299"/>
            <a:chExt cx="10556969" cy="4486454"/>
          </a:xfrm>
        </p:grpSpPr>
        <p:sp>
          <p:nvSpPr>
            <p:cNvPr id="34" name="Isosceles Triangle 33"/>
            <p:cNvSpPr/>
            <p:nvPr>
              <p:custDataLst>
                <p:tags r:id="rId3"/>
              </p:custDataLst>
            </p:nvPr>
          </p:nvSpPr>
          <p:spPr>
            <a:xfrm rot="16200000">
              <a:off x="1726515" y="1898939"/>
              <a:ext cx="4224469" cy="3359498"/>
            </a:xfrm>
            <a:prstGeom prst="triangle">
              <a:avLst/>
            </a:prstGeom>
            <a:solidFill>
              <a:srgbClr val="BFBFBF"/>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l">
                <a:lnSpc>
                  <a:spcPct val="100000"/>
                </a:lnSpc>
                <a:spcBef>
                  <a:spcPct val="0"/>
                </a:spcBef>
                <a:buClrTx/>
                <a:defRPr/>
              </a:pPr>
              <a:endParaRPr lang="en-US" sz="1600" dirty="0" err="1">
                <a:solidFill>
                  <a:srgbClr val="000000"/>
                </a:solidFill>
                <a:cs typeface="Arial" pitchFamily="34" charset="0"/>
              </a:endParaRPr>
            </a:p>
          </p:txBody>
        </p:sp>
        <p:sp>
          <p:nvSpPr>
            <p:cNvPr id="35" name="Rounded Rectangle 34"/>
            <p:cNvSpPr/>
            <p:nvPr/>
          </p:nvSpPr>
          <p:spPr>
            <a:xfrm>
              <a:off x="4462656" y="1514319"/>
              <a:ext cx="7198925" cy="1928792"/>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7762" indent="-177762">
                <a:spcBef>
                  <a:spcPct val="0"/>
                </a:spcBef>
                <a:buClr>
                  <a:srgbClr val="FF0000"/>
                </a:buClr>
                <a:buFont typeface="Arial" pitchFamily="34" charset="0"/>
                <a:buChar char="•"/>
              </a:pPr>
              <a:endParaRPr lang="en-US" sz="1200" dirty="0">
                <a:solidFill>
                  <a:srgbClr val="000000"/>
                </a:solidFill>
                <a:cs typeface="Arial" pitchFamily="34" charset="0"/>
              </a:endParaRP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Secure, touch-enabled enterprise workspace for iOS and Android</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Trusted workspace for enterprise secure mail, browser, file manager, in-house or 3</a:t>
              </a:r>
              <a:r>
                <a:rPr lang="en-US" sz="1200" baseline="30000" dirty="0">
                  <a:solidFill>
                    <a:srgbClr val="000000"/>
                  </a:solidFill>
                  <a:cs typeface="Arial" pitchFamily="34" charset="0"/>
                </a:rPr>
                <a:t>rd</a:t>
              </a:r>
              <a:r>
                <a:rPr lang="en-US" sz="1200" dirty="0">
                  <a:solidFill>
                    <a:srgbClr val="000000"/>
                  </a:solidFill>
                  <a:cs typeface="Arial" pitchFamily="34" charset="0"/>
                </a:rPr>
                <a:t> party apps</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Single sign-on just like from your desktop</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No restrictions or controls over personal apps or data</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Increase productivity for mobile workers </a:t>
              </a:r>
            </a:p>
            <a:p>
              <a:pPr marL="177762" indent="-177762">
                <a:spcBef>
                  <a:spcPct val="0"/>
                </a:spcBef>
                <a:buClr>
                  <a:srgbClr val="FF0000"/>
                </a:buClr>
                <a:buFont typeface="Arial" pitchFamily="34" charset="0"/>
                <a:buChar char="•"/>
              </a:pPr>
              <a:endParaRPr lang="en-US" sz="1200" dirty="0">
                <a:solidFill>
                  <a:srgbClr val="000000"/>
                </a:solidFill>
                <a:cs typeface="Arial" pitchFamily="34" charset="0"/>
              </a:endParaRPr>
            </a:p>
          </p:txBody>
        </p:sp>
        <p:sp>
          <p:nvSpPr>
            <p:cNvPr id="36" name="Rounded Rectangle 35"/>
            <p:cNvSpPr/>
            <p:nvPr/>
          </p:nvSpPr>
          <p:spPr>
            <a:xfrm>
              <a:off x="4437604" y="3852206"/>
              <a:ext cx="7198925" cy="195654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7762" indent="-177762">
                <a:spcBef>
                  <a:spcPct val="0"/>
                </a:spcBef>
                <a:buClr>
                  <a:srgbClr val="FF0000"/>
                </a:buClr>
                <a:buFont typeface="Arial" pitchFamily="34" charset="0"/>
                <a:buChar char="•"/>
              </a:pPr>
              <a:endParaRPr lang="en-US" sz="1200" dirty="0">
                <a:solidFill>
                  <a:srgbClr val="000000"/>
                </a:solidFill>
                <a:cs typeface="Arial" pitchFamily="34" charset="0"/>
              </a:endParaRP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Data leaking control by policy to restrict or allow email, copy/paste, sharing</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Isolate enterprise data access from personal data access</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Manage application and data lifecycle to ensure users only have access to authorized data </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Manage user credential lifecycle</a:t>
              </a:r>
            </a:p>
            <a:p>
              <a:pPr marL="177762" indent="-177762">
                <a:spcBef>
                  <a:spcPct val="0"/>
                </a:spcBef>
                <a:buClr>
                  <a:srgbClr val="FF0000"/>
                </a:buClr>
                <a:buFont typeface="Arial" pitchFamily="34" charset="0"/>
                <a:buChar char="•"/>
              </a:pPr>
              <a:r>
                <a:rPr lang="en-US" sz="1200" dirty="0">
                  <a:solidFill>
                    <a:srgbClr val="000000"/>
                  </a:solidFill>
                  <a:cs typeface="Arial" pitchFamily="34" charset="0"/>
                </a:rPr>
                <a:t>Deployment options include on-premise or in the cloud</a:t>
              </a:r>
            </a:p>
            <a:p>
              <a:pPr marL="177762" indent="-177762">
                <a:spcBef>
                  <a:spcPct val="0"/>
                </a:spcBef>
                <a:buClr>
                  <a:srgbClr val="FF0000"/>
                </a:buClr>
              </a:pPr>
              <a:endParaRPr lang="en-US" sz="1100" dirty="0">
                <a:solidFill>
                  <a:srgbClr val="FFC000"/>
                </a:solidFill>
              </a:endParaRPr>
            </a:p>
          </p:txBody>
        </p:sp>
        <p:sp>
          <p:nvSpPr>
            <p:cNvPr id="37" name="Rounded Rectangle 36"/>
            <p:cNvSpPr/>
            <p:nvPr/>
          </p:nvSpPr>
          <p:spPr>
            <a:xfrm>
              <a:off x="5322235" y="1322299"/>
              <a:ext cx="5372333" cy="384043"/>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100000"/>
                </a:lnSpc>
                <a:spcBef>
                  <a:spcPct val="0"/>
                </a:spcBef>
                <a:buClrTx/>
              </a:pPr>
              <a:r>
                <a:rPr lang="en-US" sz="1500" dirty="0">
                  <a:solidFill>
                    <a:srgbClr val="FFFFFF"/>
                  </a:solidFill>
                  <a:cs typeface="Arial" pitchFamily="34" charset="0"/>
                </a:rPr>
                <a:t>Preserve User Experience</a:t>
              </a:r>
              <a:endParaRPr lang="en-US" sz="1500" dirty="0">
                <a:solidFill>
                  <a:srgbClr val="000000"/>
                </a:solidFill>
                <a:cs typeface="Arial" pitchFamily="34" charset="0"/>
              </a:endParaRPr>
            </a:p>
          </p:txBody>
        </p:sp>
        <p:sp>
          <p:nvSpPr>
            <p:cNvPr id="38" name="Rounded Rectangle 37"/>
            <p:cNvSpPr/>
            <p:nvPr/>
          </p:nvSpPr>
          <p:spPr>
            <a:xfrm>
              <a:off x="5322235" y="3688811"/>
              <a:ext cx="5372333" cy="384043"/>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100000"/>
                </a:lnSpc>
                <a:spcBef>
                  <a:spcPct val="0"/>
                </a:spcBef>
                <a:buClrTx/>
              </a:pPr>
              <a:r>
                <a:rPr lang="en-US" sz="1500" dirty="0">
                  <a:solidFill>
                    <a:srgbClr val="FFFFFF"/>
                  </a:solidFill>
                  <a:cs typeface="Arial" pitchFamily="34" charset="0"/>
                </a:rPr>
                <a:t>Enable Enterprise Security and Control</a:t>
              </a:r>
              <a:endParaRPr lang="en-US" sz="1500" dirty="0">
                <a:solidFill>
                  <a:srgbClr val="000000"/>
                </a:solidFill>
                <a:cs typeface="Arial" pitchFamily="34" charset="0"/>
              </a:endParaRPr>
            </a:p>
          </p:txBody>
        </p:sp>
        <p:sp>
          <p:nvSpPr>
            <p:cNvPr id="39" name="Rounded Rectangle 38"/>
            <p:cNvSpPr/>
            <p:nvPr>
              <p:custDataLst>
                <p:tags r:id="rId4"/>
              </p:custDataLst>
            </p:nvPr>
          </p:nvSpPr>
          <p:spPr>
            <a:xfrm>
              <a:off x="1104612" y="1452036"/>
              <a:ext cx="2590125" cy="3896074"/>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lnSpc>
                  <a:spcPct val="100000"/>
                </a:lnSpc>
                <a:spcBef>
                  <a:spcPct val="0"/>
                </a:spcBef>
                <a:buClrTx/>
              </a:pPr>
              <a:endParaRPr lang="en-US" sz="1600" dirty="0" err="1">
                <a:solidFill>
                  <a:srgbClr val="000000"/>
                </a:solidFill>
                <a:cs typeface="Arial" pitchFamily="34" charset="0"/>
              </a:endParaRPr>
            </a:p>
          </p:txBody>
        </p:sp>
        <p:sp>
          <p:nvSpPr>
            <p:cNvPr id="40" name="Rounded Rectangle 39"/>
            <p:cNvSpPr/>
            <p:nvPr>
              <p:custDataLst>
                <p:tags r:id="rId5"/>
              </p:custDataLst>
            </p:nvPr>
          </p:nvSpPr>
          <p:spPr bwMode="auto">
            <a:xfrm>
              <a:off x="1349309" y="3914130"/>
              <a:ext cx="2109969" cy="504407"/>
            </a:xfrm>
            <a:prstGeom prst="roundRect">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31750" prstMaterial="matte">
              <a:bevelT w="31750" h="31750" prst="artDeco"/>
              <a:contourClr>
                <a:srgbClr val="FFFFFF"/>
              </a:contourClr>
            </a:sp3d>
          </p:spPr>
          <p:txBody>
            <a:bodyPr vert="horz" wrap="square" lIns="12190" tIns="12190" rIns="12190" bIns="12190" numCol="1" rtlCol="0" anchor="ctr" anchorCtr="0" compatLnSpc="1">
              <a:prstTxWarp prst="textNoShape">
                <a:avLst/>
              </a:prstTxWarp>
              <a:noAutofit/>
            </a:bodyPr>
            <a:lstStyle/>
            <a:p>
              <a:pPr>
                <a:lnSpc>
                  <a:spcPts val="1000"/>
                </a:lnSpc>
                <a:spcBef>
                  <a:spcPct val="0"/>
                </a:spcBef>
                <a:buClr>
                  <a:srgbClr val="FD0000"/>
                </a:buClr>
              </a:pPr>
              <a:r>
                <a:rPr lang="en-US" sz="1100" dirty="0">
                  <a:solidFill>
                    <a:srgbClr val="FFFFFF"/>
                  </a:solidFill>
                  <a:ea typeface="MS PGothic" pitchFamily="34" charset="-128"/>
                  <a:cs typeface="Arial" pitchFamily="34" charset="0"/>
                </a:rPr>
                <a:t>Data Leakage Control</a:t>
              </a:r>
            </a:p>
          </p:txBody>
        </p:sp>
        <p:sp>
          <p:nvSpPr>
            <p:cNvPr id="41" name="Rounded Rectangle 40"/>
            <p:cNvSpPr/>
            <p:nvPr>
              <p:custDataLst>
                <p:tags r:id="rId6"/>
              </p:custDataLst>
            </p:nvPr>
          </p:nvSpPr>
          <p:spPr bwMode="auto">
            <a:xfrm>
              <a:off x="1349309" y="4564321"/>
              <a:ext cx="2109969" cy="504405"/>
            </a:xfrm>
            <a:prstGeom prst="roundRect">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31750" prstMaterial="matte">
              <a:bevelT w="31750" h="31750" prst="artDeco"/>
              <a:contourClr>
                <a:srgbClr val="FFFFFF"/>
              </a:contourClr>
            </a:sp3d>
          </p:spPr>
          <p:txBody>
            <a:bodyPr vert="horz" wrap="square" lIns="12190" tIns="12190" rIns="12190" bIns="12190" numCol="1" rtlCol="0" anchor="ctr" anchorCtr="0" compatLnSpc="1">
              <a:prstTxWarp prst="textNoShape">
                <a:avLst/>
              </a:prstTxWarp>
              <a:noAutofit/>
            </a:bodyPr>
            <a:lstStyle/>
            <a:p>
              <a:pPr>
                <a:lnSpc>
                  <a:spcPts val="1000"/>
                </a:lnSpc>
                <a:spcBef>
                  <a:spcPct val="0"/>
                </a:spcBef>
                <a:buClr>
                  <a:srgbClr val="FD0000"/>
                </a:buClr>
              </a:pPr>
              <a:r>
                <a:rPr lang="en-US" sz="1100" dirty="0">
                  <a:solidFill>
                    <a:srgbClr val="FFFFFF"/>
                  </a:solidFill>
                  <a:ea typeface="MS PGothic" pitchFamily="34" charset="-128"/>
                  <a:cs typeface="Arial" pitchFamily="34" charset="0"/>
                </a:rPr>
                <a:t>Policy Enforcement </a:t>
              </a:r>
            </a:p>
          </p:txBody>
        </p:sp>
        <p:sp>
          <p:nvSpPr>
            <p:cNvPr id="42" name="Rounded Rectangle 41"/>
            <p:cNvSpPr/>
            <p:nvPr>
              <p:custDataLst>
                <p:tags r:id="rId7"/>
              </p:custDataLst>
            </p:nvPr>
          </p:nvSpPr>
          <p:spPr bwMode="auto">
            <a:xfrm>
              <a:off x="1349309" y="2007505"/>
              <a:ext cx="2109969" cy="504405"/>
            </a:xfrm>
            <a:prstGeom prst="roundRect">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31750" prstMaterial="matte">
              <a:bevelT w="31750" h="31750" prst="artDeco"/>
              <a:contourClr>
                <a:srgbClr val="FFFFFF"/>
              </a:contourClr>
            </a:sp3d>
          </p:spPr>
          <p:txBody>
            <a:bodyPr vert="horz" wrap="square" lIns="12190" tIns="12190" rIns="12190" bIns="12190" numCol="1" rtlCol="0" anchor="ctr" anchorCtr="0" compatLnSpc="1">
              <a:prstTxWarp prst="textNoShape">
                <a:avLst/>
              </a:prstTxWarp>
              <a:noAutofit/>
            </a:bodyPr>
            <a:lstStyle/>
            <a:p>
              <a:pPr>
                <a:lnSpc>
                  <a:spcPts val="1000"/>
                </a:lnSpc>
                <a:spcBef>
                  <a:spcPct val="0"/>
                </a:spcBef>
                <a:buClr>
                  <a:srgbClr val="FD0000"/>
                </a:buClr>
              </a:pPr>
              <a:r>
                <a:rPr lang="en-US" sz="1100" dirty="0">
                  <a:solidFill>
                    <a:srgbClr val="FFFFFF"/>
                  </a:solidFill>
                  <a:ea typeface="MS PGothic" pitchFamily="34" charset="-128"/>
                  <a:cs typeface="Arial" pitchFamily="34" charset="0"/>
                </a:rPr>
                <a:t>Authentication</a:t>
              </a:r>
            </a:p>
          </p:txBody>
        </p:sp>
        <p:sp>
          <p:nvSpPr>
            <p:cNvPr id="43" name="Rounded Rectangle 42"/>
            <p:cNvSpPr/>
            <p:nvPr>
              <p:custDataLst>
                <p:tags r:id="rId8"/>
              </p:custDataLst>
            </p:nvPr>
          </p:nvSpPr>
          <p:spPr bwMode="auto">
            <a:xfrm>
              <a:off x="1349309" y="3278585"/>
              <a:ext cx="2109969" cy="504405"/>
            </a:xfrm>
            <a:prstGeom prst="roundRect">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31750" prstMaterial="matte">
              <a:bevelT w="31750" h="31750" prst="artDeco"/>
              <a:contourClr>
                <a:srgbClr val="FFFFFF"/>
              </a:contourClr>
            </a:sp3d>
          </p:spPr>
          <p:txBody>
            <a:bodyPr vert="horz" wrap="square" lIns="12190" tIns="12190" rIns="12190" bIns="12190" numCol="1" rtlCol="0" anchor="ctr" anchorCtr="0" compatLnSpc="1">
              <a:prstTxWarp prst="textNoShape">
                <a:avLst/>
              </a:prstTxWarp>
              <a:noAutofit/>
            </a:bodyPr>
            <a:lstStyle/>
            <a:p>
              <a:pPr>
                <a:lnSpc>
                  <a:spcPts val="1000"/>
                </a:lnSpc>
                <a:spcBef>
                  <a:spcPct val="0"/>
                </a:spcBef>
                <a:buClr>
                  <a:srgbClr val="FD0000"/>
                </a:buClr>
              </a:pPr>
              <a:r>
                <a:rPr lang="en-US" sz="1100" dirty="0">
                  <a:solidFill>
                    <a:srgbClr val="FFFFFF"/>
                  </a:solidFill>
                  <a:ea typeface="MS PGothic" pitchFamily="34" charset="-128"/>
                  <a:cs typeface="Arial" pitchFamily="34" charset="0"/>
                </a:rPr>
                <a:t>Encryption in Transit</a:t>
              </a:r>
            </a:p>
          </p:txBody>
        </p:sp>
        <p:sp>
          <p:nvSpPr>
            <p:cNvPr id="44" name="Rounded Rectangle 43"/>
            <p:cNvSpPr/>
            <p:nvPr>
              <p:custDataLst>
                <p:tags r:id="rId9"/>
              </p:custDataLst>
            </p:nvPr>
          </p:nvSpPr>
          <p:spPr bwMode="auto">
            <a:xfrm>
              <a:off x="1340084" y="2643045"/>
              <a:ext cx="2109969" cy="504405"/>
            </a:xfrm>
            <a:prstGeom prst="roundRect">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31750" prstMaterial="matte">
              <a:bevelT w="31750" h="31750" prst="artDeco"/>
              <a:contourClr>
                <a:srgbClr val="FFFFFF"/>
              </a:contourClr>
            </a:sp3d>
          </p:spPr>
          <p:txBody>
            <a:bodyPr vert="horz" wrap="square" lIns="12190" tIns="12190" rIns="12190" bIns="12190" numCol="1" rtlCol="0" anchor="ctr" anchorCtr="0" compatLnSpc="1">
              <a:prstTxWarp prst="textNoShape">
                <a:avLst/>
              </a:prstTxWarp>
              <a:noAutofit/>
            </a:bodyPr>
            <a:lstStyle/>
            <a:p>
              <a:pPr>
                <a:lnSpc>
                  <a:spcPts val="1000"/>
                </a:lnSpc>
                <a:spcBef>
                  <a:spcPct val="0"/>
                </a:spcBef>
                <a:buClr>
                  <a:srgbClr val="FD0000"/>
                </a:buClr>
              </a:pPr>
              <a:r>
                <a:rPr lang="en-US" sz="1100" dirty="0">
                  <a:solidFill>
                    <a:srgbClr val="FFFFFF"/>
                  </a:solidFill>
                  <a:ea typeface="MS PGothic" pitchFamily="34" charset="-128"/>
                  <a:cs typeface="Arial" pitchFamily="34" charset="0"/>
                </a:rPr>
                <a:t>Encryption at Rest</a:t>
              </a:r>
            </a:p>
          </p:txBody>
        </p:sp>
        <p:sp>
          <p:nvSpPr>
            <p:cNvPr id="45" name="Rectangle 44"/>
            <p:cNvSpPr/>
            <p:nvPr/>
          </p:nvSpPr>
          <p:spPr>
            <a:xfrm>
              <a:off x="1399744" y="5339565"/>
              <a:ext cx="2303656" cy="337357"/>
            </a:xfrm>
            <a:prstGeom prst="rect">
              <a:avLst/>
            </a:prstGeom>
          </p:spPr>
          <p:txBody>
            <a:bodyPr wrap="square" lIns="121877" tIns="60939" rIns="121877" bIns="60939">
              <a:spAutoFit/>
            </a:bodyPr>
            <a:lstStyle/>
            <a:p>
              <a:pPr>
                <a:lnSpc>
                  <a:spcPts val="1000"/>
                </a:lnSpc>
                <a:spcBef>
                  <a:spcPct val="0"/>
                </a:spcBef>
              </a:pPr>
              <a:endParaRPr lang="en-US" sz="900" dirty="0">
                <a:solidFill>
                  <a:srgbClr val="000000"/>
                </a:solidFill>
                <a:latin typeface="Arial" pitchFamily="34" charset="0"/>
                <a:ea typeface="MS PGothic" pitchFamily="34" charset="-128"/>
                <a:cs typeface="Arial" pitchFamily="34" charset="0"/>
              </a:endParaRPr>
            </a:p>
          </p:txBody>
        </p:sp>
        <p:pic>
          <p:nvPicPr>
            <p:cNvPr id="46" name="Picture 3" descr="C:\Users\Foxy\Desktop\Bitzer Powerpoint presentation 4\Bitzerlogo.png"/>
            <p:cNvPicPr>
              <a:picLocks noChangeAspect="1" noChangeArrowheads="1"/>
            </p:cNvPicPr>
            <p:nvPr/>
          </p:nvPicPr>
          <p:blipFill>
            <a:blip r:embed="rId12" cstate="print"/>
            <a:srcRect/>
            <a:stretch>
              <a:fillRect/>
            </a:stretch>
          </p:blipFill>
          <p:spPr bwMode="auto">
            <a:xfrm rot="16200000">
              <a:off x="2189368" y="1026988"/>
              <a:ext cx="369835" cy="1345848"/>
            </a:xfrm>
            <a:prstGeom prst="rect">
              <a:avLst/>
            </a:prstGeom>
            <a:noFill/>
            <a:ln w="9525">
              <a:noFill/>
              <a:miter lim="800000"/>
              <a:headEnd/>
              <a:tailEnd/>
            </a:ln>
          </p:spPr>
        </p:pic>
      </p:grpSp>
    </p:spTree>
    <p:extLst>
      <p:ext uri="{BB962C8B-B14F-4D97-AF65-F5344CB8AC3E}">
        <p14:creationId xmlns:p14="http://schemas.microsoft.com/office/powerpoint/2010/main" val="34453071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Arial" pitchFamily="34" charset="0"/>
                <a:ea typeface="MS PGothic" pitchFamily="34" charset="-128"/>
                <a:cs typeface="ＭＳ Ｐゴシック" pitchFamily="127" charset="-128"/>
              </a:rPr>
              <a:t>Bitzer Mobile </a:t>
            </a:r>
            <a:r>
              <a:rPr lang="en-US" dirty="0" smtClean="0">
                <a:solidFill>
                  <a:srgbClr val="000000"/>
                </a:solidFill>
                <a:latin typeface="Arial" pitchFamily="34" charset="0"/>
                <a:ea typeface="MS PGothic" pitchFamily="34" charset="-128"/>
                <a:cs typeface="ＭＳ Ｐゴシック" pitchFamily="127" charset="-128"/>
              </a:rPr>
              <a:t>Solution</a:t>
            </a:r>
            <a:endParaRPr lang="en-US" dirty="0"/>
          </a:p>
        </p:txBody>
      </p:sp>
      <p:sp>
        <p:nvSpPr>
          <p:cNvPr id="4" name="Text Placeholder 3"/>
          <p:cNvSpPr>
            <a:spLocks noGrp="1"/>
          </p:cNvSpPr>
          <p:nvPr>
            <p:ph type="body" sz="quarter" idx="13"/>
          </p:nvPr>
        </p:nvSpPr>
        <p:spPr/>
        <p:txBody>
          <a:bodyPr/>
          <a:lstStyle/>
          <a:p>
            <a:r>
              <a:rPr lang="en-US" sz="2100" dirty="0">
                <a:solidFill>
                  <a:srgbClr val="FF0000"/>
                </a:solidFill>
                <a:ea typeface="MS PGothic" pitchFamily="34" charset="-128"/>
                <a:cs typeface="ＭＳ Ｐゴシック" pitchFamily="127" charset="-128"/>
              </a:rPr>
              <a:t>Component Architecture</a:t>
            </a:r>
            <a:endParaRPr lang="en-US" dirty="0"/>
          </a:p>
        </p:txBody>
      </p:sp>
      <p:sp>
        <p:nvSpPr>
          <p:cNvPr id="6" name="Rounded Rectangle 5"/>
          <p:cNvSpPr/>
          <p:nvPr/>
        </p:nvSpPr>
        <p:spPr>
          <a:xfrm>
            <a:off x="1778367" y="3838433"/>
            <a:ext cx="5646815" cy="747194"/>
          </a:xfrm>
          <a:prstGeom prst="roundRect">
            <a:avLst>
              <a:gd name="adj" fmla="val 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1" rIns="68580" bIns="34291" anchor="ct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buClr>
                <a:srgbClr val="FD0000"/>
              </a:buClr>
              <a:defRPr/>
            </a:pPr>
            <a:r>
              <a:rPr lang="en-US" sz="1200" dirty="0">
                <a:latin typeface="Arial" pitchFamily="34" charset="0"/>
                <a:cs typeface="Arial" pitchFamily="34" charset="0"/>
              </a:rPr>
              <a:t>Mobile Security Container </a:t>
            </a:r>
            <a:r>
              <a:rPr lang="en-US" sz="900" dirty="0">
                <a:latin typeface="Arial" pitchFamily="34" charset="0"/>
                <a:cs typeface="Arial" pitchFamily="34" charset="0"/>
              </a:rPr>
              <a:t>secures data and enforces DLP</a:t>
            </a:r>
          </a:p>
          <a:p>
            <a:pPr eaLnBrk="1" hangingPunct="1">
              <a:buClr>
                <a:srgbClr val="FD0000"/>
              </a:buClr>
              <a:defRPr/>
            </a:pPr>
            <a:r>
              <a:rPr lang="en-US" sz="1200" dirty="0">
                <a:latin typeface="Arial" pitchFamily="34" charset="0"/>
                <a:cs typeface="Arial" pitchFamily="34" charset="0"/>
              </a:rPr>
              <a:t>AppTunnel </a:t>
            </a:r>
            <a:r>
              <a:rPr lang="en-US" sz="900" dirty="0">
                <a:latin typeface="Arial" pitchFamily="34" charset="0"/>
                <a:cs typeface="Arial" pitchFamily="34" charset="0"/>
              </a:rPr>
              <a:t>replaces mobile VPN</a:t>
            </a:r>
          </a:p>
          <a:p>
            <a:pPr eaLnBrk="1" hangingPunct="1">
              <a:buClr>
                <a:srgbClr val="FD0000"/>
              </a:buClr>
              <a:defRPr/>
            </a:pPr>
            <a:r>
              <a:rPr lang="en-US" sz="1200" dirty="0">
                <a:latin typeface="Arial" pitchFamily="34" charset="0"/>
                <a:cs typeface="Arial" pitchFamily="34" charset="0"/>
              </a:rPr>
              <a:t>Mobile Security Access Server </a:t>
            </a:r>
            <a:r>
              <a:rPr lang="en-US" sz="900" dirty="0">
                <a:latin typeface="Arial" pitchFamily="34" charset="0"/>
                <a:cs typeface="Arial" pitchFamily="34" charset="0"/>
              </a:rPr>
              <a:t>supports Windows SSO &amp; 2-factor</a:t>
            </a:r>
          </a:p>
          <a:p>
            <a:pPr eaLnBrk="1" hangingPunct="1">
              <a:buClr>
                <a:srgbClr val="FD0000"/>
              </a:buClr>
              <a:defRPr/>
            </a:pPr>
            <a:r>
              <a:rPr lang="en-US" sz="1200" dirty="0">
                <a:latin typeface="Arial" pitchFamily="34" charset="0"/>
                <a:cs typeface="Arial" pitchFamily="34" charset="0"/>
              </a:rPr>
              <a:t>Admin Console </a:t>
            </a:r>
            <a:r>
              <a:rPr lang="en-US" sz="900" dirty="0">
                <a:latin typeface="Arial" pitchFamily="34" charset="0"/>
                <a:cs typeface="Arial" pitchFamily="34" charset="0"/>
              </a:rPr>
              <a:t>manages security and authorization policy</a:t>
            </a:r>
          </a:p>
        </p:txBody>
      </p:sp>
      <p:pic>
        <p:nvPicPr>
          <p:cNvPr id="3" name="Picture 2" descr="BitzerDiagram_Rev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903" y="1088782"/>
            <a:ext cx="5769738" cy="2760963"/>
          </a:xfrm>
          <a:prstGeom prst="rect">
            <a:avLst/>
          </a:prstGeom>
        </p:spPr>
      </p:pic>
    </p:spTree>
    <p:extLst>
      <p:ext uri="{BB962C8B-B14F-4D97-AF65-F5344CB8AC3E}">
        <p14:creationId xmlns:p14="http://schemas.microsoft.com/office/powerpoint/2010/main" val="15318963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rgbClr val="FF0000"/>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rgbClr val="FF0000"/>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304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Mobile Workspace Demo</a:t>
            </a:r>
          </a:p>
          <a:p>
            <a:pPr>
              <a:tabLst>
                <a:tab pos="1946032" algn="l"/>
              </a:tabLst>
            </a:pPr>
            <a:r>
              <a:rPr lang="en-US" sz="2000" dirty="0">
                <a:solidFill>
                  <a:srgbClr val="FF1414"/>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rgbClr val="FF0000"/>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6659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p>
          <a:p>
            <a:pPr>
              <a:tabLst>
                <a:tab pos="1946032" algn="l"/>
              </a:tabLst>
            </a:pPr>
            <a:r>
              <a:rPr lang="en-US" sz="2000" dirty="0" smtClean="0">
                <a:solidFill>
                  <a:schemeClr val="bg2">
                    <a:lumMod val="50000"/>
                  </a:schemeClr>
                </a:solidFill>
              </a:rPr>
              <a:t>Mobile Workspace Demo</a:t>
            </a:r>
          </a:p>
          <a:p>
            <a:pPr>
              <a:tabLst>
                <a:tab pos="1946032" algn="l"/>
              </a:tabLst>
            </a:pPr>
            <a:r>
              <a:rPr lang="en-US" sz="2000" dirty="0" smtClean="0">
                <a:solidFill>
                  <a:schemeClr val="bg2">
                    <a:lumMod val="50000"/>
                  </a:schemeClr>
                </a:solidFill>
              </a:rPr>
              <a:t>API Security with Oracle API Gateway</a:t>
            </a:r>
          </a:p>
          <a:p>
            <a:pPr>
              <a:tabLst>
                <a:tab pos="1946032" algn="l"/>
              </a:tabLst>
            </a:pPr>
            <a:r>
              <a:rPr lang="en-US" sz="2000" dirty="0" smtClean="0">
                <a:solidFill>
                  <a:schemeClr val="bg2">
                    <a:lumMod val="50000"/>
                  </a:schemeClr>
                </a:solidFill>
              </a:rPr>
              <a:t>API Gateway Demo</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7497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Facts</a:t>
            </a:r>
            <a:endParaRPr lang="en-US" dirty="0"/>
          </a:p>
        </p:txBody>
      </p:sp>
      <p:sp>
        <p:nvSpPr>
          <p:cNvPr id="3" name="Content Placeholder 2"/>
          <p:cNvSpPr>
            <a:spLocks noGrp="1"/>
          </p:cNvSpPr>
          <p:nvPr>
            <p:ph sz="quarter" idx="12"/>
          </p:nvPr>
        </p:nvSpPr>
        <p:spPr/>
        <p:txBody>
          <a:bodyPr/>
          <a:lstStyle/>
          <a:p>
            <a:r>
              <a:rPr lang="en-US" dirty="0" smtClean="0"/>
              <a:t>By end of year 2013</a:t>
            </a:r>
            <a:endParaRPr lang="en-US" dirty="0"/>
          </a:p>
          <a:p>
            <a:pPr lvl="1"/>
            <a:r>
              <a:rPr lang="en-US" dirty="0" smtClean="0"/>
              <a:t># of mobile connected devices &gt; # people on Earth</a:t>
            </a:r>
          </a:p>
          <a:p>
            <a:r>
              <a:rPr lang="en-US" dirty="0"/>
              <a:t>Expedia's affiliate network counts $2 billion worth of business a year via </a:t>
            </a:r>
            <a:r>
              <a:rPr lang="en-US" dirty="0" smtClean="0"/>
              <a:t>APIs</a:t>
            </a:r>
          </a:p>
          <a:p>
            <a:r>
              <a:rPr lang="en-US" dirty="0" smtClean="0"/>
              <a:t>Expedia executives saying that 90% of what they do is business through APIs</a:t>
            </a:r>
          </a:p>
          <a:p>
            <a:r>
              <a:rPr lang="en-US" dirty="0" smtClean="0"/>
              <a:t>Amazon S3 has over a TRILLION S3 objects </a:t>
            </a:r>
            <a:endParaRPr lang="en-US" dirty="0"/>
          </a:p>
        </p:txBody>
      </p:sp>
      <p:sp>
        <p:nvSpPr>
          <p:cNvPr id="4" name="Text Placeholder 3"/>
          <p:cNvSpPr>
            <a:spLocks noGrp="1"/>
          </p:cNvSpPr>
          <p:nvPr>
            <p:ph type="body" sz="quarter" idx="13"/>
          </p:nvPr>
        </p:nvSpPr>
        <p:spPr>
          <a:xfrm>
            <a:off x="804347" y="648216"/>
            <a:ext cx="8229600" cy="304800"/>
          </a:xfrm>
        </p:spPr>
        <p:txBody>
          <a:bodyPr/>
          <a:lstStyle/>
          <a:p>
            <a:r>
              <a:rPr lang="en-US" sz="1800" dirty="0"/>
              <a:t>APIs are quickly becoming the application glue for the Web</a:t>
            </a:r>
          </a:p>
        </p:txBody>
      </p:sp>
    </p:spTree>
    <p:extLst>
      <p:ext uri="{BB962C8B-B14F-4D97-AF65-F5344CB8AC3E}">
        <p14:creationId xmlns:p14="http://schemas.microsoft.com/office/powerpoint/2010/main" val="396169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Billionaires Club</a:t>
            </a:r>
            <a:endParaRPr lang="en-US" dirty="0"/>
          </a:p>
        </p:txBody>
      </p:sp>
      <p:graphicFrame>
        <p:nvGraphicFramePr>
          <p:cNvPr id="5" name="Content Placeholder 4"/>
          <p:cNvGraphicFramePr>
            <a:graphicFrameLocks noGrp="1"/>
          </p:cNvGraphicFramePr>
          <p:nvPr>
            <p:ph sz="quarter" idx="12"/>
            <p:extLst>
              <p:ext uri="{D42A27DB-BD31-4B8C-83A1-F6EECF244321}">
                <p14:modId xmlns:p14="http://schemas.microsoft.com/office/powerpoint/2010/main" val="2052941397"/>
              </p:ext>
            </p:extLst>
          </p:nvPr>
        </p:nvGraphicFramePr>
        <p:xfrm>
          <a:off x="804863" y="999605"/>
          <a:ext cx="7575550" cy="2966720"/>
        </p:xfrm>
        <a:graphic>
          <a:graphicData uri="http://schemas.openxmlformats.org/drawingml/2006/table">
            <a:tbl>
              <a:tblPr bandRow="1">
                <a:tableStyleId>{5DA37D80-6434-44D0-A028-1B22A696006F}</a:tableStyleId>
              </a:tblPr>
              <a:tblGrid>
                <a:gridCol w="2759604"/>
                <a:gridCol w="4815946"/>
              </a:tblGrid>
              <a:tr h="370840">
                <a:tc>
                  <a:txBody>
                    <a:bodyPr/>
                    <a:lstStyle/>
                    <a:p>
                      <a:endParaRPr lang="en-US" dirty="0"/>
                    </a:p>
                  </a:txBody>
                  <a:tcPr/>
                </a:tc>
                <a:tc>
                  <a:txBody>
                    <a:bodyPr/>
                    <a:lstStyle/>
                    <a:p>
                      <a:r>
                        <a:rPr lang="en-US" dirty="0" smtClean="0"/>
                        <a:t>13 billion API calls / day (May 2011)</a:t>
                      </a:r>
                      <a:endParaRPr lang="en-US" dirty="0"/>
                    </a:p>
                  </a:txBody>
                  <a:tcPr/>
                </a:tc>
              </a:tr>
              <a:tr h="370840">
                <a:tc>
                  <a:txBody>
                    <a:bodyPr/>
                    <a:lstStyle/>
                    <a:p>
                      <a:endParaRPr lang="en-US" dirty="0"/>
                    </a:p>
                  </a:txBody>
                  <a:tcPr/>
                </a:tc>
                <a:tc>
                  <a:txBody>
                    <a:bodyPr/>
                    <a:lstStyle/>
                    <a:p>
                      <a:r>
                        <a:rPr lang="en-US" dirty="0" smtClean="0"/>
                        <a:t>5 billion API calls / day (April 2010)</a:t>
                      </a:r>
                      <a:endParaRPr lang="en-US" dirty="0"/>
                    </a:p>
                  </a:txBody>
                  <a:tcPr/>
                </a:tc>
              </a:tr>
              <a:tr h="370840">
                <a:tc>
                  <a:txBody>
                    <a:bodyPr/>
                    <a:lstStyle/>
                    <a:p>
                      <a:endParaRPr lang="en-US" dirty="0"/>
                    </a:p>
                  </a:txBody>
                  <a:tcPr/>
                </a:tc>
                <a:tc>
                  <a:txBody>
                    <a:bodyPr/>
                    <a:lstStyle/>
                    <a:p>
                      <a:r>
                        <a:rPr lang="en-US" dirty="0" smtClean="0"/>
                        <a:t>5 billion API calls / day (October 2009)</a:t>
                      </a:r>
                      <a:endParaRPr lang="en-US" dirty="0"/>
                    </a:p>
                  </a:txBody>
                  <a:tcPr/>
                </a:tc>
              </a:tr>
              <a:tr h="370840">
                <a:tc>
                  <a:txBody>
                    <a:bodyPr/>
                    <a:lstStyle/>
                    <a:p>
                      <a:endParaRPr lang="en-US" dirty="0"/>
                    </a:p>
                  </a:txBody>
                  <a:tcPr/>
                </a:tc>
                <a:tc>
                  <a:txBody>
                    <a:bodyPr/>
                    <a:lstStyle/>
                    <a:p>
                      <a:r>
                        <a:rPr lang="en-US" dirty="0" smtClean="0"/>
                        <a:t>1.4 billion API calls / day (May 2012)</a:t>
                      </a:r>
                      <a:endParaRPr lang="en-US" dirty="0"/>
                    </a:p>
                  </a:txBody>
                  <a:tcPr/>
                </a:tc>
              </a:tr>
              <a:tr h="370840">
                <a:tc>
                  <a:txBody>
                    <a:bodyPr/>
                    <a:lstStyle/>
                    <a:p>
                      <a:endParaRPr lang="en-US" dirty="0"/>
                    </a:p>
                  </a:txBody>
                  <a:tcPr/>
                </a:tc>
                <a:tc>
                  <a:txBody>
                    <a:bodyPr/>
                    <a:lstStyle/>
                    <a:p>
                      <a:r>
                        <a:rPr lang="en-US" dirty="0" smtClean="0"/>
                        <a:t>1.1 billion API calls / day (April 2011)</a:t>
                      </a:r>
                      <a:endParaRPr lang="en-US" dirty="0"/>
                    </a:p>
                  </a:txBody>
                  <a:tcPr/>
                </a:tc>
              </a:tr>
              <a:tr h="370840">
                <a:tc>
                  <a:txBody>
                    <a:bodyPr/>
                    <a:lstStyle/>
                    <a:p>
                      <a:endParaRPr lang="en-US" dirty="0"/>
                    </a:p>
                  </a:txBody>
                  <a:tcPr/>
                </a:tc>
                <a:tc>
                  <a:txBody>
                    <a:bodyPr/>
                    <a:lstStyle/>
                    <a:p>
                      <a:r>
                        <a:rPr lang="en-US" dirty="0" smtClean="0"/>
                        <a:t>1 billion API calls / day (May 2012)</a:t>
                      </a:r>
                      <a:endParaRPr lang="en-US" dirty="0"/>
                    </a:p>
                  </a:txBody>
                  <a:tcPr/>
                </a:tc>
              </a:tr>
              <a:tr h="370840">
                <a:tc>
                  <a:txBody>
                    <a:bodyPr/>
                    <a:lstStyle/>
                    <a:p>
                      <a:endParaRPr lang="en-US" dirty="0"/>
                    </a:p>
                  </a:txBody>
                  <a:tcPr/>
                </a:tc>
                <a:tc>
                  <a:txBody>
                    <a:bodyPr/>
                    <a:lstStyle/>
                    <a:p>
                      <a:r>
                        <a:rPr lang="en-US" dirty="0" smtClean="0"/>
                        <a:t>1 billion API calls / day (Q1 2012)</a:t>
                      </a:r>
                      <a:endParaRPr lang="en-US" dirty="0"/>
                    </a:p>
                  </a:txBody>
                  <a:tcPr/>
                </a:tc>
              </a:tr>
              <a:tr h="370840">
                <a:tc>
                  <a:txBody>
                    <a:bodyPr/>
                    <a:lstStyle/>
                    <a:p>
                      <a:endParaRPr lang="en-US" dirty="0"/>
                    </a:p>
                  </a:txBody>
                  <a:tcPr/>
                </a:tc>
                <a:tc>
                  <a:txBody>
                    <a:bodyPr/>
                    <a:lstStyle/>
                    <a:p>
                      <a:r>
                        <a:rPr lang="en-US" dirty="0" smtClean="0"/>
                        <a:t>1 billion API calls / day (January 2012)</a:t>
                      </a:r>
                      <a:endParaRPr lang="en-US" dirty="0"/>
                    </a:p>
                  </a:txBody>
                  <a:tcPr/>
                </a:tc>
              </a:tr>
            </a:tbl>
          </a:graphicData>
        </a:graphic>
      </p:graphicFrame>
      <p:pic>
        <p:nvPicPr>
          <p:cNvPr id="6" name="Picture 5" descr="twitte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1843" y="1052225"/>
            <a:ext cx="1091381" cy="283169"/>
          </a:xfrm>
          <a:prstGeom prst="rect">
            <a:avLst/>
          </a:prstGeom>
        </p:spPr>
      </p:pic>
      <p:pic>
        <p:nvPicPr>
          <p:cNvPr id="7" name="Picture 6" descr="goog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250" y="1373836"/>
            <a:ext cx="1036567" cy="385011"/>
          </a:xfrm>
          <a:prstGeom prst="rect">
            <a:avLst/>
          </a:prstGeom>
        </p:spPr>
      </p:pic>
      <p:pic>
        <p:nvPicPr>
          <p:cNvPr id="8" name="Picture 7" descr="fb.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2827" y="1803125"/>
            <a:ext cx="1049412" cy="288435"/>
          </a:xfrm>
          <a:prstGeom prst="rect">
            <a:avLst/>
          </a:prstGeom>
        </p:spPr>
      </p:pic>
      <p:pic>
        <p:nvPicPr>
          <p:cNvPr id="9" name="Picture 8" descr="netflix.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5047" y="2140540"/>
            <a:ext cx="864973" cy="324806"/>
          </a:xfrm>
          <a:prstGeom prst="rect">
            <a:avLst/>
          </a:prstGeom>
        </p:spPr>
      </p:pic>
      <p:pic>
        <p:nvPicPr>
          <p:cNvPr id="10" name="Picture 9" descr="accu.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0111" y="2536843"/>
            <a:ext cx="1494845" cy="294198"/>
          </a:xfrm>
          <a:prstGeom prst="rect">
            <a:avLst/>
          </a:prstGeom>
        </p:spPr>
      </p:pic>
      <p:pic>
        <p:nvPicPr>
          <p:cNvPr id="11" name="Picture 10" descr="klout.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3701" y="2863127"/>
            <a:ext cx="1147665" cy="335902"/>
          </a:xfrm>
          <a:prstGeom prst="rect">
            <a:avLst/>
          </a:prstGeom>
        </p:spPr>
      </p:pic>
      <p:pic>
        <p:nvPicPr>
          <p:cNvPr id="12" name="Picture 11" descr="ebay.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138" y="3224991"/>
            <a:ext cx="842790" cy="391099"/>
          </a:xfrm>
          <a:prstGeom prst="rect">
            <a:avLst/>
          </a:prstGeom>
        </p:spPr>
      </p:pic>
      <p:pic>
        <p:nvPicPr>
          <p:cNvPr id="13" name="Picture 12" descr="sabre.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08903" y="3638982"/>
            <a:ext cx="937260" cy="274320"/>
          </a:xfrm>
          <a:prstGeom prst="rect">
            <a:avLst/>
          </a:prstGeom>
        </p:spPr>
      </p:pic>
      <p:sp>
        <p:nvSpPr>
          <p:cNvPr id="14" name="Text Placeholder 3"/>
          <p:cNvSpPr>
            <a:spLocks noGrp="1"/>
          </p:cNvSpPr>
          <p:nvPr>
            <p:ph type="body" sz="quarter" idx="13"/>
          </p:nvPr>
        </p:nvSpPr>
        <p:spPr>
          <a:xfrm>
            <a:off x="804347" y="648216"/>
            <a:ext cx="8229600" cy="304800"/>
          </a:xfrm>
        </p:spPr>
        <p:txBody>
          <a:bodyPr/>
          <a:lstStyle/>
          <a:p>
            <a:r>
              <a:rPr lang="en-US" sz="1800" dirty="0" smtClean="0"/>
              <a:t>…. and the data is dated</a:t>
            </a:r>
            <a:endParaRPr lang="en-US" sz="1800" dirty="0"/>
          </a:p>
        </p:txBody>
      </p:sp>
    </p:spTree>
    <p:extLst>
      <p:ext uri="{BB962C8B-B14F-4D97-AF65-F5344CB8AC3E}">
        <p14:creationId xmlns:p14="http://schemas.microsoft.com/office/powerpoint/2010/main" val="365138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728133" y="57150"/>
            <a:ext cx="7501467" cy="571500"/>
          </a:xfrm>
        </p:spPr>
        <p:txBody>
          <a:bodyPr/>
          <a:lstStyle/>
          <a:p>
            <a:r>
              <a:rPr lang="en-US" dirty="0" smtClean="0"/>
              <a:t>Enterprise API</a:t>
            </a:r>
            <a:endParaRPr lang="en-US" dirty="0"/>
          </a:p>
        </p:txBody>
      </p:sp>
      <p:sp>
        <p:nvSpPr>
          <p:cNvPr id="4" name="Content Placeholder 3"/>
          <p:cNvSpPr>
            <a:spLocks noGrp="1"/>
          </p:cNvSpPr>
          <p:nvPr>
            <p:ph sz="half" idx="1"/>
          </p:nvPr>
        </p:nvSpPr>
        <p:spPr>
          <a:xfrm>
            <a:off x="457200" y="914401"/>
            <a:ext cx="4038600" cy="3680222"/>
          </a:xfrm>
        </p:spPr>
        <p:txBody>
          <a:bodyPr/>
          <a:lstStyle/>
          <a:p>
            <a:r>
              <a:rPr lang="en-US" sz="2400" dirty="0" smtClean="0"/>
              <a:t>Support existing systems, processes, &amp; integration</a:t>
            </a:r>
          </a:p>
          <a:p>
            <a:r>
              <a:rPr lang="en-US" sz="2400" dirty="0" smtClean="0"/>
              <a:t>Sensitive data is transmitted</a:t>
            </a:r>
          </a:p>
          <a:p>
            <a:r>
              <a:rPr lang="en-US" sz="2400" dirty="0" smtClean="0"/>
              <a:t>Covered by compliance mandates</a:t>
            </a:r>
          </a:p>
          <a:p>
            <a:r>
              <a:rPr lang="en-US" sz="2400" dirty="0" smtClean="0"/>
              <a:t>Ties to corporate identities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573" y="336499"/>
            <a:ext cx="2779121" cy="404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709611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protocols &amp; styles</a:t>
            </a:r>
            <a:endParaRPr lang="en-US" dirty="0"/>
          </a:p>
        </p:txBody>
      </p:sp>
      <p:pic>
        <p:nvPicPr>
          <p:cNvPr id="5" name="Content Placeholder 4"/>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869811" y="737860"/>
            <a:ext cx="5564861" cy="3062606"/>
          </a:xfrm>
        </p:spPr>
      </p:pic>
      <p:sp>
        <p:nvSpPr>
          <p:cNvPr id="6" name="TextBox 5"/>
          <p:cNvSpPr txBox="1"/>
          <p:nvPr/>
        </p:nvSpPr>
        <p:spPr>
          <a:xfrm>
            <a:off x="1253067" y="4047067"/>
            <a:ext cx="4844207" cy="246221"/>
          </a:xfrm>
          <a:prstGeom prst="rect">
            <a:avLst/>
          </a:prstGeom>
          <a:noFill/>
        </p:spPr>
        <p:txBody>
          <a:bodyPr wrap="none" rtlCol="0">
            <a:spAutoFit/>
          </a:bodyPr>
          <a:lstStyle/>
          <a:p>
            <a:r>
              <a:rPr lang="en-US" sz="1000" dirty="0"/>
              <a:t>Based on directory of 5,100 web APIs listed at </a:t>
            </a:r>
            <a:r>
              <a:rPr lang="en-US" sz="1000" dirty="0" err="1"/>
              <a:t>ProgrammableWeb</a:t>
            </a:r>
            <a:r>
              <a:rPr lang="en-US" sz="1000" dirty="0"/>
              <a:t>, February 2012</a:t>
            </a:r>
            <a:endParaRPr lang="en-US" sz="1000" dirty="0" smtClean="0">
              <a:solidFill>
                <a:schemeClr val="tx2"/>
              </a:solidFill>
            </a:endParaRPr>
          </a:p>
        </p:txBody>
      </p:sp>
      <p:sp>
        <p:nvSpPr>
          <p:cNvPr id="7" name="TextBox 6"/>
          <p:cNvSpPr txBox="1"/>
          <p:nvPr/>
        </p:nvSpPr>
        <p:spPr>
          <a:xfrm>
            <a:off x="6896205" y="2317183"/>
            <a:ext cx="1673856" cy="1200329"/>
          </a:xfrm>
          <a:prstGeom prst="rect">
            <a:avLst/>
          </a:prstGeom>
          <a:noFill/>
        </p:spPr>
        <p:txBody>
          <a:bodyPr wrap="none" rtlCol="0">
            <a:spAutoFit/>
          </a:bodyPr>
          <a:lstStyle/>
          <a:p>
            <a:r>
              <a:rPr lang="en-US" dirty="0" smtClean="0"/>
              <a:t>9000 -  4/2013</a:t>
            </a:r>
          </a:p>
          <a:p>
            <a:r>
              <a:rPr lang="en-US" dirty="0" smtClean="0"/>
              <a:t>8000 -  11/2012</a:t>
            </a:r>
          </a:p>
          <a:p>
            <a:r>
              <a:rPr lang="en-US" dirty="0" smtClean="0"/>
              <a:t>7000 -  8/2012</a:t>
            </a:r>
          </a:p>
          <a:p>
            <a:r>
              <a:rPr lang="en-US" dirty="0" smtClean="0"/>
              <a:t>3500 -  8/2011</a:t>
            </a:r>
            <a:endParaRPr lang="en-US" dirty="0"/>
          </a:p>
        </p:txBody>
      </p:sp>
    </p:spTree>
    <p:extLst>
      <p:ext uri="{BB962C8B-B14F-4D97-AF65-F5344CB8AC3E}">
        <p14:creationId xmlns:p14="http://schemas.microsoft.com/office/powerpoint/2010/main" val="56168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4"/>
          <p:cNvSpPr>
            <a:spLocks noGrp="1"/>
          </p:cNvSpPr>
          <p:nvPr>
            <p:ph type="title"/>
          </p:nvPr>
        </p:nvSpPr>
        <p:spPr>
          <a:xfrm>
            <a:off x="804347" y="102317"/>
            <a:ext cx="8229586" cy="406395"/>
          </a:xfrm>
        </p:spPr>
        <p:txBody>
          <a:bodyPr/>
          <a:lstStyle/>
          <a:p>
            <a:pPr eaLnBrk="1" hangingPunct="1"/>
            <a:r>
              <a:rPr lang="en-US" sz="2000" dirty="0" smtClean="0">
                <a:ea typeface="ＭＳ Ｐゴシック" pitchFamily="34" charset="-128"/>
              </a:rPr>
              <a:t>DMZ Security</a:t>
            </a:r>
            <a:endParaRPr lang="en-US" sz="2000" b="0" dirty="0" smtClean="0">
              <a:ea typeface="ＭＳ Ｐゴシック" pitchFamily="34" charset="-128"/>
            </a:endParaRPr>
          </a:p>
        </p:txBody>
      </p:sp>
      <p:cxnSp>
        <p:nvCxnSpPr>
          <p:cNvPr id="104451" name="Straight Connector 74"/>
          <p:cNvCxnSpPr>
            <a:cxnSpLocks noChangeShapeType="1"/>
          </p:cNvCxnSpPr>
          <p:nvPr/>
        </p:nvCxnSpPr>
        <p:spPr bwMode="auto">
          <a:xfrm>
            <a:off x="1727201" y="1593886"/>
            <a:ext cx="1768475" cy="0"/>
          </a:xfrm>
          <a:prstGeom prst="line">
            <a:avLst/>
          </a:prstGeom>
          <a:noFill/>
          <a:ln w="9525">
            <a:solidFill>
              <a:schemeClr val="tx1"/>
            </a:solidFill>
            <a:round/>
            <a:headEnd/>
            <a:tailEnd/>
          </a:ln>
        </p:spPr>
      </p:cxnSp>
      <p:cxnSp>
        <p:nvCxnSpPr>
          <p:cNvPr id="104452" name="Straight Connector 74"/>
          <p:cNvCxnSpPr>
            <a:cxnSpLocks noChangeShapeType="1"/>
            <a:endCxn id="70" idx="1"/>
          </p:cNvCxnSpPr>
          <p:nvPr/>
        </p:nvCxnSpPr>
        <p:spPr bwMode="auto">
          <a:xfrm flipV="1">
            <a:off x="5246914" y="1693422"/>
            <a:ext cx="1590450" cy="15635"/>
          </a:xfrm>
          <a:prstGeom prst="line">
            <a:avLst/>
          </a:prstGeom>
          <a:noFill/>
          <a:ln w="9525">
            <a:solidFill>
              <a:schemeClr val="tx1"/>
            </a:solidFill>
            <a:round/>
            <a:headEnd/>
            <a:tailEnd/>
          </a:ln>
        </p:spPr>
      </p:cxnSp>
      <p:sp>
        <p:nvSpPr>
          <p:cNvPr id="104453" name="Text Box 22"/>
          <p:cNvSpPr txBox="1">
            <a:spLocks noChangeArrowheads="1"/>
          </p:cNvSpPr>
          <p:nvPr/>
        </p:nvSpPr>
        <p:spPr bwMode="auto">
          <a:xfrm>
            <a:off x="1978025" y="1344362"/>
            <a:ext cx="1555751" cy="251844"/>
          </a:xfrm>
          <a:prstGeom prst="rect">
            <a:avLst/>
          </a:prstGeom>
          <a:noFill/>
          <a:ln w="9525">
            <a:noFill/>
            <a:miter lim="800000"/>
            <a:headEnd/>
            <a:tailEnd/>
          </a:ln>
        </p:spPr>
        <p:txBody>
          <a:bodyPr wrap="square" lIns="81766" tIns="40884" rIns="81766" bIns="40884">
            <a:spAutoFit/>
          </a:bodyPr>
          <a:lstStyle/>
          <a:p>
            <a:pPr marL="104752" indent="-104752" defTabSz="811037" fontAlgn="base">
              <a:spcBef>
                <a:spcPct val="0"/>
              </a:spcBef>
              <a:spcAft>
                <a:spcPct val="0"/>
              </a:spcAft>
              <a:buClr>
                <a:srgbClr val="667263"/>
              </a:buClr>
            </a:pPr>
            <a:r>
              <a:rPr lang="en-US" sz="1100" dirty="0">
                <a:solidFill>
                  <a:srgbClr val="000000"/>
                </a:solidFill>
                <a:ea typeface="ＭＳ Ｐゴシック" pitchFamily="34" charset="-128"/>
              </a:rPr>
              <a:t>SOAP / </a:t>
            </a:r>
            <a:r>
              <a:rPr lang="en-US" sz="1100" dirty="0" smtClean="0">
                <a:solidFill>
                  <a:srgbClr val="000000"/>
                </a:solidFill>
                <a:ea typeface="ＭＳ Ｐゴシック" pitchFamily="34" charset="-128"/>
              </a:rPr>
              <a:t>REST/ HTML</a:t>
            </a:r>
            <a:endParaRPr lang="en-US" sz="1100" dirty="0">
              <a:solidFill>
                <a:srgbClr val="000000"/>
              </a:solidFill>
              <a:ea typeface="ＭＳ Ｐゴシック" pitchFamily="34" charset="-128"/>
            </a:endParaRPr>
          </a:p>
        </p:txBody>
      </p:sp>
      <p:sp>
        <p:nvSpPr>
          <p:cNvPr id="104454" name="Text Box 22"/>
          <p:cNvSpPr txBox="1">
            <a:spLocks noChangeArrowheads="1"/>
          </p:cNvSpPr>
          <p:nvPr/>
        </p:nvSpPr>
        <p:spPr bwMode="auto">
          <a:xfrm>
            <a:off x="5172075" y="1438276"/>
            <a:ext cx="1447800" cy="249942"/>
          </a:xfrm>
          <a:prstGeom prst="rect">
            <a:avLst/>
          </a:prstGeom>
          <a:noFill/>
          <a:ln w="9525">
            <a:noFill/>
            <a:miter lim="800000"/>
            <a:headEnd/>
            <a:tailEnd/>
          </a:ln>
        </p:spPr>
        <p:txBody>
          <a:bodyPr lIns="81766" tIns="40884" rIns="81766" bIns="40884">
            <a:spAutoFit/>
          </a:bodyPr>
          <a:lstStyle/>
          <a:p>
            <a:pPr marL="104752" indent="-104752" defTabSz="811037" fontAlgn="base">
              <a:spcBef>
                <a:spcPct val="0"/>
              </a:spcBef>
              <a:spcAft>
                <a:spcPct val="0"/>
              </a:spcAft>
              <a:buClr>
                <a:srgbClr val="667263"/>
              </a:buClr>
            </a:pPr>
            <a:r>
              <a:rPr lang="en-US" sz="1100" dirty="0">
                <a:solidFill>
                  <a:srgbClr val="000000"/>
                </a:solidFill>
                <a:ea typeface="ＭＳ Ｐゴシック" pitchFamily="34" charset="-128"/>
              </a:rPr>
              <a:t>Validated message</a:t>
            </a:r>
          </a:p>
        </p:txBody>
      </p:sp>
      <p:sp>
        <p:nvSpPr>
          <p:cNvPr id="104455" name="Text Box 19"/>
          <p:cNvSpPr txBox="1">
            <a:spLocks noChangeArrowheads="1"/>
          </p:cNvSpPr>
          <p:nvPr/>
        </p:nvSpPr>
        <p:spPr bwMode="auto">
          <a:xfrm>
            <a:off x="154884" y="2162367"/>
            <a:ext cx="1897063" cy="153888"/>
          </a:xfrm>
          <a:prstGeom prst="rect">
            <a:avLst/>
          </a:prstGeom>
          <a:noFill/>
          <a:ln w="9525">
            <a:noFill/>
            <a:miter lim="800000"/>
            <a:headEnd/>
            <a:tailEnd/>
          </a:ln>
        </p:spPr>
        <p:txBody>
          <a:bodyPr lIns="0" tIns="0" rIns="0" bIns="0">
            <a:spAutoFit/>
          </a:bodyPr>
          <a:lstStyle/>
          <a:p>
            <a:pPr defTabSz="339652" fontAlgn="base">
              <a:spcBef>
                <a:spcPct val="0"/>
              </a:spcBef>
              <a:spcAft>
                <a:spcPct val="0"/>
              </a:spcAft>
              <a:buClr>
                <a:srgbClr val="667263"/>
              </a:buClr>
            </a:pPr>
            <a:r>
              <a:rPr lang="en-US" sz="1000" dirty="0" smtClean="0">
                <a:solidFill>
                  <a:srgbClr val="000000"/>
                </a:solidFill>
                <a:ea typeface="ＭＳ Ｐゴシック" pitchFamily="34" charset="-128"/>
              </a:rPr>
              <a:t>Browser and API </a:t>
            </a:r>
            <a:r>
              <a:rPr lang="en-US" sz="1000" dirty="0">
                <a:solidFill>
                  <a:srgbClr val="000000"/>
                </a:solidFill>
                <a:ea typeface="ＭＳ Ｐゴシック" pitchFamily="34" charset="-128"/>
              </a:rPr>
              <a:t>Clients</a:t>
            </a:r>
          </a:p>
        </p:txBody>
      </p:sp>
      <p:pic>
        <p:nvPicPr>
          <p:cNvPr id="104456" name="Picture 177" descr="OracleIDMgr"/>
          <p:cNvPicPr>
            <a:picLocks noChangeAspect="1" noChangeArrowheads="1"/>
          </p:cNvPicPr>
          <p:nvPr/>
        </p:nvPicPr>
        <p:blipFill>
          <a:blip r:embed="rId3" cstate="print"/>
          <a:srcRect/>
          <a:stretch>
            <a:fillRect/>
          </a:stretch>
        </p:blipFill>
        <p:spPr bwMode="auto">
          <a:xfrm>
            <a:off x="1079500" y="1527176"/>
            <a:ext cx="622300" cy="511175"/>
          </a:xfrm>
          <a:prstGeom prst="rect">
            <a:avLst/>
          </a:prstGeom>
          <a:noFill/>
          <a:ln w="9525">
            <a:noFill/>
            <a:miter lim="800000"/>
            <a:headEnd/>
            <a:tailEnd/>
          </a:ln>
        </p:spPr>
      </p:pic>
      <p:sp>
        <p:nvSpPr>
          <p:cNvPr id="70" name="Text Box 10"/>
          <p:cNvSpPr txBox="1">
            <a:spLocks noChangeArrowheads="1"/>
          </p:cNvSpPr>
          <p:nvPr/>
        </p:nvSpPr>
        <p:spPr bwMode="auto">
          <a:xfrm>
            <a:off x="6837364" y="1571625"/>
            <a:ext cx="1589087" cy="243594"/>
          </a:xfrm>
          <a:prstGeom prst="rect">
            <a:avLst/>
          </a:prstGeom>
          <a:gradFill rotWithShape="1">
            <a:gsLst>
              <a:gs pos="0">
                <a:srgbClr val="F5F5F5"/>
              </a:gs>
              <a:gs pos="64999">
                <a:srgbClr val="E5E5E5"/>
              </a:gs>
              <a:gs pos="100000">
                <a:srgbClr val="DBDBDB"/>
              </a:gs>
            </a:gsLst>
            <a:lin ang="5400000" scaled="1"/>
          </a:gradFill>
          <a:ln w="9525">
            <a:solidFill>
              <a:srgbClr val="AAAAAA"/>
            </a:solidFill>
            <a:miter lim="800000"/>
            <a:headEnd/>
            <a:tailEnd/>
          </a:ln>
          <a:effectLst>
            <a:outerShdw dist="20000" dir="5400000" rotWithShape="0">
              <a:srgbClr val="808080">
                <a:alpha val="37999"/>
              </a:srgbClr>
            </a:outerShdw>
          </a:effectLst>
        </p:spPr>
        <p:txBody>
          <a:bodyPr lIns="81200" tIns="40600" rIns="81200" bIns="40600">
            <a:spAutoFit/>
          </a:bodyPr>
          <a:lstStyle/>
          <a:p>
            <a:pPr defTabSz="811491" fontAlgn="base">
              <a:spcBef>
                <a:spcPct val="0"/>
              </a:spcBef>
              <a:spcAft>
                <a:spcPct val="0"/>
              </a:spcAft>
              <a:buClr>
                <a:srgbClr val="667263"/>
              </a:buClr>
              <a:defRPr/>
            </a:pPr>
            <a:r>
              <a:rPr lang="en-US" sz="1000" dirty="0">
                <a:solidFill>
                  <a:srgbClr val="000000"/>
                </a:solidFill>
                <a:ea typeface="ＭＳ Ｐゴシック" pitchFamily="34" charset="-128"/>
              </a:rPr>
              <a:t>Web Service</a:t>
            </a:r>
          </a:p>
        </p:txBody>
      </p:sp>
      <p:sp>
        <p:nvSpPr>
          <p:cNvPr id="91" name="Rounded Rectangle 90"/>
          <p:cNvSpPr>
            <a:spLocks noChangeArrowheads="1"/>
          </p:cNvSpPr>
          <p:nvPr/>
        </p:nvSpPr>
        <p:spPr bwMode="auto">
          <a:xfrm>
            <a:off x="261938" y="2698751"/>
            <a:ext cx="1649412" cy="1833563"/>
          </a:xfrm>
          <a:prstGeom prst="roundRect">
            <a:avLst>
              <a:gd name="adj" fmla="val 5398"/>
            </a:avLst>
          </a:prstGeom>
          <a:gradFill rotWithShape="1">
            <a:gsLst>
              <a:gs pos="0">
                <a:srgbClr val="F2F2F2"/>
              </a:gs>
              <a:gs pos="100000">
                <a:srgbClr val="D9D9D9"/>
              </a:gs>
            </a:gsLst>
            <a:lin ang="5400000"/>
          </a:gradFill>
          <a:ln w="12700">
            <a:solidFill>
              <a:srgbClr val="A50000"/>
            </a:solidFill>
            <a:round/>
            <a:headEnd/>
            <a:tailEnd/>
          </a:ln>
          <a:effectLst>
            <a:outerShdw dist="23000" dir="5400000" rotWithShape="0">
              <a:srgbClr val="808080">
                <a:alpha val="34999"/>
              </a:srgbClr>
            </a:outerShdw>
          </a:effectLst>
        </p:spPr>
        <p:txBody>
          <a:bodyPr lIns="81428" tIns="40714" rIns="81428" bIns="40714" anchor="ctr"/>
          <a:lstStyle/>
          <a:p>
            <a:pPr defTabSz="814315">
              <a:spcBef>
                <a:spcPct val="0"/>
              </a:spcBef>
              <a:buClr>
                <a:srgbClr val="FF0000"/>
              </a:buClr>
              <a:defRPr/>
            </a:pPr>
            <a:r>
              <a:rPr lang="en-US" sz="1000" kern="0" dirty="0">
                <a:solidFill>
                  <a:srgbClr val="000000"/>
                </a:solidFill>
                <a:latin typeface="Calibri"/>
                <a:ea typeface="MS PGothic" charset="0"/>
                <a:cs typeface="MS PGothic" charset="0"/>
              </a:rPr>
              <a:t>Flooding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Recursive Payloads</a:t>
            </a:r>
          </a:p>
          <a:p>
            <a:pPr defTabSz="814315">
              <a:spcBef>
                <a:spcPct val="0"/>
              </a:spcBef>
              <a:buClr>
                <a:srgbClr val="FF0000"/>
              </a:buClr>
              <a:defRPr/>
            </a:pPr>
            <a:r>
              <a:rPr lang="en-US" sz="1000" kern="0" dirty="0">
                <a:solidFill>
                  <a:srgbClr val="000000"/>
                </a:solidFill>
                <a:latin typeface="Calibri"/>
                <a:ea typeface="MS PGothic" charset="0"/>
                <a:cs typeface="MS PGothic" charset="0"/>
              </a:rPr>
              <a:t>Oversized Payloads</a:t>
            </a:r>
          </a:p>
          <a:p>
            <a:pPr defTabSz="814315">
              <a:spcBef>
                <a:spcPct val="0"/>
              </a:spcBef>
              <a:buClr>
                <a:srgbClr val="FF0000"/>
              </a:buClr>
              <a:defRPr/>
            </a:pPr>
            <a:r>
              <a:rPr lang="en-US" sz="1000" kern="0" dirty="0">
                <a:solidFill>
                  <a:srgbClr val="000000"/>
                </a:solidFill>
                <a:latin typeface="Calibri"/>
                <a:ea typeface="MS PGothic" charset="0"/>
                <a:cs typeface="MS PGothic" charset="0"/>
              </a:rPr>
              <a:t>Memory Leak</a:t>
            </a:r>
          </a:p>
        </p:txBody>
      </p:sp>
      <p:sp>
        <p:nvSpPr>
          <p:cNvPr id="92" name="Round Same Side Corner Rectangle 91"/>
          <p:cNvSpPr/>
          <p:nvPr/>
        </p:nvSpPr>
        <p:spPr bwMode="auto">
          <a:xfrm>
            <a:off x="250825" y="2689225"/>
            <a:ext cx="1677988" cy="450850"/>
          </a:xfrm>
          <a:prstGeom prst="round2SameRect">
            <a:avLst>
              <a:gd name="adj1" fmla="val 18403"/>
              <a:gd name="adj2" fmla="val 0"/>
            </a:avLst>
          </a:prstGeom>
          <a:solidFill>
            <a:srgbClr val="A50000"/>
          </a:solidFill>
          <a:ln w="9525" cap="flat" cmpd="sng" algn="ctr">
            <a:noFill/>
            <a:prstDash val="solid"/>
          </a:ln>
          <a:effectLst/>
        </p:spPr>
        <p:txBody>
          <a:bodyPr lIns="81428" tIns="40714" rIns="81428" bIns="40714" anchor="ctr"/>
          <a:lstStyle/>
          <a:p>
            <a:pPr defTabSz="814315">
              <a:defRPr/>
            </a:pPr>
            <a:endParaRPr lang="en-US" kern="0" dirty="0">
              <a:solidFill>
                <a:srgbClr val="FFFFFF"/>
              </a:solidFill>
              <a:latin typeface="Calibri" charset="0"/>
              <a:ea typeface="ＭＳ Ｐゴシック" charset="0"/>
              <a:cs typeface="ＭＳ Ｐゴシック" charset="0"/>
            </a:endParaRPr>
          </a:p>
        </p:txBody>
      </p:sp>
      <p:sp>
        <p:nvSpPr>
          <p:cNvPr id="104460" name="TextBox 33"/>
          <p:cNvSpPr txBox="1">
            <a:spLocks noChangeArrowheads="1"/>
          </p:cNvSpPr>
          <p:nvPr/>
        </p:nvSpPr>
        <p:spPr bwMode="auto">
          <a:xfrm>
            <a:off x="319089" y="2774950"/>
            <a:ext cx="1400175" cy="266912"/>
          </a:xfrm>
          <a:prstGeom prst="rect">
            <a:avLst/>
          </a:prstGeom>
          <a:noFill/>
          <a:ln w="9525">
            <a:noFill/>
            <a:miter lim="800000"/>
            <a:headEnd/>
            <a:tailEnd/>
          </a:ln>
        </p:spPr>
        <p:txBody>
          <a:bodyPr lIns="81428" tIns="40714" rIns="81428" bIns="40714">
            <a:spAutoFit/>
          </a:bodyPr>
          <a:lstStyle/>
          <a:p>
            <a:pPr algn="ctr" fontAlgn="base">
              <a:spcBef>
                <a:spcPct val="0"/>
              </a:spcBef>
              <a:spcAft>
                <a:spcPct val="0"/>
              </a:spcAft>
            </a:pPr>
            <a:r>
              <a:rPr lang="nb-NO" sz="1200" dirty="0">
                <a:solidFill>
                  <a:srgbClr val="FFFFFF"/>
                </a:solidFill>
                <a:latin typeface="Calibri" pitchFamily="34" charset="0"/>
                <a:ea typeface="ＭＳ Ｐゴシック" pitchFamily="34" charset="-128"/>
              </a:rPr>
              <a:t>DOS Attacks</a:t>
            </a:r>
          </a:p>
        </p:txBody>
      </p:sp>
      <p:sp>
        <p:nvSpPr>
          <p:cNvPr id="94" name="Rounded Rectangle 93"/>
          <p:cNvSpPr>
            <a:spLocks noChangeArrowheads="1"/>
          </p:cNvSpPr>
          <p:nvPr/>
        </p:nvSpPr>
        <p:spPr bwMode="auto">
          <a:xfrm>
            <a:off x="3806825" y="2693988"/>
            <a:ext cx="1536700" cy="1833562"/>
          </a:xfrm>
          <a:prstGeom prst="roundRect">
            <a:avLst>
              <a:gd name="adj" fmla="val 5398"/>
            </a:avLst>
          </a:prstGeom>
          <a:gradFill rotWithShape="1">
            <a:gsLst>
              <a:gs pos="0">
                <a:srgbClr val="F2F2F2"/>
              </a:gs>
              <a:gs pos="100000">
                <a:srgbClr val="D9D9D9"/>
              </a:gs>
            </a:gsLst>
            <a:lin ang="5400000"/>
          </a:gradFill>
          <a:ln w="12700">
            <a:solidFill>
              <a:srgbClr val="A50000"/>
            </a:solidFill>
            <a:round/>
            <a:headEnd/>
            <a:tailEnd/>
          </a:ln>
          <a:effectLst>
            <a:outerShdw dist="23000" dir="5400000" rotWithShape="0">
              <a:srgbClr val="808080">
                <a:alpha val="34999"/>
              </a:srgbClr>
            </a:outerShdw>
          </a:effectLst>
        </p:spPr>
        <p:txBody>
          <a:bodyPr lIns="81428" tIns="40714" rIns="81428" bIns="40714" anchor="ctr"/>
          <a:lstStyle/>
          <a:p>
            <a:pPr defTabSz="814315">
              <a:spcBef>
                <a:spcPct val="0"/>
              </a:spcBef>
              <a:buClr>
                <a:srgbClr val="FF0000"/>
              </a:buClr>
              <a:defRPr/>
            </a:pPr>
            <a:endParaRPr lang="en-US" sz="1200" kern="0" dirty="0">
              <a:solidFill>
                <a:srgbClr val="000000"/>
              </a:solidFill>
              <a:latin typeface="Calibri"/>
              <a:ea typeface="MS PGothic" charset="0"/>
              <a:cs typeface="MS PGothic" charset="0"/>
            </a:endParaRPr>
          </a:p>
          <a:p>
            <a:pPr defTabSz="814315">
              <a:spcBef>
                <a:spcPct val="0"/>
              </a:spcBef>
              <a:buClr>
                <a:srgbClr val="FF0000"/>
              </a:buClr>
              <a:defRPr/>
            </a:pPr>
            <a:r>
              <a:rPr lang="en-US" sz="1000" kern="0" dirty="0">
                <a:solidFill>
                  <a:srgbClr val="000000"/>
                </a:solidFill>
                <a:latin typeface="Calibri"/>
                <a:ea typeface="MS PGothic" charset="0"/>
                <a:cs typeface="MS PGothic" charset="0"/>
              </a:rPr>
              <a:t>Sniffing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Parameter Tampering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Schema Poisoning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External Entity</a:t>
            </a:r>
          </a:p>
          <a:p>
            <a:pPr defTabSz="814315">
              <a:spcBef>
                <a:spcPct val="0"/>
              </a:spcBef>
              <a:buClr>
                <a:srgbClr val="FF0000"/>
              </a:buClr>
              <a:defRPr/>
            </a:pPr>
            <a:r>
              <a:rPr lang="en-US" sz="1000" kern="0" dirty="0">
                <a:solidFill>
                  <a:srgbClr val="000000"/>
                </a:solidFill>
                <a:latin typeface="Calibri"/>
                <a:ea typeface="MS PGothic" charset="0"/>
                <a:cs typeface="MS PGothic" charset="0"/>
              </a:rPr>
              <a:t>Canonicalization</a:t>
            </a:r>
          </a:p>
        </p:txBody>
      </p:sp>
      <p:sp>
        <p:nvSpPr>
          <p:cNvPr id="95" name="Round Same Side Corner Rectangle 94"/>
          <p:cNvSpPr/>
          <p:nvPr/>
        </p:nvSpPr>
        <p:spPr bwMode="auto">
          <a:xfrm>
            <a:off x="3794125" y="2684463"/>
            <a:ext cx="1549400" cy="431800"/>
          </a:xfrm>
          <a:prstGeom prst="round2SameRect">
            <a:avLst>
              <a:gd name="adj1" fmla="val 18403"/>
              <a:gd name="adj2" fmla="val 0"/>
            </a:avLst>
          </a:prstGeom>
          <a:solidFill>
            <a:srgbClr val="A50000"/>
          </a:solidFill>
          <a:ln w="9525" cap="flat" cmpd="sng" algn="ctr">
            <a:noFill/>
            <a:prstDash val="solid"/>
          </a:ln>
          <a:effectLst/>
        </p:spPr>
        <p:txBody>
          <a:bodyPr lIns="81428" tIns="40714" rIns="81428" bIns="40714" anchor="ctr"/>
          <a:lstStyle/>
          <a:p>
            <a:pPr defTabSz="814315">
              <a:defRPr/>
            </a:pPr>
            <a:endParaRPr lang="en-US" kern="0" dirty="0">
              <a:solidFill>
                <a:srgbClr val="FFFFFF"/>
              </a:solidFill>
              <a:latin typeface="Calibri" charset="0"/>
              <a:ea typeface="ＭＳ Ｐゴシック" charset="0"/>
              <a:cs typeface="ＭＳ Ｐゴシック" charset="0"/>
            </a:endParaRPr>
          </a:p>
        </p:txBody>
      </p:sp>
      <p:sp>
        <p:nvSpPr>
          <p:cNvPr id="104463" name="TextBox 33"/>
          <p:cNvSpPr txBox="1">
            <a:spLocks noChangeArrowheads="1"/>
          </p:cNvSpPr>
          <p:nvPr/>
        </p:nvSpPr>
        <p:spPr bwMode="auto">
          <a:xfrm>
            <a:off x="3863976" y="2697163"/>
            <a:ext cx="1304925" cy="451577"/>
          </a:xfrm>
          <a:prstGeom prst="rect">
            <a:avLst/>
          </a:prstGeom>
          <a:noFill/>
          <a:ln w="9525">
            <a:noFill/>
            <a:miter lim="800000"/>
            <a:headEnd/>
            <a:tailEnd/>
          </a:ln>
        </p:spPr>
        <p:txBody>
          <a:bodyPr lIns="81428" tIns="40714" rIns="81428" bIns="40714">
            <a:spAutoFit/>
          </a:bodyPr>
          <a:lstStyle/>
          <a:p>
            <a:pPr algn="ctr" fontAlgn="base">
              <a:spcBef>
                <a:spcPct val="0"/>
              </a:spcBef>
              <a:spcAft>
                <a:spcPct val="0"/>
              </a:spcAft>
            </a:pPr>
            <a:r>
              <a:rPr lang="nb-NO" sz="1200" dirty="0">
                <a:solidFill>
                  <a:srgbClr val="FFFFFF"/>
                </a:solidFill>
                <a:latin typeface="Calibri" pitchFamily="34" charset="0"/>
                <a:ea typeface="ＭＳ Ｐゴシック" pitchFamily="34" charset="-128"/>
              </a:rPr>
              <a:t>Confidentiality</a:t>
            </a:r>
            <a:br>
              <a:rPr lang="nb-NO" sz="1200" dirty="0">
                <a:solidFill>
                  <a:srgbClr val="FFFFFF"/>
                </a:solidFill>
                <a:latin typeface="Calibri" pitchFamily="34" charset="0"/>
                <a:ea typeface="ＭＳ Ｐゴシック" pitchFamily="34" charset="-128"/>
              </a:rPr>
            </a:br>
            <a:r>
              <a:rPr lang="nb-NO" sz="1200" dirty="0">
                <a:solidFill>
                  <a:srgbClr val="FFFFFF"/>
                </a:solidFill>
                <a:latin typeface="Calibri" pitchFamily="34" charset="0"/>
                <a:ea typeface="ＭＳ Ｐゴシック" pitchFamily="34" charset="-128"/>
              </a:rPr>
              <a:t>Integrity</a:t>
            </a:r>
          </a:p>
        </p:txBody>
      </p:sp>
      <p:sp>
        <p:nvSpPr>
          <p:cNvPr id="97" name="Rounded Rectangle 96"/>
          <p:cNvSpPr>
            <a:spLocks noChangeArrowheads="1"/>
          </p:cNvSpPr>
          <p:nvPr/>
        </p:nvSpPr>
        <p:spPr bwMode="auto">
          <a:xfrm>
            <a:off x="5499101" y="2689226"/>
            <a:ext cx="1649413" cy="1833563"/>
          </a:xfrm>
          <a:prstGeom prst="roundRect">
            <a:avLst>
              <a:gd name="adj" fmla="val 5398"/>
            </a:avLst>
          </a:prstGeom>
          <a:gradFill rotWithShape="1">
            <a:gsLst>
              <a:gs pos="0">
                <a:srgbClr val="F2F2F2"/>
              </a:gs>
              <a:gs pos="100000">
                <a:srgbClr val="D9D9D9"/>
              </a:gs>
            </a:gsLst>
            <a:lin ang="5400000"/>
          </a:gradFill>
          <a:ln w="12700">
            <a:solidFill>
              <a:srgbClr val="A50000"/>
            </a:solidFill>
            <a:round/>
            <a:headEnd/>
            <a:tailEnd/>
          </a:ln>
          <a:effectLst>
            <a:outerShdw dist="23000" dir="5400000" rotWithShape="0">
              <a:srgbClr val="808080">
                <a:alpha val="34999"/>
              </a:srgbClr>
            </a:outerShdw>
          </a:effectLst>
        </p:spPr>
        <p:txBody>
          <a:bodyPr lIns="81428" tIns="40714" rIns="81428" bIns="40714" anchor="ctr"/>
          <a:lstStyle/>
          <a:p>
            <a:pPr defTabSz="814315">
              <a:spcBef>
                <a:spcPct val="0"/>
              </a:spcBef>
              <a:buClr>
                <a:srgbClr val="FF0000"/>
              </a:buClr>
              <a:defRPr/>
            </a:pPr>
            <a:endParaRPr lang="en-US" sz="1200" kern="0" dirty="0">
              <a:solidFill>
                <a:srgbClr val="000000"/>
              </a:solidFill>
              <a:latin typeface="Calibri"/>
              <a:ea typeface="MS PGothic" charset="0"/>
              <a:cs typeface="MS PGothic" charset="0"/>
            </a:endParaRPr>
          </a:p>
          <a:p>
            <a:pPr defTabSz="814315">
              <a:spcBef>
                <a:spcPct val="0"/>
              </a:spcBef>
              <a:buClr>
                <a:srgbClr val="FF0000"/>
              </a:buClr>
              <a:defRPr/>
            </a:pPr>
            <a:r>
              <a:rPr lang="en-US" sz="1000" kern="0" dirty="0">
                <a:solidFill>
                  <a:srgbClr val="000000"/>
                </a:solidFill>
                <a:latin typeface="Calibri"/>
                <a:ea typeface="MS PGothic" charset="0"/>
                <a:cs typeface="MS PGothic" charset="0"/>
              </a:rPr>
              <a:t>Code templates</a:t>
            </a:r>
          </a:p>
          <a:p>
            <a:pPr defTabSz="814315">
              <a:spcBef>
                <a:spcPct val="0"/>
              </a:spcBef>
              <a:buClr>
                <a:srgbClr val="FF0000"/>
              </a:buClr>
              <a:defRPr/>
            </a:pPr>
            <a:r>
              <a:rPr lang="en-US" sz="1000" kern="0" dirty="0">
                <a:solidFill>
                  <a:srgbClr val="000000"/>
                </a:solidFill>
                <a:latin typeface="Calibri"/>
                <a:ea typeface="MS PGothic" charset="0"/>
                <a:cs typeface="MS PGothic" charset="0"/>
              </a:rPr>
              <a:t>Forceful browsing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Directory Reversal</a:t>
            </a:r>
          </a:p>
          <a:p>
            <a:pPr defTabSz="814315">
              <a:spcBef>
                <a:spcPct val="0"/>
              </a:spcBef>
              <a:buClr>
                <a:srgbClr val="FF0000"/>
              </a:buClr>
              <a:defRPr/>
            </a:pPr>
            <a:r>
              <a:rPr lang="en-US" sz="1000" kern="0" dirty="0">
                <a:solidFill>
                  <a:srgbClr val="000000"/>
                </a:solidFill>
                <a:latin typeface="Calibri"/>
                <a:ea typeface="MS PGothic" charset="0"/>
                <a:cs typeface="MS PGothic" charset="0"/>
              </a:rPr>
              <a:t>WSDL scanning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Registry Disclosure</a:t>
            </a:r>
          </a:p>
        </p:txBody>
      </p:sp>
      <p:sp>
        <p:nvSpPr>
          <p:cNvPr id="98" name="Round Same Side Corner Rectangle 97"/>
          <p:cNvSpPr/>
          <p:nvPr/>
        </p:nvSpPr>
        <p:spPr bwMode="auto">
          <a:xfrm>
            <a:off x="5489575" y="2679700"/>
            <a:ext cx="1673225" cy="471488"/>
          </a:xfrm>
          <a:prstGeom prst="round2SameRect">
            <a:avLst>
              <a:gd name="adj1" fmla="val 18403"/>
              <a:gd name="adj2" fmla="val 0"/>
            </a:avLst>
          </a:prstGeom>
          <a:solidFill>
            <a:srgbClr val="A50000"/>
          </a:solidFill>
          <a:ln w="9525" cap="flat" cmpd="sng" algn="ctr">
            <a:noFill/>
            <a:prstDash val="solid"/>
          </a:ln>
          <a:effectLst/>
        </p:spPr>
        <p:txBody>
          <a:bodyPr lIns="81428" tIns="40714" rIns="81428" bIns="40714" anchor="ctr"/>
          <a:lstStyle/>
          <a:p>
            <a:pPr defTabSz="814315">
              <a:defRPr/>
            </a:pPr>
            <a:endParaRPr lang="en-US" kern="0" dirty="0">
              <a:solidFill>
                <a:srgbClr val="FFFFFF"/>
              </a:solidFill>
              <a:latin typeface="Calibri" charset="0"/>
              <a:ea typeface="ＭＳ Ｐゴシック" charset="0"/>
              <a:cs typeface="ＭＳ Ｐゴシック" charset="0"/>
            </a:endParaRPr>
          </a:p>
        </p:txBody>
      </p:sp>
      <p:sp>
        <p:nvSpPr>
          <p:cNvPr id="104466" name="TextBox 33"/>
          <p:cNvSpPr txBox="1">
            <a:spLocks noChangeArrowheads="1"/>
          </p:cNvSpPr>
          <p:nvPr/>
        </p:nvSpPr>
        <p:spPr bwMode="auto">
          <a:xfrm>
            <a:off x="5556250" y="2693988"/>
            <a:ext cx="1400175" cy="451577"/>
          </a:xfrm>
          <a:prstGeom prst="rect">
            <a:avLst/>
          </a:prstGeom>
          <a:noFill/>
          <a:ln w="9525">
            <a:noFill/>
            <a:miter lim="800000"/>
            <a:headEnd/>
            <a:tailEnd/>
          </a:ln>
        </p:spPr>
        <p:txBody>
          <a:bodyPr lIns="81428" tIns="40714" rIns="81428" bIns="40714">
            <a:spAutoFit/>
          </a:bodyPr>
          <a:lstStyle/>
          <a:p>
            <a:pPr algn="ctr" fontAlgn="base">
              <a:spcBef>
                <a:spcPct val="0"/>
              </a:spcBef>
              <a:spcAft>
                <a:spcPct val="0"/>
              </a:spcAft>
            </a:pPr>
            <a:r>
              <a:rPr lang="nb-NO" sz="1200" dirty="0">
                <a:solidFill>
                  <a:srgbClr val="FFFFFF"/>
                </a:solidFill>
                <a:latin typeface="Calibri" pitchFamily="34" charset="0"/>
                <a:ea typeface="ＭＳ Ｐゴシック" pitchFamily="34" charset="-128"/>
              </a:rPr>
              <a:t>Reconnaissance Attacks</a:t>
            </a:r>
          </a:p>
        </p:txBody>
      </p:sp>
      <p:sp>
        <p:nvSpPr>
          <p:cNvPr id="100" name="Rounded Rectangle 99"/>
          <p:cNvSpPr>
            <a:spLocks noChangeArrowheads="1"/>
          </p:cNvSpPr>
          <p:nvPr/>
        </p:nvSpPr>
        <p:spPr bwMode="auto">
          <a:xfrm>
            <a:off x="7232651" y="2684463"/>
            <a:ext cx="1768475" cy="1833562"/>
          </a:xfrm>
          <a:prstGeom prst="roundRect">
            <a:avLst>
              <a:gd name="adj" fmla="val 5398"/>
            </a:avLst>
          </a:prstGeom>
          <a:gradFill rotWithShape="1">
            <a:gsLst>
              <a:gs pos="0">
                <a:srgbClr val="F2F2F2"/>
              </a:gs>
              <a:gs pos="100000">
                <a:srgbClr val="D9D9D9"/>
              </a:gs>
            </a:gsLst>
            <a:lin ang="5400000"/>
          </a:gradFill>
          <a:ln w="12700">
            <a:solidFill>
              <a:srgbClr val="A50000"/>
            </a:solidFill>
            <a:round/>
            <a:headEnd/>
            <a:tailEnd/>
          </a:ln>
          <a:effectLst>
            <a:outerShdw dist="23000" dir="5400000" rotWithShape="0">
              <a:srgbClr val="808080">
                <a:alpha val="34999"/>
              </a:srgbClr>
            </a:outerShdw>
          </a:effectLst>
        </p:spPr>
        <p:txBody>
          <a:bodyPr lIns="81428" tIns="40714" rIns="81428" bIns="40714" anchor="ctr"/>
          <a:lstStyle/>
          <a:p>
            <a:pPr defTabSz="814315">
              <a:spcBef>
                <a:spcPct val="0"/>
              </a:spcBef>
              <a:buClr>
                <a:srgbClr val="FF0000"/>
              </a:buClr>
              <a:defRPr/>
            </a:pPr>
            <a:r>
              <a:rPr lang="en-US" sz="1200" kern="0" dirty="0">
                <a:solidFill>
                  <a:srgbClr val="000000"/>
                </a:solidFill>
                <a:latin typeface="Calibri"/>
                <a:ea typeface="MS PGothic" charset="0"/>
                <a:cs typeface="MS PGothic" charset="0"/>
              </a:rPr>
              <a:t>Dictionary</a:t>
            </a:r>
          </a:p>
          <a:p>
            <a:pPr defTabSz="814315">
              <a:spcBef>
                <a:spcPct val="0"/>
              </a:spcBef>
              <a:buClr>
                <a:srgbClr val="FF0000"/>
              </a:buClr>
              <a:defRPr/>
            </a:pPr>
            <a:r>
              <a:rPr lang="en-US" sz="1000" kern="0" dirty="0">
                <a:solidFill>
                  <a:srgbClr val="000000"/>
                </a:solidFill>
                <a:latin typeface="Calibri"/>
                <a:ea typeface="MS PGothic" charset="0"/>
                <a:cs typeface="MS PGothic" charset="0"/>
              </a:rPr>
              <a:t>Format String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Buffer Overflow</a:t>
            </a:r>
          </a:p>
          <a:p>
            <a:pPr defTabSz="814315">
              <a:spcBef>
                <a:spcPct val="0"/>
              </a:spcBef>
              <a:buClr>
                <a:srgbClr val="FF0000"/>
              </a:buClr>
              <a:defRPr/>
            </a:pPr>
            <a:r>
              <a:rPr lang="en-US" sz="1000" kern="0" dirty="0">
                <a:solidFill>
                  <a:srgbClr val="000000"/>
                </a:solidFill>
                <a:latin typeface="Calibri"/>
                <a:ea typeface="MS PGothic" charset="0"/>
                <a:cs typeface="MS PGothic" charset="0"/>
              </a:rPr>
              <a:t>Race Conditions</a:t>
            </a:r>
          </a:p>
          <a:p>
            <a:pPr defTabSz="814315">
              <a:spcBef>
                <a:spcPct val="0"/>
              </a:spcBef>
              <a:buClr>
                <a:srgbClr val="FF0000"/>
              </a:buClr>
              <a:defRPr/>
            </a:pPr>
            <a:r>
              <a:rPr lang="en-US" sz="1000" kern="0" dirty="0" err="1">
                <a:solidFill>
                  <a:srgbClr val="000000"/>
                </a:solidFill>
                <a:latin typeface="Calibri"/>
                <a:ea typeface="MS PGothic" charset="0"/>
                <a:cs typeface="MS PGothic" charset="0"/>
              </a:rPr>
              <a:t>Symlink</a:t>
            </a:r>
            <a:endParaRPr lang="en-US" sz="1000" kern="0" dirty="0">
              <a:solidFill>
                <a:srgbClr val="000000"/>
              </a:solidFill>
              <a:latin typeface="Calibri"/>
              <a:ea typeface="MS PGothic" charset="0"/>
              <a:cs typeface="MS PGothic" charset="0"/>
            </a:endParaRPr>
          </a:p>
          <a:p>
            <a:pPr defTabSz="814315">
              <a:spcBef>
                <a:spcPct val="0"/>
              </a:spcBef>
              <a:buClr>
                <a:srgbClr val="FF0000"/>
              </a:buClr>
              <a:defRPr/>
            </a:pPr>
            <a:r>
              <a:rPr lang="en-US" sz="1000" kern="0" dirty="0">
                <a:solidFill>
                  <a:srgbClr val="000000"/>
                </a:solidFill>
                <a:latin typeface="Calibri"/>
                <a:ea typeface="MS PGothic" charset="0"/>
                <a:cs typeface="MS PGothic" charset="0"/>
              </a:rPr>
              <a:t>Unprotected interfaces</a:t>
            </a:r>
          </a:p>
        </p:txBody>
      </p:sp>
      <p:sp>
        <p:nvSpPr>
          <p:cNvPr id="101" name="Round Same Side Corner Rectangle 100"/>
          <p:cNvSpPr/>
          <p:nvPr/>
        </p:nvSpPr>
        <p:spPr bwMode="auto">
          <a:xfrm>
            <a:off x="7221539" y="2674939"/>
            <a:ext cx="1812925" cy="441325"/>
          </a:xfrm>
          <a:prstGeom prst="round2SameRect">
            <a:avLst>
              <a:gd name="adj1" fmla="val 18403"/>
              <a:gd name="adj2" fmla="val 0"/>
            </a:avLst>
          </a:prstGeom>
          <a:solidFill>
            <a:srgbClr val="A50000"/>
          </a:solidFill>
          <a:ln w="9525" cap="flat" cmpd="sng" algn="ctr">
            <a:noFill/>
            <a:prstDash val="solid"/>
          </a:ln>
          <a:effectLst/>
        </p:spPr>
        <p:txBody>
          <a:bodyPr lIns="81428" tIns="40714" rIns="81428" bIns="40714" anchor="ctr"/>
          <a:lstStyle/>
          <a:p>
            <a:pPr defTabSz="814315">
              <a:defRPr/>
            </a:pPr>
            <a:endParaRPr lang="en-US" kern="0" dirty="0">
              <a:solidFill>
                <a:srgbClr val="FFFFFF"/>
              </a:solidFill>
              <a:latin typeface="Calibri" charset="0"/>
              <a:ea typeface="ＭＳ Ｐゴシック" charset="0"/>
              <a:cs typeface="ＭＳ Ｐゴシック" charset="0"/>
            </a:endParaRPr>
          </a:p>
        </p:txBody>
      </p:sp>
      <p:sp>
        <p:nvSpPr>
          <p:cNvPr id="104469" name="TextBox 33"/>
          <p:cNvSpPr txBox="1">
            <a:spLocks noChangeArrowheads="1"/>
          </p:cNvSpPr>
          <p:nvPr/>
        </p:nvSpPr>
        <p:spPr bwMode="auto">
          <a:xfrm>
            <a:off x="7323139" y="2689225"/>
            <a:ext cx="1641475" cy="451577"/>
          </a:xfrm>
          <a:prstGeom prst="rect">
            <a:avLst/>
          </a:prstGeom>
          <a:noFill/>
          <a:ln w="9525">
            <a:noFill/>
            <a:miter lim="800000"/>
            <a:headEnd/>
            <a:tailEnd/>
          </a:ln>
        </p:spPr>
        <p:txBody>
          <a:bodyPr lIns="81428" tIns="40714" rIns="81428" bIns="40714">
            <a:spAutoFit/>
          </a:bodyPr>
          <a:lstStyle/>
          <a:p>
            <a:pPr algn="ctr" fontAlgn="base">
              <a:spcBef>
                <a:spcPct val="0"/>
              </a:spcBef>
              <a:spcAft>
                <a:spcPct val="0"/>
              </a:spcAft>
            </a:pPr>
            <a:r>
              <a:rPr lang="nb-NO" sz="1200" dirty="0">
                <a:solidFill>
                  <a:srgbClr val="FFFFFF"/>
                </a:solidFill>
                <a:latin typeface="Calibri" pitchFamily="34" charset="0"/>
                <a:ea typeface="ＭＳ Ｐゴシック" pitchFamily="34" charset="-128"/>
              </a:rPr>
              <a:t>Privilege Escalation</a:t>
            </a:r>
            <a:br>
              <a:rPr lang="nb-NO" sz="1200" dirty="0">
                <a:solidFill>
                  <a:srgbClr val="FFFFFF"/>
                </a:solidFill>
                <a:latin typeface="Calibri" pitchFamily="34" charset="0"/>
                <a:ea typeface="ＭＳ Ｐゴシック" pitchFamily="34" charset="-128"/>
              </a:rPr>
            </a:br>
            <a:r>
              <a:rPr lang="nb-NO" sz="1200" dirty="0">
                <a:solidFill>
                  <a:srgbClr val="FFFFFF"/>
                </a:solidFill>
                <a:latin typeface="Calibri" pitchFamily="34" charset="0"/>
                <a:ea typeface="ＭＳ Ｐゴシック" pitchFamily="34" charset="-128"/>
              </a:rPr>
              <a:t>Attacks</a:t>
            </a:r>
          </a:p>
        </p:txBody>
      </p:sp>
      <p:sp>
        <p:nvSpPr>
          <p:cNvPr id="103" name="Rounded Rectangle 102"/>
          <p:cNvSpPr>
            <a:spLocks noChangeArrowheads="1"/>
          </p:cNvSpPr>
          <p:nvPr/>
        </p:nvSpPr>
        <p:spPr bwMode="auto">
          <a:xfrm>
            <a:off x="1997076" y="2706688"/>
            <a:ext cx="1649413" cy="1833562"/>
          </a:xfrm>
          <a:prstGeom prst="roundRect">
            <a:avLst>
              <a:gd name="adj" fmla="val 5398"/>
            </a:avLst>
          </a:prstGeom>
          <a:gradFill rotWithShape="1">
            <a:gsLst>
              <a:gs pos="0">
                <a:srgbClr val="F2F2F2"/>
              </a:gs>
              <a:gs pos="100000">
                <a:srgbClr val="D9D9D9"/>
              </a:gs>
            </a:gsLst>
            <a:lin ang="5400000"/>
          </a:gradFill>
          <a:ln w="12700">
            <a:solidFill>
              <a:srgbClr val="A50000"/>
            </a:solidFill>
            <a:round/>
            <a:headEnd/>
            <a:tailEnd/>
          </a:ln>
          <a:effectLst>
            <a:outerShdw dist="23000" dir="5400000" rotWithShape="0">
              <a:srgbClr val="808080">
                <a:alpha val="34999"/>
              </a:srgbClr>
            </a:outerShdw>
          </a:effectLst>
        </p:spPr>
        <p:txBody>
          <a:bodyPr lIns="81428" tIns="40714" rIns="81428" bIns="40714" anchor="ctr"/>
          <a:lstStyle/>
          <a:p>
            <a:pPr defTabSz="814315">
              <a:spcBef>
                <a:spcPct val="0"/>
              </a:spcBef>
              <a:buClr>
                <a:srgbClr val="FF0000"/>
              </a:buClr>
              <a:defRPr/>
            </a:pPr>
            <a:endParaRPr lang="en-US" sz="1200" kern="0" dirty="0">
              <a:solidFill>
                <a:srgbClr val="000000"/>
              </a:solidFill>
              <a:latin typeface="Calibri"/>
              <a:ea typeface="MS PGothic" charset="0"/>
              <a:cs typeface="MS PGothic" charset="0"/>
            </a:endParaRPr>
          </a:p>
          <a:p>
            <a:pPr defTabSz="814315">
              <a:spcBef>
                <a:spcPct val="0"/>
              </a:spcBef>
              <a:buClr>
                <a:srgbClr val="FF0000"/>
              </a:buClr>
              <a:defRPr/>
            </a:pPr>
            <a:r>
              <a:rPr lang="en-US" sz="1000" kern="0" dirty="0">
                <a:solidFill>
                  <a:srgbClr val="000000"/>
                </a:solidFill>
                <a:latin typeface="Calibri"/>
                <a:ea typeface="MS PGothic" charset="0"/>
                <a:cs typeface="MS PGothic" charset="0"/>
              </a:rPr>
              <a:t>SQL Injection</a:t>
            </a:r>
          </a:p>
          <a:p>
            <a:pPr defTabSz="814315">
              <a:spcBef>
                <a:spcPct val="0"/>
              </a:spcBef>
              <a:buClr>
                <a:srgbClr val="FF0000"/>
              </a:buClr>
              <a:defRPr/>
            </a:pPr>
            <a:r>
              <a:rPr lang="en-US" sz="1000" kern="0" dirty="0" err="1">
                <a:solidFill>
                  <a:srgbClr val="000000"/>
                </a:solidFill>
                <a:latin typeface="Calibri"/>
                <a:ea typeface="MS PGothic" charset="0"/>
                <a:cs typeface="MS PGothic" charset="0"/>
              </a:rPr>
              <a:t>XPath</a:t>
            </a:r>
            <a:r>
              <a:rPr lang="en-US" sz="1000" kern="0" dirty="0">
                <a:solidFill>
                  <a:srgbClr val="000000"/>
                </a:solidFill>
                <a:latin typeface="Calibri"/>
                <a:ea typeface="MS PGothic" charset="0"/>
                <a:cs typeface="MS PGothic" charset="0"/>
              </a:rPr>
              <a:t> Injection</a:t>
            </a:r>
          </a:p>
          <a:p>
            <a:pPr defTabSz="814315">
              <a:spcBef>
                <a:spcPct val="0"/>
              </a:spcBef>
              <a:buClr>
                <a:srgbClr val="FF0000"/>
              </a:buClr>
              <a:defRPr/>
            </a:pPr>
            <a:r>
              <a:rPr lang="en-US" sz="1000" kern="0" dirty="0">
                <a:solidFill>
                  <a:srgbClr val="000000"/>
                </a:solidFill>
                <a:latin typeface="Calibri"/>
                <a:ea typeface="MS PGothic" charset="0"/>
                <a:cs typeface="MS PGothic" charset="0"/>
              </a:rPr>
              <a:t>Cross-site scripting</a:t>
            </a:r>
          </a:p>
          <a:p>
            <a:pPr defTabSz="814315">
              <a:spcBef>
                <a:spcPct val="0"/>
              </a:spcBef>
              <a:buClr>
                <a:srgbClr val="FF0000"/>
              </a:buClr>
              <a:defRPr/>
            </a:pPr>
            <a:r>
              <a:rPr lang="en-US" sz="1000" kern="0" dirty="0">
                <a:solidFill>
                  <a:srgbClr val="000000"/>
                </a:solidFill>
                <a:latin typeface="Calibri"/>
                <a:ea typeface="MS PGothic" charset="0"/>
                <a:cs typeface="MS PGothic" charset="0"/>
              </a:rPr>
              <a:t>Malformed content</a:t>
            </a:r>
          </a:p>
          <a:p>
            <a:pPr defTabSz="814315">
              <a:spcBef>
                <a:spcPct val="0"/>
              </a:spcBef>
              <a:buClr>
                <a:srgbClr val="FF0000"/>
              </a:buClr>
              <a:defRPr/>
            </a:pPr>
            <a:r>
              <a:rPr lang="en-US" sz="1000" kern="0" dirty="0">
                <a:solidFill>
                  <a:srgbClr val="000000"/>
                </a:solidFill>
                <a:latin typeface="Calibri"/>
                <a:ea typeface="MS PGothic" charset="0"/>
                <a:cs typeface="MS PGothic" charset="0"/>
              </a:rPr>
              <a:t>Logic bombs</a:t>
            </a:r>
          </a:p>
        </p:txBody>
      </p:sp>
      <p:sp>
        <p:nvSpPr>
          <p:cNvPr id="104" name="Round Same Side Corner Rectangle 103"/>
          <p:cNvSpPr/>
          <p:nvPr/>
        </p:nvSpPr>
        <p:spPr bwMode="auto">
          <a:xfrm>
            <a:off x="1990725" y="2684463"/>
            <a:ext cx="1671638" cy="431800"/>
          </a:xfrm>
          <a:prstGeom prst="round2SameRect">
            <a:avLst>
              <a:gd name="adj1" fmla="val 18403"/>
              <a:gd name="adj2" fmla="val 0"/>
            </a:avLst>
          </a:prstGeom>
          <a:solidFill>
            <a:srgbClr val="A50000"/>
          </a:solidFill>
          <a:ln w="9525" cap="flat" cmpd="sng" algn="ctr">
            <a:noFill/>
            <a:prstDash val="solid"/>
          </a:ln>
          <a:effectLst/>
        </p:spPr>
        <p:txBody>
          <a:bodyPr lIns="81428" tIns="40714" rIns="81428" bIns="40714" anchor="ctr"/>
          <a:lstStyle/>
          <a:p>
            <a:pPr defTabSz="814315">
              <a:defRPr/>
            </a:pPr>
            <a:endParaRPr lang="en-US" kern="0" dirty="0">
              <a:solidFill>
                <a:srgbClr val="FFFFFF"/>
              </a:solidFill>
              <a:latin typeface="Calibri" charset="0"/>
              <a:ea typeface="ＭＳ Ｐゴシック" charset="0"/>
              <a:cs typeface="ＭＳ Ｐゴシック" charset="0"/>
            </a:endParaRPr>
          </a:p>
        </p:txBody>
      </p:sp>
      <p:sp>
        <p:nvSpPr>
          <p:cNvPr id="104472" name="TextBox 33"/>
          <p:cNvSpPr txBox="1">
            <a:spLocks noChangeArrowheads="1"/>
          </p:cNvSpPr>
          <p:nvPr/>
        </p:nvSpPr>
        <p:spPr bwMode="auto">
          <a:xfrm>
            <a:off x="2041526" y="2697163"/>
            <a:ext cx="1431925" cy="451577"/>
          </a:xfrm>
          <a:prstGeom prst="rect">
            <a:avLst/>
          </a:prstGeom>
          <a:noFill/>
          <a:ln w="9525">
            <a:noFill/>
            <a:miter lim="800000"/>
            <a:headEnd/>
            <a:tailEnd/>
          </a:ln>
        </p:spPr>
        <p:txBody>
          <a:bodyPr lIns="81428" tIns="40714" rIns="81428" bIns="40714">
            <a:spAutoFit/>
          </a:bodyPr>
          <a:lstStyle/>
          <a:p>
            <a:pPr algn="ctr" fontAlgn="base">
              <a:spcBef>
                <a:spcPct val="0"/>
              </a:spcBef>
              <a:spcAft>
                <a:spcPct val="0"/>
              </a:spcAft>
            </a:pPr>
            <a:r>
              <a:rPr lang="nb-NO" sz="1200" dirty="0">
                <a:solidFill>
                  <a:srgbClr val="FFFFFF"/>
                </a:solidFill>
                <a:latin typeface="Calibri" pitchFamily="34" charset="0"/>
                <a:ea typeface="ＭＳ Ｐゴシック" pitchFamily="34" charset="-128"/>
              </a:rPr>
              <a:t>Injection &amp; Malicious Code</a:t>
            </a:r>
          </a:p>
        </p:txBody>
      </p:sp>
      <p:grpSp>
        <p:nvGrpSpPr>
          <p:cNvPr id="2" name="Group 141"/>
          <p:cNvGrpSpPr>
            <a:grpSpLocks/>
          </p:cNvGrpSpPr>
          <p:nvPr/>
        </p:nvGrpSpPr>
        <p:grpSpPr bwMode="auto">
          <a:xfrm>
            <a:off x="821789" y="867121"/>
            <a:ext cx="695325" cy="598488"/>
            <a:chOff x="2344737" y="3829050"/>
            <a:chExt cx="1084262" cy="1084262"/>
          </a:xfrm>
        </p:grpSpPr>
        <p:grpSp>
          <p:nvGrpSpPr>
            <p:cNvPr id="3" name="Group 265"/>
            <p:cNvGrpSpPr>
              <a:grpSpLocks/>
            </p:cNvGrpSpPr>
            <p:nvPr/>
          </p:nvGrpSpPr>
          <p:grpSpPr bwMode="auto">
            <a:xfrm>
              <a:off x="2344737" y="3829050"/>
              <a:ext cx="1084262" cy="1084262"/>
              <a:chOff x="1668" y="2681"/>
              <a:chExt cx="683" cy="683"/>
            </a:xfrm>
          </p:grpSpPr>
          <p:sp>
            <p:nvSpPr>
              <p:cNvPr id="30"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fontAlgn="base">
                  <a:lnSpc>
                    <a:spcPct val="90000"/>
                  </a:lnSpc>
                  <a:spcBef>
                    <a:spcPct val="50000"/>
                  </a:spcBef>
                  <a:spcAft>
                    <a:spcPct val="0"/>
                  </a:spcAft>
                  <a:buClr>
                    <a:srgbClr val="FD0000"/>
                  </a:buClr>
                  <a:defRPr/>
                </a:pPr>
                <a:endParaRPr lang="en-US" sz="1300" b="1" dirty="0">
                  <a:solidFill>
                    <a:srgbClr val="000000"/>
                  </a:solidFill>
                  <a:ea typeface="ＭＳ Ｐゴシック" pitchFamily="-106" charset="-128"/>
                </a:endParaRPr>
              </a:p>
            </p:txBody>
          </p:sp>
          <p:sp>
            <p:nvSpPr>
              <p:cNvPr id="31"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fontAlgn="base">
                  <a:lnSpc>
                    <a:spcPct val="90000"/>
                  </a:lnSpc>
                  <a:spcBef>
                    <a:spcPct val="50000"/>
                  </a:spcBef>
                  <a:spcAft>
                    <a:spcPct val="0"/>
                  </a:spcAft>
                  <a:buClr>
                    <a:srgbClr val="FD0000"/>
                  </a:buClr>
                </a:pPr>
                <a:endParaRPr lang="en-US" sz="1300" b="1" dirty="0">
                  <a:solidFill>
                    <a:srgbClr val="000000"/>
                  </a:solidFill>
                  <a:ea typeface="ＭＳ Ｐゴシック" pitchFamily="34" charset="-128"/>
                </a:endParaRPr>
              </a:p>
            </p:txBody>
          </p:sp>
        </p:grpSp>
        <p:pic>
          <p:nvPicPr>
            <p:cNvPr id="29" name="Picture 32"/>
            <p:cNvPicPr>
              <a:picLocks noChangeAspect="1"/>
            </p:cNvPicPr>
            <p:nvPr/>
          </p:nvPicPr>
          <p:blipFill>
            <a:blip r:embed="rId4" cstate="print"/>
            <a:srcRect/>
            <a:stretch>
              <a:fillRect/>
            </a:stretch>
          </p:blipFill>
          <p:spPr bwMode="auto">
            <a:xfrm>
              <a:off x="2665412" y="4114800"/>
              <a:ext cx="533400" cy="533400"/>
            </a:xfrm>
            <a:prstGeom prst="rect">
              <a:avLst/>
            </a:prstGeom>
            <a:noFill/>
            <a:ln w="9525">
              <a:noFill/>
              <a:miter lim="800000"/>
              <a:headEnd/>
              <a:tailEnd/>
            </a:ln>
          </p:spPr>
        </p:pic>
      </p:grpSp>
      <p:grpSp>
        <p:nvGrpSpPr>
          <p:cNvPr id="4" name="Group 41"/>
          <p:cNvGrpSpPr/>
          <p:nvPr/>
        </p:nvGrpSpPr>
        <p:grpSpPr>
          <a:xfrm>
            <a:off x="3367089" y="627962"/>
            <a:ext cx="2003425" cy="1839014"/>
            <a:chOff x="3367088" y="609599"/>
            <a:chExt cx="2003425" cy="1609725"/>
          </a:xfrm>
        </p:grpSpPr>
        <p:sp>
          <p:nvSpPr>
            <p:cNvPr id="32" name="Rectangle 31"/>
            <p:cNvSpPr/>
            <p:nvPr/>
          </p:nvSpPr>
          <p:spPr>
            <a:xfrm>
              <a:off x="3492500" y="609599"/>
              <a:ext cx="1727200" cy="1609725"/>
            </a:xfrm>
            <a:prstGeom prst="rect">
              <a:avLst/>
            </a:prstGeom>
            <a:pattFill prst="ltUpDiag">
              <a:fgClr>
                <a:schemeClr val="accent1">
                  <a:lumMod val="20000"/>
                  <a:lumOff val="80000"/>
                </a:schemeClr>
              </a:fgClr>
              <a:bgClr>
                <a:schemeClr val="bg1"/>
              </a:bgClr>
            </a:pattFill>
            <a:ln>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defTabSz="457101" fontAlgn="base">
                <a:spcBef>
                  <a:spcPct val="0"/>
                </a:spcBef>
                <a:spcAft>
                  <a:spcPct val="0"/>
                </a:spcAft>
                <a:defRPr/>
              </a:pPr>
              <a:endParaRPr lang="en-US" sz="1200" b="1" dirty="0">
                <a:solidFill>
                  <a:srgbClr val="C00000"/>
                </a:solidFill>
                <a:latin typeface="Calibri" pitchFamily="34" charset="0"/>
                <a:cs typeface="Calibri" pitchFamily="34" charset="0"/>
              </a:endParaRPr>
            </a:p>
          </p:txBody>
        </p:sp>
        <p:grpSp>
          <p:nvGrpSpPr>
            <p:cNvPr id="5" name="Group 109"/>
            <p:cNvGrpSpPr>
              <a:grpSpLocks/>
            </p:cNvGrpSpPr>
            <p:nvPr/>
          </p:nvGrpSpPr>
          <p:grpSpPr bwMode="auto">
            <a:xfrm>
              <a:off x="3911600" y="684213"/>
              <a:ext cx="814388" cy="812800"/>
              <a:chOff x="3103147" y="1306676"/>
              <a:chExt cx="813408" cy="813197"/>
            </a:xfrm>
          </p:grpSpPr>
          <p:grpSp>
            <p:nvGrpSpPr>
              <p:cNvPr id="6" name="Group 265"/>
              <p:cNvGrpSpPr>
                <a:grpSpLocks/>
              </p:cNvGrpSpPr>
              <p:nvPr/>
            </p:nvGrpSpPr>
            <p:grpSpPr bwMode="auto">
              <a:xfrm>
                <a:off x="3103147" y="1306676"/>
                <a:ext cx="813408" cy="813197"/>
                <a:chOff x="1668" y="2681"/>
                <a:chExt cx="683" cy="683"/>
              </a:xfrm>
            </p:grpSpPr>
            <p:sp>
              <p:nvSpPr>
                <p:cNvPr id="38"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fontAlgn="base">
                    <a:lnSpc>
                      <a:spcPct val="90000"/>
                    </a:lnSpc>
                    <a:spcBef>
                      <a:spcPct val="50000"/>
                    </a:spcBef>
                    <a:spcAft>
                      <a:spcPct val="0"/>
                    </a:spcAft>
                    <a:buClr>
                      <a:srgbClr val="FD0000"/>
                    </a:buClr>
                    <a:defRPr/>
                  </a:pPr>
                  <a:endParaRPr lang="en-US" sz="1300" b="1" dirty="0">
                    <a:solidFill>
                      <a:srgbClr val="000000"/>
                    </a:solidFill>
                    <a:ea typeface="ＭＳ Ｐゴシック" pitchFamily="-106" charset="-128"/>
                  </a:endParaRPr>
                </a:p>
              </p:txBody>
            </p:sp>
            <p:sp>
              <p:nvSpPr>
                <p:cNvPr id="39"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fontAlgn="base">
                    <a:lnSpc>
                      <a:spcPct val="90000"/>
                    </a:lnSpc>
                    <a:spcBef>
                      <a:spcPct val="50000"/>
                    </a:spcBef>
                    <a:spcAft>
                      <a:spcPct val="0"/>
                    </a:spcAft>
                    <a:buClr>
                      <a:srgbClr val="FD0000"/>
                    </a:buClr>
                  </a:pPr>
                  <a:endParaRPr lang="en-US" sz="1300" b="1" dirty="0">
                    <a:solidFill>
                      <a:srgbClr val="000000"/>
                    </a:solidFill>
                    <a:ea typeface="ＭＳ Ｐゴシック" pitchFamily="34" charset="-128"/>
                  </a:endParaRPr>
                </a:p>
              </p:txBody>
            </p:sp>
          </p:grpSp>
          <p:grpSp>
            <p:nvGrpSpPr>
              <p:cNvPr id="7" name="Group 67"/>
              <p:cNvGrpSpPr>
                <a:grpSpLocks/>
              </p:cNvGrpSpPr>
              <p:nvPr/>
            </p:nvGrpSpPr>
            <p:grpSpPr bwMode="auto">
              <a:xfrm>
                <a:off x="3139526" y="1375996"/>
                <a:ext cx="698828" cy="591027"/>
                <a:chOff x="3348" y="1867"/>
                <a:chExt cx="661" cy="537"/>
              </a:xfrm>
            </p:grpSpPr>
            <p:pic>
              <p:nvPicPr>
                <p:cNvPr id="36" name="Picture 68" descr="ApplicationBox"/>
                <p:cNvPicPr>
                  <a:picLocks noChangeAspect="1" noChangeArrowheads="1"/>
                </p:cNvPicPr>
                <p:nvPr/>
              </p:nvPicPr>
              <p:blipFill>
                <a:blip r:embed="rId5" cstate="print"/>
                <a:srcRect/>
                <a:stretch>
                  <a:fillRect/>
                </a:stretch>
              </p:blipFill>
              <p:spPr bwMode="auto">
                <a:xfrm>
                  <a:off x="3348" y="1867"/>
                  <a:ext cx="373" cy="527"/>
                </a:xfrm>
                <a:prstGeom prst="rect">
                  <a:avLst/>
                </a:prstGeom>
                <a:noFill/>
                <a:ln w="9525">
                  <a:noFill/>
                  <a:miter lim="800000"/>
                  <a:headEnd/>
                  <a:tailEnd/>
                </a:ln>
              </p:spPr>
            </p:pic>
            <p:pic>
              <p:nvPicPr>
                <p:cNvPr id="37" name="Picture 69" descr="Administration"/>
                <p:cNvPicPr>
                  <a:picLocks noChangeAspect="1" noChangeArrowheads="1"/>
                </p:cNvPicPr>
                <p:nvPr/>
              </p:nvPicPr>
              <p:blipFill>
                <a:blip r:embed="rId6" cstate="print"/>
                <a:srcRect/>
                <a:stretch>
                  <a:fillRect/>
                </a:stretch>
              </p:blipFill>
              <p:spPr bwMode="auto">
                <a:xfrm>
                  <a:off x="3662" y="1898"/>
                  <a:ext cx="347" cy="506"/>
                </a:xfrm>
                <a:prstGeom prst="rect">
                  <a:avLst/>
                </a:prstGeom>
                <a:noFill/>
                <a:ln w="9525">
                  <a:noFill/>
                  <a:miter lim="800000"/>
                  <a:headEnd/>
                  <a:tailEnd/>
                </a:ln>
              </p:spPr>
            </p:pic>
          </p:grpSp>
        </p:grpSp>
        <p:sp>
          <p:nvSpPr>
            <p:cNvPr id="40" name="TextBox 129"/>
            <p:cNvSpPr txBox="1">
              <a:spLocks noChangeArrowheads="1"/>
            </p:cNvSpPr>
            <p:nvPr/>
          </p:nvSpPr>
          <p:spPr bwMode="auto">
            <a:xfrm>
              <a:off x="3367088" y="1785938"/>
              <a:ext cx="2003425" cy="225842"/>
            </a:xfrm>
            <a:prstGeom prst="rect">
              <a:avLst/>
            </a:prstGeom>
            <a:noFill/>
            <a:ln w="9525">
              <a:noFill/>
              <a:miter lim="800000"/>
              <a:headEnd/>
              <a:tailEnd/>
            </a:ln>
          </p:spPr>
          <p:txBody>
            <a:bodyPr lIns="90924" tIns="45462" rIns="90924" bIns="45462">
              <a:spAutoFit/>
            </a:bodyPr>
            <a:lstStyle/>
            <a:p>
              <a:pPr algn="ctr" fontAlgn="base">
                <a:lnSpc>
                  <a:spcPct val="90000"/>
                </a:lnSpc>
                <a:spcBef>
                  <a:spcPct val="50000"/>
                </a:spcBef>
                <a:spcAft>
                  <a:spcPct val="0"/>
                </a:spcAft>
                <a:buClr>
                  <a:srgbClr val="FD0000"/>
                </a:buClr>
              </a:pPr>
              <a:r>
                <a:rPr lang="en-US" sz="1200" b="1" dirty="0" smtClean="0">
                  <a:solidFill>
                    <a:srgbClr val="000000"/>
                  </a:solidFill>
                  <a:ea typeface="ＭＳ Ｐゴシック" pitchFamily="34" charset="-128"/>
                </a:rPr>
                <a:t>OAG</a:t>
              </a:r>
              <a:endParaRPr lang="en-US" sz="1200" b="1" dirty="0">
                <a:solidFill>
                  <a:srgbClr val="000000"/>
                </a:solidFill>
                <a:ea typeface="ＭＳ Ｐゴシック" pitchFamily="34" charset="-128"/>
              </a:endParaRPr>
            </a:p>
          </p:txBody>
        </p:sp>
      </p:grpSp>
      <p:grpSp>
        <p:nvGrpSpPr>
          <p:cNvPr id="8" name="Group 64"/>
          <p:cNvGrpSpPr>
            <a:grpSpLocks/>
          </p:cNvGrpSpPr>
          <p:nvPr/>
        </p:nvGrpSpPr>
        <p:grpSpPr bwMode="auto">
          <a:xfrm>
            <a:off x="147639" y="1216025"/>
            <a:ext cx="814387" cy="812800"/>
            <a:chOff x="848421" y="3229932"/>
            <a:chExt cx="813408" cy="813197"/>
          </a:xfrm>
        </p:grpSpPr>
        <p:grpSp>
          <p:nvGrpSpPr>
            <p:cNvPr id="9" name="Group 265"/>
            <p:cNvGrpSpPr>
              <a:grpSpLocks/>
            </p:cNvGrpSpPr>
            <p:nvPr/>
          </p:nvGrpSpPr>
          <p:grpSpPr bwMode="auto">
            <a:xfrm>
              <a:off x="848421" y="3229932"/>
              <a:ext cx="813408" cy="813197"/>
              <a:chOff x="1668" y="2681"/>
              <a:chExt cx="683" cy="683"/>
            </a:xfrm>
          </p:grpSpPr>
          <p:sp>
            <p:nvSpPr>
              <p:cNvPr id="51"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fontAlgn="base">
                  <a:lnSpc>
                    <a:spcPct val="90000"/>
                  </a:lnSpc>
                  <a:spcBef>
                    <a:spcPct val="50000"/>
                  </a:spcBef>
                  <a:spcAft>
                    <a:spcPct val="0"/>
                  </a:spcAft>
                  <a:buClr>
                    <a:srgbClr val="FD0000"/>
                  </a:buClr>
                  <a:defRPr/>
                </a:pPr>
                <a:endParaRPr lang="en-US" sz="1300" b="1" dirty="0">
                  <a:solidFill>
                    <a:srgbClr val="000000"/>
                  </a:solidFill>
                  <a:ea typeface="ＭＳ Ｐゴシック" pitchFamily="-106" charset="-128"/>
                </a:endParaRPr>
              </a:p>
            </p:txBody>
          </p:sp>
          <p:sp>
            <p:nvSpPr>
              <p:cNvPr id="52"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fontAlgn="base">
                  <a:lnSpc>
                    <a:spcPct val="90000"/>
                  </a:lnSpc>
                  <a:spcBef>
                    <a:spcPct val="50000"/>
                  </a:spcBef>
                  <a:spcAft>
                    <a:spcPct val="0"/>
                  </a:spcAft>
                  <a:buClr>
                    <a:srgbClr val="FD0000"/>
                  </a:buClr>
                </a:pPr>
                <a:endParaRPr lang="en-US" sz="1300" b="1" dirty="0">
                  <a:solidFill>
                    <a:srgbClr val="000000"/>
                  </a:solidFill>
                  <a:ea typeface="ＭＳ Ｐゴシック" pitchFamily="34" charset="-128"/>
                </a:endParaRPr>
              </a:p>
            </p:txBody>
          </p:sp>
        </p:grpSp>
        <p:pic>
          <p:nvPicPr>
            <p:cNvPr id="50" name="Picture 39"/>
            <p:cNvPicPr>
              <a:picLocks noChangeAspect="1"/>
            </p:cNvPicPr>
            <p:nvPr/>
          </p:nvPicPr>
          <p:blipFill>
            <a:blip r:embed="rId7" cstate="print"/>
            <a:srcRect/>
            <a:stretch>
              <a:fillRect/>
            </a:stretch>
          </p:blipFill>
          <p:spPr bwMode="auto">
            <a:xfrm>
              <a:off x="1038135" y="3474722"/>
              <a:ext cx="412700" cy="333375"/>
            </a:xfrm>
            <a:prstGeom prst="rect">
              <a:avLst/>
            </a:prstGeom>
            <a:noFill/>
            <a:ln w="9525">
              <a:noFill/>
              <a:miter lim="800000"/>
              <a:headEnd/>
              <a:tailEnd/>
            </a:ln>
          </p:spPr>
        </p:pic>
      </p:grpSp>
      <p:sp>
        <p:nvSpPr>
          <p:cNvPr id="45" name="Line 69"/>
          <p:cNvSpPr>
            <a:spLocks noChangeShapeType="1"/>
          </p:cNvSpPr>
          <p:nvPr/>
        </p:nvSpPr>
        <p:spPr bwMode="auto">
          <a:xfrm flipH="1">
            <a:off x="187286" y="2478796"/>
            <a:ext cx="3327093" cy="154236"/>
          </a:xfrm>
          <a:prstGeom prst="line">
            <a:avLst/>
          </a:prstGeom>
          <a:noFill/>
          <a:ln w="19050">
            <a:solidFill>
              <a:schemeClr val="accent1"/>
            </a:solidFill>
            <a:prstDash val="sysDot"/>
            <a:round/>
            <a:headEnd/>
            <a:tailEnd type="none" w="med" len="med"/>
          </a:ln>
          <a:extLst>
            <a:ext uri="{909E8E84-426E-40dd-AFC4-6F175D3DCCD1}">
              <a14:hiddenFill xmlns:a14="http://schemas.microsoft.com/office/drawing/2010/main">
                <a:noFill/>
              </a14:hiddenFill>
            </a:ext>
          </a:extLst>
        </p:spPr>
        <p:txBody>
          <a:bodyPr lIns="91128" tIns="45564" rIns="91128" bIns="45564"/>
          <a:lstStyle/>
          <a:p>
            <a:endParaRPr lang="en-US">
              <a:solidFill>
                <a:srgbClr val="000000"/>
              </a:solidFill>
              <a:ea typeface="ＭＳ Ｐゴシック" pitchFamily="34" charset="-128"/>
            </a:endParaRPr>
          </a:p>
        </p:txBody>
      </p:sp>
      <p:sp>
        <p:nvSpPr>
          <p:cNvPr id="46" name="Line 69"/>
          <p:cNvSpPr>
            <a:spLocks noChangeShapeType="1"/>
          </p:cNvSpPr>
          <p:nvPr/>
        </p:nvSpPr>
        <p:spPr bwMode="auto">
          <a:xfrm>
            <a:off x="5221995" y="2478794"/>
            <a:ext cx="3922005" cy="143219"/>
          </a:xfrm>
          <a:prstGeom prst="line">
            <a:avLst/>
          </a:prstGeom>
          <a:noFill/>
          <a:ln w="19050">
            <a:solidFill>
              <a:schemeClr val="accent1"/>
            </a:solidFill>
            <a:prstDash val="sysDot"/>
            <a:round/>
            <a:headEnd/>
            <a:tailEnd type="none" w="med" len="med"/>
          </a:ln>
          <a:extLst>
            <a:ext uri="{909E8E84-426E-40dd-AFC4-6F175D3DCCD1}">
              <a14:hiddenFill xmlns:a14="http://schemas.microsoft.com/office/drawing/2010/main">
                <a:noFill/>
              </a14:hiddenFill>
            </a:ext>
          </a:extLst>
        </p:spPr>
        <p:txBody>
          <a:bodyPr lIns="91128" tIns="45564" rIns="91128" bIns="45564"/>
          <a:lstStyle/>
          <a:p>
            <a:endParaRPr lang="en-US">
              <a:solidFill>
                <a:srgbClr val="000000"/>
              </a:solidFill>
              <a:ea typeface="ＭＳ Ｐゴシック" pitchFamily="34" charset="-128"/>
            </a:endParaRPr>
          </a:p>
        </p:txBody>
      </p:sp>
      <p:sp>
        <p:nvSpPr>
          <p:cNvPr id="47" name="TextBox 46"/>
          <p:cNvSpPr txBox="1"/>
          <p:nvPr/>
        </p:nvSpPr>
        <p:spPr>
          <a:xfrm>
            <a:off x="154236" y="2635590"/>
            <a:ext cx="8945695" cy="1938972"/>
          </a:xfrm>
          <a:prstGeom prst="rect">
            <a:avLst/>
          </a:prstGeom>
          <a:noFill/>
          <a:ln w="19050">
            <a:solidFill>
              <a:srgbClr val="FF0000"/>
            </a:solidFill>
            <a:prstDash val="sysDot"/>
          </a:ln>
          <a:effectLst/>
        </p:spPr>
        <p:txBody>
          <a:bodyPr wrap="square" lIns="91420" tIns="45710" rIns="91420" bIns="45710" rtlCol="0">
            <a:spAutoFit/>
          </a:bodyPr>
          <a:lstStyle/>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a:p>
            <a:pPr>
              <a:buFont typeface="Arial" pitchFamily="34" charset="0"/>
              <a:buChar char="•"/>
            </a:pPr>
            <a:endParaRPr lang="en-US" sz="1200" dirty="0" smtClean="0">
              <a:solidFill>
                <a:schemeClr val="tx2"/>
              </a:solidFill>
            </a:endParaRPr>
          </a:p>
        </p:txBody>
      </p:sp>
    </p:spTree>
    <p:extLst>
      <p:ext uri="{BB962C8B-B14F-4D97-AF65-F5344CB8AC3E}">
        <p14:creationId xmlns:p14="http://schemas.microsoft.com/office/powerpoint/2010/main" val="2881598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79989" y="113865"/>
            <a:ext cx="8229586" cy="558164"/>
          </a:xfrm>
        </p:spPr>
        <p:txBody>
          <a:bodyPr/>
          <a:lstStyle/>
          <a:p>
            <a:pPr>
              <a:defRPr/>
            </a:pPr>
            <a:r>
              <a:rPr lang="en-US" sz="2000" dirty="0" smtClean="0">
                <a:latin typeface="+mn-lt"/>
                <a:ea typeface="ＭＳ Ｐゴシック" pitchFamily="34" charset="-128"/>
              </a:rPr>
              <a:t>Virtualization, Data/Protocol Bridging</a:t>
            </a:r>
            <a:endParaRPr lang="en-US" sz="2000" dirty="0" smtClean="0">
              <a:solidFill>
                <a:srgbClr val="FD0000"/>
              </a:solidFill>
              <a:latin typeface="+mn-lt"/>
              <a:ea typeface="ＭＳ Ｐゴシック" pitchFamily="34" charset="-128"/>
            </a:endParaRPr>
          </a:p>
        </p:txBody>
      </p:sp>
      <p:sp>
        <p:nvSpPr>
          <p:cNvPr id="117765" name="Text Box 10"/>
          <p:cNvSpPr txBox="1">
            <a:spLocks noChangeArrowheads="1"/>
          </p:cNvSpPr>
          <p:nvPr/>
        </p:nvSpPr>
        <p:spPr bwMode="auto">
          <a:xfrm>
            <a:off x="266700" y="140887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sp>
        <p:nvSpPr>
          <p:cNvPr id="117766" name="Text Box 10"/>
          <p:cNvSpPr txBox="1">
            <a:spLocks noChangeArrowheads="1"/>
          </p:cNvSpPr>
          <p:nvPr/>
        </p:nvSpPr>
        <p:spPr bwMode="auto">
          <a:xfrm>
            <a:off x="266700" y="106597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Client (Browser)</a:t>
            </a:r>
          </a:p>
        </p:txBody>
      </p:sp>
      <p:sp>
        <p:nvSpPr>
          <p:cNvPr id="117767" name="Text Box 10"/>
          <p:cNvSpPr txBox="1">
            <a:spLocks noChangeArrowheads="1"/>
          </p:cNvSpPr>
          <p:nvPr/>
        </p:nvSpPr>
        <p:spPr bwMode="auto">
          <a:xfrm>
            <a:off x="266700" y="175177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sp>
        <p:nvSpPr>
          <p:cNvPr id="117768" name="Text Box 10"/>
          <p:cNvSpPr txBox="1">
            <a:spLocks noChangeArrowheads="1"/>
          </p:cNvSpPr>
          <p:nvPr/>
        </p:nvSpPr>
        <p:spPr bwMode="auto">
          <a:xfrm>
            <a:off x="266700" y="209467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sp>
        <p:nvSpPr>
          <p:cNvPr id="117769" name="Text Box 10"/>
          <p:cNvSpPr txBox="1">
            <a:spLocks noChangeArrowheads="1"/>
          </p:cNvSpPr>
          <p:nvPr/>
        </p:nvSpPr>
        <p:spPr bwMode="auto">
          <a:xfrm>
            <a:off x="266700" y="243757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cxnSp>
        <p:nvCxnSpPr>
          <p:cNvPr id="117770" name="Straight Connector 23"/>
          <p:cNvCxnSpPr>
            <a:cxnSpLocks noChangeShapeType="1"/>
          </p:cNvCxnSpPr>
          <p:nvPr/>
        </p:nvCxnSpPr>
        <p:spPr bwMode="auto">
          <a:xfrm rot="5400000">
            <a:off x="1754982" y="1924021"/>
            <a:ext cx="1371600" cy="1587"/>
          </a:xfrm>
          <a:prstGeom prst="line">
            <a:avLst/>
          </a:prstGeom>
          <a:noFill/>
          <a:ln w="9525">
            <a:solidFill>
              <a:schemeClr val="tx1"/>
            </a:solidFill>
            <a:round/>
            <a:headEnd/>
            <a:tailEnd/>
          </a:ln>
        </p:spPr>
      </p:cxnSp>
      <p:sp>
        <p:nvSpPr>
          <p:cNvPr id="117771" name="Text Box 10"/>
          <p:cNvSpPr txBox="1">
            <a:spLocks noChangeArrowheads="1"/>
          </p:cNvSpPr>
          <p:nvPr/>
        </p:nvSpPr>
        <p:spPr bwMode="auto">
          <a:xfrm>
            <a:off x="1231900" y="1026289"/>
            <a:ext cx="1676400" cy="230188"/>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a:solidFill>
                  <a:srgbClr val="000000"/>
                </a:solidFill>
                <a:ea typeface="ＭＳ Ｐゴシック" pitchFamily="34" charset="-128"/>
              </a:rPr>
              <a:t>HTTP GET/POST -- REST</a:t>
            </a:r>
          </a:p>
        </p:txBody>
      </p:sp>
      <p:cxnSp>
        <p:nvCxnSpPr>
          <p:cNvPr id="117772" name="Straight Connector 114"/>
          <p:cNvCxnSpPr>
            <a:cxnSpLocks noChangeShapeType="1"/>
          </p:cNvCxnSpPr>
          <p:nvPr/>
        </p:nvCxnSpPr>
        <p:spPr bwMode="auto">
          <a:xfrm>
            <a:off x="1222375" y="1239014"/>
            <a:ext cx="1219200" cy="0"/>
          </a:xfrm>
          <a:prstGeom prst="line">
            <a:avLst/>
          </a:prstGeom>
          <a:noFill/>
          <a:ln w="9525">
            <a:solidFill>
              <a:schemeClr val="tx1"/>
            </a:solidFill>
            <a:round/>
            <a:headEnd/>
            <a:tailEnd/>
          </a:ln>
        </p:spPr>
      </p:cxnSp>
      <p:cxnSp>
        <p:nvCxnSpPr>
          <p:cNvPr id="117773" name="Straight Connector 115"/>
          <p:cNvCxnSpPr>
            <a:cxnSpLocks noChangeShapeType="1"/>
          </p:cNvCxnSpPr>
          <p:nvPr/>
        </p:nvCxnSpPr>
        <p:spPr bwMode="auto">
          <a:xfrm>
            <a:off x="1222375" y="1523177"/>
            <a:ext cx="1219200" cy="0"/>
          </a:xfrm>
          <a:prstGeom prst="line">
            <a:avLst/>
          </a:prstGeom>
          <a:noFill/>
          <a:ln w="9525">
            <a:solidFill>
              <a:schemeClr val="tx1"/>
            </a:solidFill>
            <a:round/>
            <a:headEnd/>
            <a:tailEnd/>
          </a:ln>
        </p:spPr>
      </p:cxnSp>
      <p:cxnSp>
        <p:nvCxnSpPr>
          <p:cNvPr id="117774" name="Straight Connector 116"/>
          <p:cNvCxnSpPr>
            <a:cxnSpLocks noChangeShapeType="1"/>
          </p:cNvCxnSpPr>
          <p:nvPr/>
        </p:nvCxnSpPr>
        <p:spPr bwMode="auto">
          <a:xfrm>
            <a:off x="1222375" y="1866078"/>
            <a:ext cx="1219200" cy="1587"/>
          </a:xfrm>
          <a:prstGeom prst="line">
            <a:avLst/>
          </a:prstGeom>
          <a:noFill/>
          <a:ln w="9525">
            <a:solidFill>
              <a:schemeClr val="tx1"/>
            </a:solidFill>
            <a:round/>
            <a:headEnd/>
            <a:tailEnd/>
          </a:ln>
        </p:spPr>
      </p:cxnSp>
      <p:cxnSp>
        <p:nvCxnSpPr>
          <p:cNvPr id="117775" name="Straight Connector 117"/>
          <p:cNvCxnSpPr>
            <a:cxnSpLocks noChangeShapeType="1"/>
          </p:cNvCxnSpPr>
          <p:nvPr/>
        </p:nvCxnSpPr>
        <p:spPr bwMode="auto">
          <a:xfrm>
            <a:off x="1222375" y="2208977"/>
            <a:ext cx="1219200" cy="0"/>
          </a:xfrm>
          <a:prstGeom prst="line">
            <a:avLst/>
          </a:prstGeom>
          <a:noFill/>
          <a:ln w="9525">
            <a:solidFill>
              <a:schemeClr val="tx1"/>
            </a:solidFill>
            <a:round/>
            <a:headEnd/>
            <a:tailEnd/>
          </a:ln>
        </p:spPr>
      </p:cxnSp>
      <p:cxnSp>
        <p:nvCxnSpPr>
          <p:cNvPr id="117776" name="Straight Connector 118"/>
          <p:cNvCxnSpPr>
            <a:cxnSpLocks noChangeShapeType="1"/>
          </p:cNvCxnSpPr>
          <p:nvPr/>
        </p:nvCxnSpPr>
        <p:spPr bwMode="auto">
          <a:xfrm>
            <a:off x="1222375" y="2609027"/>
            <a:ext cx="1219200" cy="0"/>
          </a:xfrm>
          <a:prstGeom prst="line">
            <a:avLst/>
          </a:prstGeom>
          <a:noFill/>
          <a:ln w="9525">
            <a:solidFill>
              <a:schemeClr val="tx1"/>
            </a:solidFill>
            <a:round/>
            <a:headEnd/>
            <a:tailEnd/>
          </a:ln>
        </p:spPr>
      </p:cxnSp>
      <p:sp>
        <p:nvSpPr>
          <p:cNvPr id="117777" name="Text Box 10"/>
          <p:cNvSpPr txBox="1">
            <a:spLocks noChangeArrowheads="1"/>
          </p:cNvSpPr>
          <p:nvPr/>
        </p:nvSpPr>
        <p:spPr bwMode="auto">
          <a:xfrm>
            <a:off x="1146175" y="1351728"/>
            <a:ext cx="12954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smtClean="0">
                <a:solidFill>
                  <a:srgbClr val="000000"/>
                </a:solidFill>
                <a:ea typeface="ＭＳ Ｐゴシック" pitchFamily="34" charset="-128"/>
              </a:rPr>
              <a:t>REST/JSON</a:t>
            </a:r>
            <a:endParaRPr lang="en-US" sz="900" dirty="0">
              <a:solidFill>
                <a:srgbClr val="000000"/>
              </a:solidFill>
              <a:ea typeface="ＭＳ Ｐゴシック" pitchFamily="34" charset="-128"/>
            </a:endParaRPr>
          </a:p>
        </p:txBody>
      </p:sp>
      <p:sp>
        <p:nvSpPr>
          <p:cNvPr id="117778" name="Text Box 10"/>
          <p:cNvSpPr txBox="1">
            <a:spLocks noChangeArrowheads="1"/>
          </p:cNvSpPr>
          <p:nvPr/>
        </p:nvSpPr>
        <p:spPr bwMode="auto">
          <a:xfrm>
            <a:off x="1374775" y="1694628"/>
            <a:ext cx="8382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smtClean="0">
                <a:solidFill>
                  <a:srgbClr val="000000"/>
                </a:solidFill>
                <a:ea typeface="ＭＳ Ｐゴシック" pitchFamily="34" charset="-128"/>
              </a:rPr>
              <a:t>REST/XML</a:t>
            </a:r>
            <a:endParaRPr lang="en-US" sz="1000" dirty="0">
              <a:solidFill>
                <a:srgbClr val="000000"/>
              </a:solidFill>
              <a:ea typeface="ＭＳ Ｐゴシック" pitchFamily="34" charset="-128"/>
            </a:endParaRPr>
          </a:p>
        </p:txBody>
      </p:sp>
      <p:sp>
        <p:nvSpPr>
          <p:cNvPr id="117779" name="Text Box 10"/>
          <p:cNvSpPr txBox="1">
            <a:spLocks noChangeArrowheads="1"/>
          </p:cNvSpPr>
          <p:nvPr/>
        </p:nvSpPr>
        <p:spPr bwMode="auto">
          <a:xfrm>
            <a:off x="1317625" y="2018478"/>
            <a:ext cx="9144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a:solidFill>
                  <a:srgbClr val="000000"/>
                </a:solidFill>
                <a:ea typeface="ＭＳ Ｐゴシック" pitchFamily="34" charset="-128"/>
              </a:rPr>
              <a:t>SOAP</a:t>
            </a:r>
            <a:endParaRPr lang="en-US" sz="1000" dirty="0">
              <a:solidFill>
                <a:srgbClr val="000000"/>
              </a:solidFill>
              <a:ea typeface="ＭＳ Ｐゴシック" pitchFamily="34" charset="-128"/>
            </a:endParaRPr>
          </a:p>
        </p:txBody>
      </p:sp>
      <p:sp>
        <p:nvSpPr>
          <p:cNvPr id="117780" name="Text Box 10"/>
          <p:cNvSpPr txBox="1">
            <a:spLocks noChangeArrowheads="1"/>
          </p:cNvSpPr>
          <p:nvPr/>
        </p:nvSpPr>
        <p:spPr bwMode="auto">
          <a:xfrm>
            <a:off x="1374775" y="2437578"/>
            <a:ext cx="7620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a:solidFill>
                  <a:srgbClr val="000000"/>
                </a:solidFill>
                <a:ea typeface="ＭＳ Ｐゴシック" pitchFamily="34" charset="-128"/>
              </a:rPr>
              <a:t>JMS</a:t>
            </a:r>
            <a:endParaRPr lang="en-US" sz="1000" dirty="0">
              <a:solidFill>
                <a:srgbClr val="000000"/>
              </a:solidFill>
              <a:ea typeface="ＭＳ Ｐゴシック" pitchFamily="34" charset="-128"/>
            </a:endParaRPr>
          </a:p>
        </p:txBody>
      </p:sp>
      <p:cxnSp>
        <p:nvCxnSpPr>
          <p:cNvPr id="117781" name="Straight Connector 74"/>
          <p:cNvCxnSpPr>
            <a:cxnSpLocks noChangeShapeType="1"/>
          </p:cNvCxnSpPr>
          <p:nvPr/>
        </p:nvCxnSpPr>
        <p:spPr bwMode="auto">
          <a:xfrm flipV="1">
            <a:off x="2409825" y="1664464"/>
            <a:ext cx="2495550" cy="28575"/>
          </a:xfrm>
          <a:prstGeom prst="line">
            <a:avLst/>
          </a:prstGeom>
          <a:noFill/>
          <a:ln w="9525">
            <a:solidFill>
              <a:schemeClr val="tx1"/>
            </a:solidFill>
            <a:round/>
            <a:headEnd/>
            <a:tailEnd/>
          </a:ln>
        </p:spPr>
      </p:cxnSp>
      <p:cxnSp>
        <p:nvCxnSpPr>
          <p:cNvPr id="117782" name="Straight Connector 74"/>
          <p:cNvCxnSpPr>
            <a:cxnSpLocks noChangeShapeType="1"/>
          </p:cNvCxnSpPr>
          <p:nvPr/>
        </p:nvCxnSpPr>
        <p:spPr bwMode="auto">
          <a:xfrm>
            <a:off x="5362575" y="1683514"/>
            <a:ext cx="1689100" cy="1588"/>
          </a:xfrm>
          <a:prstGeom prst="line">
            <a:avLst/>
          </a:prstGeom>
          <a:noFill/>
          <a:ln w="9525">
            <a:solidFill>
              <a:schemeClr val="tx1"/>
            </a:solidFill>
            <a:round/>
            <a:headEnd/>
            <a:tailEnd/>
          </a:ln>
        </p:spPr>
      </p:cxnSp>
      <p:sp>
        <p:nvSpPr>
          <p:cNvPr id="117784" name="Text Box 10"/>
          <p:cNvSpPr txBox="1">
            <a:spLocks noChangeArrowheads="1"/>
          </p:cNvSpPr>
          <p:nvPr/>
        </p:nvSpPr>
        <p:spPr bwMode="auto">
          <a:xfrm>
            <a:off x="7329489" y="1226314"/>
            <a:ext cx="1017587" cy="403961"/>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err="1">
                <a:solidFill>
                  <a:srgbClr val="000000"/>
                </a:solidFill>
                <a:ea typeface="ＭＳ Ｐゴシック" pitchFamily="34" charset="-128"/>
              </a:rPr>
              <a:t>RESTful</a:t>
            </a:r>
            <a:r>
              <a:rPr lang="en-US" sz="1000" dirty="0">
                <a:solidFill>
                  <a:srgbClr val="000000"/>
                </a:solidFill>
                <a:ea typeface="ＭＳ Ｐゴシック" pitchFamily="34" charset="-128"/>
              </a:rPr>
              <a:t> Web Service</a:t>
            </a:r>
          </a:p>
        </p:txBody>
      </p:sp>
      <p:sp>
        <p:nvSpPr>
          <p:cNvPr id="117785" name="Text Box 10"/>
          <p:cNvSpPr txBox="1">
            <a:spLocks noChangeArrowheads="1"/>
          </p:cNvSpPr>
          <p:nvPr/>
        </p:nvSpPr>
        <p:spPr bwMode="auto">
          <a:xfrm>
            <a:off x="7329489" y="1797814"/>
            <a:ext cx="1017587" cy="403961"/>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SOAP Web Service</a:t>
            </a:r>
          </a:p>
        </p:txBody>
      </p:sp>
      <p:cxnSp>
        <p:nvCxnSpPr>
          <p:cNvPr id="117786" name="Straight Connector 60"/>
          <p:cNvCxnSpPr>
            <a:cxnSpLocks noChangeShapeType="1"/>
          </p:cNvCxnSpPr>
          <p:nvPr/>
        </p:nvCxnSpPr>
        <p:spPr bwMode="auto">
          <a:xfrm rot="5400000">
            <a:off x="6711157" y="1670021"/>
            <a:ext cx="628650" cy="1587"/>
          </a:xfrm>
          <a:prstGeom prst="line">
            <a:avLst/>
          </a:prstGeom>
          <a:noFill/>
          <a:ln w="9525">
            <a:solidFill>
              <a:schemeClr val="tx1"/>
            </a:solidFill>
            <a:round/>
            <a:headEnd/>
            <a:tailEnd/>
          </a:ln>
        </p:spPr>
      </p:cxnSp>
      <p:cxnSp>
        <p:nvCxnSpPr>
          <p:cNvPr id="117787" name="Straight Connector 62"/>
          <p:cNvCxnSpPr>
            <a:cxnSpLocks noChangeShapeType="1"/>
          </p:cNvCxnSpPr>
          <p:nvPr/>
        </p:nvCxnSpPr>
        <p:spPr bwMode="auto">
          <a:xfrm flipV="1">
            <a:off x="7024688" y="1356489"/>
            <a:ext cx="304800" cy="0"/>
          </a:xfrm>
          <a:prstGeom prst="line">
            <a:avLst/>
          </a:prstGeom>
          <a:noFill/>
          <a:ln w="9525">
            <a:solidFill>
              <a:schemeClr val="tx1"/>
            </a:solidFill>
            <a:round/>
            <a:headEnd/>
            <a:tailEnd/>
          </a:ln>
        </p:spPr>
      </p:cxnSp>
      <p:cxnSp>
        <p:nvCxnSpPr>
          <p:cNvPr id="117788" name="Straight Connector 63"/>
          <p:cNvCxnSpPr>
            <a:cxnSpLocks noChangeShapeType="1"/>
          </p:cNvCxnSpPr>
          <p:nvPr/>
        </p:nvCxnSpPr>
        <p:spPr bwMode="auto">
          <a:xfrm flipV="1">
            <a:off x="7024688" y="1985139"/>
            <a:ext cx="304800" cy="0"/>
          </a:xfrm>
          <a:prstGeom prst="line">
            <a:avLst/>
          </a:prstGeom>
          <a:noFill/>
          <a:ln w="9525">
            <a:solidFill>
              <a:schemeClr val="tx1"/>
            </a:solidFill>
            <a:round/>
            <a:headEnd/>
            <a:tailEnd/>
          </a:ln>
        </p:spPr>
      </p:cxnSp>
      <p:sp>
        <p:nvSpPr>
          <p:cNvPr id="44063" name="Text Box 22"/>
          <p:cNvSpPr txBox="1">
            <a:spLocks noChangeArrowheads="1"/>
          </p:cNvSpPr>
          <p:nvPr/>
        </p:nvSpPr>
        <p:spPr bwMode="auto">
          <a:xfrm>
            <a:off x="5622925" y="1712089"/>
            <a:ext cx="1295400" cy="554620"/>
          </a:xfrm>
          <a:prstGeom prst="rect">
            <a:avLst/>
          </a:prstGeom>
          <a:noFill/>
          <a:ln w="9525">
            <a:noFill/>
            <a:miter lim="800000"/>
            <a:headEnd/>
            <a:tailEnd/>
          </a:ln>
        </p:spPr>
        <p:txBody>
          <a:bodyPr lIns="92055" tIns="46028" rIns="92055" bIns="46028">
            <a:spAutoFit/>
          </a:bodyPr>
          <a:lstStyle/>
          <a:p>
            <a:pPr marL="119037" indent="-119037" algn="ctr" fontAlgn="base">
              <a:spcBef>
                <a:spcPct val="0"/>
              </a:spcBef>
              <a:spcAft>
                <a:spcPct val="0"/>
              </a:spcAft>
              <a:defRPr/>
            </a:pPr>
            <a:r>
              <a:rPr lang="en-US" sz="1000" dirty="0">
                <a:solidFill>
                  <a:srgbClr val="000000"/>
                </a:solidFill>
                <a:ea typeface="ＭＳ Ｐゴシック" pitchFamily="34" charset="-128"/>
              </a:rPr>
              <a:t>Required transport and format protocols</a:t>
            </a:r>
          </a:p>
        </p:txBody>
      </p:sp>
      <p:sp>
        <p:nvSpPr>
          <p:cNvPr id="117798" name="TextBox 129"/>
          <p:cNvSpPr txBox="1">
            <a:spLocks noChangeArrowheads="1"/>
          </p:cNvSpPr>
          <p:nvPr/>
        </p:nvSpPr>
        <p:spPr bwMode="auto">
          <a:xfrm>
            <a:off x="2751139" y="1242189"/>
            <a:ext cx="2001837" cy="338175"/>
          </a:xfrm>
          <a:prstGeom prst="rect">
            <a:avLst/>
          </a:prstGeom>
          <a:noFill/>
          <a:ln w="9525">
            <a:solidFill>
              <a:schemeClr val="tx1"/>
            </a:solidFill>
            <a:prstDash val="dash"/>
            <a:miter lim="800000"/>
            <a:headEnd/>
            <a:tailEnd/>
          </a:ln>
        </p:spPr>
        <p:txBody>
          <a:bodyPr lIns="91064" tIns="45532" rIns="91064" bIns="45532">
            <a:spAutoFit/>
          </a:bodyPr>
          <a:lstStyle/>
          <a:p>
            <a:pPr fontAlgn="base">
              <a:spcBef>
                <a:spcPct val="0"/>
              </a:spcBef>
              <a:spcAft>
                <a:spcPct val="0"/>
              </a:spcAft>
            </a:pPr>
            <a:r>
              <a:rPr lang="en-US" sz="800" dirty="0">
                <a:solidFill>
                  <a:srgbClr val="000000"/>
                </a:solidFill>
                <a:ea typeface="ＭＳ Ｐゴシック" pitchFamily="34" charset="-128"/>
              </a:rPr>
              <a:t>&lt; </a:t>
            </a:r>
            <a:r>
              <a:rPr lang="en-US" sz="800" dirty="0" err="1">
                <a:solidFill>
                  <a:srgbClr val="000000"/>
                </a:solidFill>
                <a:ea typeface="ＭＳ Ｐゴシック" pitchFamily="34" charset="-128"/>
              </a:rPr>
              <a:t>weatherreport</a:t>
            </a:r>
            <a:r>
              <a:rPr lang="en-US" sz="800" dirty="0">
                <a:solidFill>
                  <a:srgbClr val="000000"/>
                </a:solidFill>
                <a:ea typeface="ＭＳ Ｐゴシック" pitchFamily="34" charset="-128"/>
              </a:rPr>
              <a:t> city=“San Francisco" weather=“42" &gt;&lt; /</a:t>
            </a:r>
            <a:r>
              <a:rPr lang="en-US" sz="800" dirty="0" err="1">
                <a:solidFill>
                  <a:srgbClr val="000000"/>
                </a:solidFill>
                <a:ea typeface="ＭＳ Ｐゴシック" pitchFamily="34" charset="-128"/>
              </a:rPr>
              <a:t>weatherreport</a:t>
            </a:r>
            <a:r>
              <a:rPr lang="en-US" sz="800" dirty="0">
                <a:solidFill>
                  <a:srgbClr val="000000"/>
                </a:solidFill>
                <a:ea typeface="ＭＳ Ｐゴシック" pitchFamily="34" charset="-128"/>
              </a:rPr>
              <a:t>&gt;</a:t>
            </a:r>
          </a:p>
        </p:txBody>
      </p:sp>
      <p:sp>
        <p:nvSpPr>
          <p:cNvPr id="117799" name="TextBox 129"/>
          <p:cNvSpPr txBox="1">
            <a:spLocks noChangeArrowheads="1"/>
          </p:cNvSpPr>
          <p:nvPr/>
        </p:nvSpPr>
        <p:spPr bwMode="auto">
          <a:xfrm>
            <a:off x="2732089" y="1785114"/>
            <a:ext cx="2001837" cy="338138"/>
          </a:xfrm>
          <a:prstGeom prst="rect">
            <a:avLst/>
          </a:prstGeom>
          <a:noFill/>
          <a:ln w="9525">
            <a:solidFill>
              <a:schemeClr val="tx1"/>
            </a:solidFill>
            <a:prstDash val="dash"/>
            <a:miter lim="800000"/>
            <a:headEnd/>
            <a:tailEnd/>
          </a:ln>
        </p:spPr>
        <p:txBody>
          <a:bodyPr lIns="91064" tIns="45532" rIns="91064" bIns="45532">
            <a:spAutoFit/>
          </a:bodyPr>
          <a:lstStyle/>
          <a:p>
            <a:pPr fontAlgn="base">
              <a:spcBef>
                <a:spcPct val="0"/>
              </a:spcBef>
              <a:spcAft>
                <a:spcPct val="0"/>
              </a:spcAft>
            </a:pPr>
            <a:r>
              <a:rPr lang="en-US" sz="800" dirty="0">
                <a:solidFill>
                  <a:srgbClr val="000000"/>
                </a:solidFill>
                <a:ea typeface="ＭＳ Ｐゴシック" pitchFamily="34" charset="-128"/>
              </a:rPr>
              <a:t>{ "</a:t>
            </a:r>
            <a:r>
              <a:rPr lang="en-US" sz="800" dirty="0" err="1">
                <a:solidFill>
                  <a:srgbClr val="000000"/>
                </a:solidFill>
                <a:ea typeface="ＭＳ Ｐゴシック" pitchFamily="34" charset="-128"/>
              </a:rPr>
              <a:t>weatherreport</a:t>
            </a:r>
            <a:r>
              <a:rPr lang="en-US" sz="800" dirty="0">
                <a:solidFill>
                  <a:srgbClr val="000000"/>
                </a:solidFill>
                <a:ea typeface="ＭＳ Ｐゴシック" pitchFamily="34" charset="-128"/>
              </a:rPr>
              <a:t>" : {"city":“San Francisco", "weather":“42"} }</a:t>
            </a:r>
          </a:p>
        </p:txBody>
      </p:sp>
      <p:sp>
        <p:nvSpPr>
          <p:cNvPr id="117800" name="TextBox 129"/>
          <p:cNvSpPr txBox="1">
            <a:spLocks noChangeArrowheads="1"/>
          </p:cNvSpPr>
          <p:nvPr/>
        </p:nvSpPr>
        <p:spPr bwMode="auto">
          <a:xfrm>
            <a:off x="3294063" y="956440"/>
            <a:ext cx="696912" cy="214313"/>
          </a:xfrm>
          <a:prstGeom prst="rect">
            <a:avLst/>
          </a:prstGeom>
          <a:noFill/>
          <a:ln w="9525">
            <a:solidFill>
              <a:schemeClr val="tx1"/>
            </a:solidFill>
            <a:prstDash val="dash"/>
            <a:miter lim="800000"/>
            <a:headEnd/>
            <a:tailEnd/>
          </a:ln>
        </p:spPr>
        <p:txBody>
          <a:bodyPr lIns="91064" tIns="45532" rIns="91064" bIns="45532">
            <a:spAutoFit/>
          </a:bodyPr>
          <a:lstStyle/>
          <a:p>
            <a:pPr fontAlgn="base">
              <a:spcBef>
                <a:spcPct val="0"/>
              </a:spcBef>
              <a:spcAft>
                <a:spcPct val="0"/>
              </a:spcAft>
            </a:pPr>
            <a:r>
              <a:rPr lang="en-US" sz="800" dirty="0" err="1">
                <a:solidFill>
                  <a:srgbClr val="000000"/>
                </a:solidFill>
                <a:ea typeface="ＭＳ Ｐゴシック" pitchFamily="34" charset="-128"/>
              </a:rPr>
              <a:t>SSOToken</a:t>
            </a:r>
            <a:endParaRPr lang="en-US" sz="800" dirty="0">
              <a:solidFill>
                <a:srgbClr val="000000"/>
              </a:solidFill>
              <a:ea typeface="ＭＳ Ｐゴシック" pitchFamily="34" charset="-128"/>
            </a:endParaRPr>
          </a:p>
        </p:txBody>
      </p:sp>
      <p:sp>
        <p:nvSpPr>
          <p:cNvPr id="117801" name="TextBox 129"/>
          <p:cNvSpPr txBox="1">
            <a:spLocks noChangeArrowheads="1"/>
          </p:cNvSpPr>
          <p:nvPr/>
        </p:nvSpPr>
        <p:spPr bwMode="auto">
          <a:xfrm>
            <a:off x="5789613" y="1251715"/>
            <a:ext cx="782637" cy="214313"/>
          </a:xfrm>
          <a:prstGeom prst="rect">
            <a:avLst/>
          </a:prstGeom>
          <a:noFill/>
          <a:ln w="9525">
            <a:solidFill>
              <a:schemeClr val="tx1"/>
            </a:solidFill>
            <a:prstDash val="dash"/>
            <a:miter lim="800000"/>
            <a:headEnd/>
            <a:tailEnd/>
          </a:ln>
        </p:spPr>
        <p:txBody>
          <a:bodyPr lIns="91064" tIns="45532" rIns="91064" bIns="45532">
            <a:spAutoFit/>
          </a:bodyPr>
          <a:lstStyle/>
          <a:p>
            <a:pPr fontAlgn="base">
              <a:spcBef>
                <a:spcPct val="0"/>
              </a:spcBef>
              <a:spcAft>
                <a:spcPct val="0"/>
              </a:spcAft>
            </a:pPr>
            <a:r>
              <a:rPr lang="en-US" sz="800" dirty="0" err="1">
                <a:solidFill>
                  <a:srgbClr val="000000"/>
                </a:solidFill>
                <a:ea typeface="ＭＳ Ｐゴシック" pitchFamily="34" charset="-128"/>
              </a:rPr>
              <a:t>SAMLToken</a:t>
            </a:r>
            <a:endParaRPr lang="en-US" sz="800" dirty="0">
              <a:solidFill>
                <a:srgbClr val="000000"/>
              </a:solidFill>
              <a:ea typeface="ＭＳ Ｐゴシック" pitchFamily="34" charset="-128"/>
            </a:endParaRPr>
          </a:p>
        </p:txBody>
      </p:sp>
      <p:sp>
        <p:nvSpPr>
          <p:cNvPr id="57" name="Content Placeholder 2"/>
          <p:cNvSpPr>
            <a:spLocks noGrp="1"/>
          </p:cNvSpPr>
          <p:nvPr>
            <p:ph idx="4294967295"/>
          </p:nvPr>
        </p:nvSpPr>
        <p:spPr>
          <a:xfrm>
            <a:off x="374574" y="3211418"/>
            <a:ext cx="3181350" cy="1323976"/>
          </a:xfrm>
          <a:prstGeom prst="rect">
            <a:avLst/>
          </a:prstGeom>
        </p:spPr>
        <p:txBody>
          <a:bodyPr/>
          <a:lstStyle/>
          <a:p>
            <a:r>
              <a:rPr lang="en-US" sz="1000" dirty="0" smtClean="0">
                <a:ea typeface="ＭＳ Ｐゴシック" pitchFamily="34" charset="-128"/>
              </a:rPr>
              <a:t>Data Format Transformations </a:t>
            </a:r>
          </a:p>
          <a:p>
            <a:pPr lvl="1"/>
            <a:r>
              <a:rPr lang="en-US" sz="1000" dirty="0" smtClean="0">
                <a:ea typeface="ＭＳ Ｐゴシック" pitchFamily="34" charset="-128"/>
              </a:rPr>
              <a:t>XML to JSON and vice versa</a:t>
            </a:r>
          </a:p>
          <a:p>
            <a:r>
              <a:rPr lang="en-US" sz="1000" dirty="0" smtClean="0">
                <a:ea typeface="ＭＳ Ｐゴシック" pitchFamily="34" charset="-128"/>
              </a:rPr>
              <a:t>Protocol bridging</a:t>
            </a:r>
          </a:p>
          <a:p>
            <a:pPr lvl="1"/>
            <a:r>
              <a:rPr lang="en-US" sz="1000" dirty="0" smtClean="0">
                <a:ea typeface="ＭＳ Ｐゴシック" pitchFamily="34" charset="-128"/>
              </a:rPr>
              <a:t>REST to SOAP and vice versa</a:t>
            </a:r>
          </a:p>
          <a:p>
            <a:pPr lvl="1"/>
            <a:endParaRPr lang="en-US" sz="1000" dirty="0" smtClean="0">
              <a:ea typeface="ＭＳ Ｐゴシック" pitchFamily="34" charset="-128"/>
            </a:endParaRPr>
          </a:p>
        </p:txBody>
      </p:sp>
      <p:sp>
        <p:nvSpPr>
          <p:cNvPr id="36" name="Rectangle 35"/>
          <p:cNvSpPr/>
          <p:nvPr/>
        </p:nvSpPr>
        <p:spPr>
          <a:xfrm>
            <a:off x="4792302" y="992785"/>
            <a:ext cx="677108" cy="1301680"/>
          </a:xfrm>
          <a:prstGeom prst="rect">
            <a:avLst/>
          </a:prstGeom>
          <a:noFill/>
        </p:spPr>
        <p:txBody>
          <a:bodyPr vert="wordArtVert" wrap="square" lIns="91440" tIns="45720" rIns="91440" bIns="45720">
            <a:spAutoFit/>
          </a:bodyPr>
          <a:lstStyle/>
          <a:p>
            <a:pPr algn="ctr"/>
            <a:r>
              <a:rPr lang="en-US" sz="3200" b="1" cap="none" spc="0" dirty="0" smtClean="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rPr>
              <a:t>OAG</a:t>
            </a:r>
            <a:endParaRPr lang="en-US" sz="3200" b="1" cap="none" spc="0" dirty="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9366173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79989" y="113865"/>
            <a:ext cx="8229586" cy="558164"/>
          </a:xfrm>
        </p:spPr>
        <p:txBody>
          <a:bodyPr/>
          <a:lstStyle/>
          <a:p>
            <a:pPr>
              <a:defRPr/>
            </a:pPr>
            <a:r>
              <a:rPr lang="en-US" sz="2000" dirty="0" smtClean="0">
                <a:latin typeface="+mn-lt"/>
                <a:ea typeface="ＭＳ Ｐゴシック" pitchFamily="34" charset="-128"/>
              </a:rPr>
              <a:t>DMZ Security and Access Control</a:t>
            </a:r>
            <a:endParaRPr lang="en-US" sz="2000" dirty="0" smtClean="0">
              <a:solidFill>
                <a:srgbClr val="FD0000"/>
              </a:solidFill>
              <a:latin typeface="+mn-lt"/>
              <a:ea typeface="ＭＳ Ｐゴシック" pitchFamily="34" charset="-128"/>
            </a:endParaRPr>
          </a:p>
        </p:txBody>
      </p:sp>
      <p:sp>
        <p:nvSpPr>
          <p:cNvPr id="117765" name="Text Box 10"/>
          <p:cNvSpPr txBox="1">
            <a:spLocks noChangeArrowheads="1"/>
          </p:cNvSpPr>
          <p:nvPr/>
        </p:nvSpPr>
        <p:spPr bwMode="auto">
          <a:xfrm>
            <a:off x="266700" y="118853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sp>
        <p:nvSpPr>
          <p:cNvPr id="117766" name="Text Box 10"/>
          <p:cNvSpPr txBox="1">
            <a:spLocks noChangeArrowheads="1"/>
          </p:cNvSpPr>
          <p:nvPr/>
        </p:nvSpPr>
        <p:spPr bwMode="auto">
          <a:xfrm>
            <a:off x="266700" y="84563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Client (Browser)</a:t>
            </a:r>
          </a:p>
        </p:txBody>
      </p:sp>
      <p:sp>
        <p:nvSpPr>
          <p:cNvPr id="117767" name="Text Box 10"/>
          <p:cNvSpPr txBox="1">
            <a:spLocks noChangeArrowheads="1"/>
          </p:cNvSpPr>
          <p:nvPr/>
        </p:nvSpPr>
        <p:spPr bwMode="auto">
          <a:xfrm>
            <a:off x="266700" y="153143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sp>
        <p:nvSpPr>
          <p:cNvPr id="117768" name="Text Box 10"/>
          <p:cNvSpPr txBox="1">
            <a:spLocks noChangeArrowheads="1"/>
          </p:cNvSpPr>
          <p:nvPr/>
        </p:nvSpPr>
        <p:spPr bwMode="auto">
          <a:xfrm>
            <a:off x="266700" y="187433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sp>
        <p:nvSpPr>
          <p:cNvPr id="117769" name="Text Box 10"/>
          <p:cNvSpPr txBox="1">
            <a:spLocks noChangeArrowheads="1"/>
          </p:cNvSpPr>
          <p:nvPr/>
        </p:nvSpPr>
        <p:spPr bwMode="auto">
          <a:xfrm>
            <a:off x="266700" y="2217238"/>
            <a:ext cx="955675" cy="401637"/>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Web Service Client</a:t>
            </a:r>
          </a:p>
        </p:txBody>
      </p:sp>
      <p:cxnSp>
        <p:nvCxnSpPr>
          <p:cNvPr id="117770" name="Straight Connector 23"/>
          <p:cNvCxnSpPr>
            <a:cxnSpLocks noChangeShapeType="1"/>
          </p:cNvCxnSpPr>
          <p:nvPr/>
        </p:nvCxnSpPr>
        <p:spPr bwMode="auto">
          <a:xfrm rot="5400000">
            <a:off x="1754982" y="1703681"/>
            <a:ext cx="1371600" cy="1587"/>
          </a:xfrm>
          <a:prstGeom prst="line">
            <a:avLst/>
          </a:prstGeom>
          <a:noFill/>
          <a:ln w="9525">
            <a:solidFill>
              <a:schemeClr val="tx1"/>
            </a:solidFill>
            <a:round/>
            <a:headEnd/>
            <a:tailEnd/>
          </a:ln>
        </p:spPr>
      </p:cxnSp>
      <p:sp>
        <p:nvSpPr>
          <p:cNvPr id="117771" name="Text Box 10"/>
          <p:cNvSpPr txBox="1">
            <a:spLocks noChangeArrowheads="1"/>
          </p:cNvSpPr>
          <p:nvPr/>
        </p:nvSpPr>
        <p:spPr bwMode="auto">
          <a:xfrm>
            <a:off x="1231900" y="805949"/>
            <a:ext cx="1676400" cy="230188"/>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a:solidFill>
                  <a:srgbClr val="000000"/>
                </a:solidFill>
                <a:ea typeface="ＭＳ Ｐゴシック" pitchFamily="34" charset="-128"/>
              </a:rPr>
              <a:t>HTTP GET/POST -- REST</a:t>
            </a:r>
          </a:p>
        </p:txBody>
      </p:sp>
      <p:cxnSp>
        <p:nvCxnSpPr>
          <p:cNvPr id="117772" name="Straight Connector 114"/>
          <p:cNvCxnSpPr>
            <a:cxnSpLocks noChangeShapeType="1"/>
          </p:cNvCxnSpPr>
          <p:nvPr/>
        </p:nvCxnSpPr>
        <p:spPr bwMode="auto">
          <a:xfrm>
            <a:off x="1222375" y="1018674"/>
            <a:ext cx="1219200" cy="0"/>
          </a:xfrm>
          <a:prstGeom prst="line">
            <a:avLst/>
          </a:prstGeom>
          <a:noFill/>
          <a:ln w="9525">
            <a:solidFill>
              <a:schemeClr val="tx1"/>
            </a:solidFill>
            <a:round/>
            <a:headEnd/>
            <a:tailEnd/>
          </a:ln>
        </p:spPr>
      </p:cxnSp>
      <p:cxnSp>
        <p:nvCxnSpPr>
          <p:cNvPr id="117773" name="Straight Connector 115"/>
          <p:cNvCxnSpPr>
            <a:cxnSpLocks noChangeShapeType="1"/>
          </p:cNvCxnSpPr>
          <p:nvPr/>
        </p:nvCxnSpPr>
        <p:spPr bwMode="auto">
          <a:xfrm>
            <a:off x="1222375" y="1302837"/>
            <a:ext cx="1219200" cy="0"/>
          </a:xfrm>
          <a:prstGeom prst="line">
            <a:avLst/>
          </a:prstGeom>
          <a:noFill/>
          <a:ln w="9525">
            <a:solidFill>
              <a:schemeClr val="tx1"/>
            </a:solidFill>
            <a:round/>
            <a:headEnd/>
            <a:tailEnd/>
          </a:ln>
        </p:spPr>
      </p:cxnSp>
      <p:cxnSp>
        <p:nvCxnSpPr>
          <p:cNvPr id="117774" name="Straight Connector 116"/>
          <p:cNvCxnSpPr>
            <a:cxnSpLocks noChangeShapeType="1"/>
          </p:cNvCxnSpPr>
          <p:nvPr/>
        </p:nvCxnSpPr>
        <p:spPr bwMode="auto">
          <a:xfrm>
            <a:off x="1222375" y="1645738"/>
            <a:ext cx="1219200" cy="1587"/>
          </a:xfrm>
          <a:prstGeom prst="line">
            <a:avLst/>
          </a:prstGeom>
          <a:noFill/>
          <a:ln w="9525">
            <a:solidFill>
              <a:schemeClr val="tx1"/>
            </a:solidFill>
            <a:round/>
            <a:headEnd/>
            <a:tailEnd/>
          </a:ln>
        </p:spPr>
      </p:cxnSp>
      <p:cxnSp>
        <p:nvCxnSpPr>
          <p:cNvPr id="117775" name="Straight Connector 117"/>
          <p:cNvCxnSpPr>
            <a:cxnSpLocks noChangeShapeType="1"/>
          </p:cNvCxnSpPr>
          <p:nvPr/>
        </p:nvCxnSpPr>
        <p:spPr bwMode="auto">
          <a:xfrm>
            <a:off x="1222375" y="1988637"/>
            <a:ext cx="1219200" cy="0"/>
          </a:xfrm>
          <a:prstGeom prst="line">
            <a:avLst/>
          </a:prstGeom>
          <a:noFill/>
          <a:ln w="9525">
            <a:solidFill>
              <a:schemeClr val="tx1"/>
            </a:solidFill>
            <a:round/>
            <a:headEnd/>
            <a:tailEnd/>
          </a:ln>
        </p:spPr>
      </p:cxnSp>
      <p:cxnSp>
        <p:nvCxnSpPr>
          <p:cNvPr id="117776" name="Straight Connector 118"/>
          <p:cNvCxnSpPr>
            <a:cxnSpLocks noChangeShapeType="1"/>
          </p:cNvCxnSpPr>
          <p:nvPr/>
        </p:nvCxnSpPr>
        <p:spPr bwMode="auto">
          <a:xfrm>
            <a:off x="1222375" y="2388687"/>
            <a:ext cx="1219200" cy="0"/>
          </a:xfrm>
          <a:prstGeom prst="line">
            <a:avLst/>
          </a:prstGeom>
          <a:noFill/>
          <a:ln w="9525">
            <a:solidFill>
              <a:schemeClr val="tx1"/>
            </a:solidFill>
            <a:round/>
            <a:headEnd/>
            <a:tailEnd/>
          </a:ln>
        </p:spPr>
      </p:cxnSp>
      <p:sp>
        <p:nvSpPr>
          <p:cNvPr id="117777" name="Text Box 10"/>
          <p:cNvSpPr txBox="1">
            <a:spLocks noChangeArrowheads="1"/>
          </p:cNvSpPr>
          <p:nvPr/>
        </p:nvSpPr>
        <p:spPr bwMode="auto">
          <a:xfrm>
            <a:off x="1146175" y="1131388"/>
            <a:ext cx="12954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smtClean="0">
                <a:solidFill>
                  <a:srgbClr val="000000"/>
                </a:solidFill>
                <a:ea typeface="ＭＳ Ｐゴシック" pitchFamily="34" charset="-128"/>
              </a:rPr>
              <a:t>REST/JSON</a:t>
            </a:r>
            <a:endParaRPr lang="en-US" sz="900" dirty="0">
              <a:solidFill>
                <a:srgbClr val="000000"/>
              </a:solidFill>
              <a:ea typeface="ＭＳ Ｐゴシック" pitchFamily="34" charset="-128"/>
            </a:endParaRPr>
          </a:p>
        </p:txBody>
      </p:sp>
      <p:sp>
        <p:nvSpPr>
          <p:cNvPr id="117778" name="Text Box 10"/>
          <p:cNvSpPr txBox="1">
            <a:spLocks noChangeArrowheads="1"/>
          </p:cNvSpPr>
          <p:nvPr/>
        </p:nvSpPr>
        <p:spPr bwMode="auto">
          <a:xfrm>
            <a:off x="1374775" y="1474288"/>
            <a:ext cx="8382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smtClean="0">
                <a:solidFill>
                  <a:srgbClr val="000000"/>
                </a:solidFill>
                <a:ea typeface="ＭＳ Ｐゴシック" pitchFamily="34" charset="-128"/>
              </a:rPr>
              <a:t>REST/XML</a:t>
            </a:r>
            <a:endParaRPr lang="en-US" sz="1000" dirty="0">
              <a:solidFill>
                <a:srgbClr val="000000"/>
              </a:solidFill>
              <a:ea typeface="ＭＳ Ｐゴシック" pitchFamily="34" charset="-128"/>
            </a:endParaRPr>
          </a:p>
        </p:txBody>
      </p:sp>
      <p:sp>
        <p:nvSpPr>
          <p:cNvPr id="117779" name="Text Box 10"/>
          <p:cNvSpPr txBox="1">
            <a:spLocks noChangeArrowheads="1"/>
          </p:cNvSpPr>
          <p:nvPr/>
        </p:nvSpPr>
        <p:spPr bwMode="auto">
          <a:xfrm>
            <a:off x="1317625" y="1798138"/>
            <a:ext cx="9144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a:solidFill>
                  <a:srgbClr val="000000"/>
                </a:solidFill>
                <a:ea typeface="ＭＳ Ｐゴシック" pitchFamily="34" charset="-128"/>
              </a:rPr>
              <a:t>SOAP</a:t>
            </a:r>
            <a:endParaRPr lang="en-US" sz="1000" dirty="0">
              <a:solidFill>
                <a:srgbClr val="000000"/>
              </a:solidFill>
              <a:ea typeface="ＭＳ Ｐゴシック" pitchFamily="34" charset="-128"/>
            </a:endParaRPr>
          </a:p>
        </p:txBody>
      </p:sp>
      <p:sp>
        <p:nvSpPr>
          <p:cNvPr id="117780" name="Text Box 10"/>
          <p:cNvSpPr txBox="1">
            <a:spLocks noChangeArrowheads="1"/>
          </p:cNvSpPr>
          <p:nvPr/>
        </p:nvSpPr>
        <p:spPr bwMode="auto">
          <a:xfrm>
            <a:off x="1374775" y="2217238"/>
            <a:ext cx="762000" cy="231775"/>
          </a:xfrm>
          <a:prstGeom prst="rect">
            <a:avLst/>
          </a:prstGeom>
          <a:noFill/>
          <a:ln w="9525">
            <a:noFill/>
            <a:miter lim="800000"/>
            <a:headEnd/>
            <a:tailEnd/>
          </a:ln>
        </p:spPr>
        <p:txBody>
          <a:bodyPr lIns="91420" tIns="45710" rIns="91420" bIns="45710">
            <a:spAutoFit/>
          </a:bodyPr>
          <a:lstStyle/>
          <a:p>
            <a:pPr algn="ctr" fontAlgn="base">
              <a:spcBef>
                <a:spcPct val="0"/>
              </a:spcBef>
              <a:spcAft>
                <a:spcPct val="0"/>
              </a:spcAft>
            </a:pPr>
            <a:r>
              <a:rPr lang="en-US" sz="900" dirty="0">
                <a:solidFill>
                  <a:srgbClr val="000000"/>
                </a:solidFill>
                <a:ea typeface="ＭＳ Ｐゴシック" pitchFamily="34" charset="-128"/>
              </a:rPr>
              <a:t>JMS</a:t>
            </a:r>
            <a:endParaRPr lang="en-US" sz="1000" dirty="0">
              <a:solidFill>
                <a:srgbClr val="000000"/>
              </a:solidFill>
              <a:ea typeface="ＭＳ Ｐゴシック" pitchFamily="34" charset="-128"/>
            </a:endParaRPr>
          </a:p>
        </p:txBody>
      </p:sp>
      <p:cxnSp>
        <p:nvCxnSpPr>
          <p:cNvPr id="117781" name="Straight Connector 74"/>
          <p:cNvCxnSpPr>
            <a:cxnSpLocks noChangeShapeType="1"/>
          </p:cNvCxnSpPr>
          <p:nvPr/>
        </p:nvCxnSpPr>
        <p:spPr bwMode="auto">
          <a:xfrm flipV="1">
            <a:off x="2409825" y="1664464"/>
            <a:ext cx="2495550" cy="28575"/>
          </a:xfrm>
          <a:prstGeom prst="line">
            <a:avLst/>
          </a:prstGeom>
          <a:noFill/>
          <a:ln w="9525">
            <a:solidFill>
              <a:schemeClr val="tx1"/>
            </a:solidFill>
            <a:round/>
            <a:headEnd/>
            <a:tailEnd/>
          </a:ln>
        </p:spPr>
      </p:cxnSp>
      <p:cxnSp>
        <p:nvCxnSpPr>
          <p:cNvPr id="117782" name="Straight Connector 74"/>
          <p:cNvCxnSpPr>
            <a:cxnSpLocks noChangeShapeType="1"/>
          </p:cNvCxnSpPr>
          <p:nvPr/>
        </p:nvCxnSpPr>
        <p:spPr bwMode="auto">
          <a:xfrm>
            <a:off x="6188844" y="2146218"/>
            <a:ext cx="1689100" cy="1588"/>
          </a:xfrm>
          <a:prstGeom prst="line">
            <a:avLst/>
          </a:prstGeom>
          <a:noFill/>
          <a:ln w="9525">
            <a:solidFill>
              <a:schemeClr val="tx1"/>
            </a:solidFill>
            <a:round/>
            <a:headEnd/>
            <a:tailEnd/>
          </a:ln>
        </p:spPr>
      </p:cxnSp>
      <p:sp>
        <p:nvSpPr>
          <p:cNvPr id="117784" name="Text Box 10"/>
          <p:cNvSpPr txBox="1">
            <a:spLocks noChangeArrowheads="1"/>
          </p:cNvSpPr>
          <p:nvPr/>
        </p:nvSpPr>
        <p:spPr bwMode="auto">
          <a:xfrm>
            <a:off x="7869315" y="1744107"/>
            <a:ext cx="1017587" cy="403961"/>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err="1">
                <a:solidFill>
                  <a:srgbClr val="000000"/>
                </a:solidFill>
                <a:ea typeface="ＭＳ Ｐゴシック" pitchFamily="34" charset="-128"/>
              </a:rPr>
              <a:t>RESTful</a:t>
            </a:r>
            <a:r>
              <a:rPr lang="en-US" sz="1000" dirty="0">
                <a:solidFill>
                  <a:srgbClr val="000000"/>
                </a:solidFill>
                <a:ea typeface="ＭＳ Ｐゴシック" pitchFamily="34" charset="-128"/>
              </a:rPr>
              <a:t> Web Service</a:t>
            </a:r>
          </a:p>
        </p:txBody>
      </p:sp>
      <p:sp>
        <p:nvSpPr>
          <p:cNvPr id="117785" name="Text Box 10"/>
          <p:cNvSpPr txBox="1">
            <a:spLocks noChangeArrowheads="1"/>
          </p:cNvSpPr>
          <p:nvPr/>
        </p:nvSpPr>
        <p:spPr bwMode="auto">
          <a:xfrm>
            <a:off x="7869315" y="2150354"/>
            <a:ext cx="1017587" cy="403961"/>
          </a:xfrm>
          <a:prstGeom prst="rect">
            <a:avLst/>
          </a:prstGeom>
          <a:noFill/>
          <a:ln w="9525">
            <a:solidFill>
              <a:schemeClr val="tx1"/>
            </a:solidFill>
            <a:miter lim="800000"/>
            <a:headEnd/>
            <a:tailEnd/>
          </a:ln>
        </p:spPr>
        <p:txBody>
          <a:bodyPr lIns="91420" tIns="45710" rIns="91420" bIns="45710">
            <a:spAutoFit/>
          </a:bodyPr>
          <a:lstStyle/>
          <a:p>
            <a:pPr algn="ctr" fontAlgn="base">
              <a:spcBef>
                <a:spcPct val="0"/>
              </a:spcBef>
              <a:spcAft>
                <a:spcPct val="0"/>
              </a:spcAft>
            </a:pPr>
            <a:r>
              <a:rPr lang="en-US" sz="1000" dirty="0">
                <a:solidFill>
                  <a:srgbClr val="000000"/>
                </a:solidFill>
                <a:ea typeface="ＭＳ Ｐゴシック" pitchFamily="34" charset="-128"/>
              </a:rPr>
              <a:t>SOAP Web Service</a:t>
            </a:r>
          </a:p>
        </p:txBody>
      </p:sp>
      <p:sp>
        <p:nvSpPr>
          <p:cNvPr id="41" name="Rectangle 40"/>
          <p:cNvSpPr/>
          <p:nvPr/>
        </p:nvSpPr>
        <p:spPr>
          <a:xfrm>
            <a:off x="55085" y="2919470"/>
            <a:ext cx="5155894" cy="1477328"/>
          </a:xfrm>
          <a:prstGeom prst="rect">
            <a:avLst/>
          </a:prstGeom>
        </p:spPr>
        <p:txBody>
          <a:bodyPr wrap="square">
            <a:spAutoFit/>
          </a:bodyPr>
          <a:lstStyle/>
          <a:p>
            <a:pPr marL="226964" lvl="1" indent="-226964" eaLnBrk="0" fontAlgn="base" hangingPunct="0">
              <a:spcBef>
                <a:spcPct val="20000"/>
              </a:spcBef>
              <a:spcAft>
                <a:spcPct val="0"/>
              </a:spcAft>
              <a:buClr>
                <a:srgbClr val="FD0000"/>
              </a:buClr>
              <a:buFont typeface="Arial" pitchFamily="34" charset="0"/>
              <a:buChar char="•"/>
              <a:defRPr/>
            </a:pPr>
            <a:r>
              <a:rPr lang="en-US" sz="1000" dirty="0" smtClean="0"/>
              <a:t>API SSO, Authorization,</a:t>
            </a:r>
            <a:endParaRPr lang="en-US" sz="1000" kern="0" dirty="0" smtClean="0">
              <a:solidFill>
                <a:srgbClr val="000000"/>
              </a:solidFill>
              <a:ea typeface="ＭＳ Ｐゴシック" pitchFamily="34" charset="-128"/>
              <a:cs typeface="ＭＳ Ｐゴシック" charset="-128"/>
            </a:endParaRPr>
          </a:p>
          <a:p>
            <a:pPr marL="226964" indent="-226964" eaLnBrk="0" fontAlgn="base" hangingPunct="0">
              <a:spcBef>
                <a:spcPct val="20000"/>
              </a:spcBef>
              <a:spcAft>
                <a:spcPct val="0"/>
              </a:spcAft>
              <a:buClr>
                <a:srgbClr val="FD0000"/>
              </a:buClr>
              <a:buFont typeface="Arial" pitchFamily="34" charset="0"/>
              <a:buChar char="•"/>
              <a:defRPr/>
            </a:pPr>
            <a:r>
              <a:rPr lang="en-US" sz="1000" kern="0" dirty="0" smtClean="0">
                <a:solidFill>
                  <a:srgbClr val="000000"/>
                </a:solidFill>
                <a:ea typeface="ＭＳ Ｐゴシック" pitchFamily="34" charset="-128"/>
                <a:cs typeface="ＭＳ Ｐゴシック" charset="-128"/>
              </a:rPr>
              <a:t>XML/WS Security Enforcement at DMZ</a:t>
            </a:r>
            <a:endParaRPr lang="en-US" sz="1000" dirty="0" smtClean="0"/>
          </a:p>
          <a:p>
            <a:pPr marL="226964" indent="-226964" eaLnBrk="0" fontAlgn="base" hangingPunct="0">
              <a:spcBef>
                <a:spcPct val="20000"/>
              </a:spcBef>
              <a:spcAft>
                <a:spcPct val="0"/>
              </a:spcAft>
              <a:buClr>
                <a:srgbClr val="FD0000"/>
              </a:buClr>
              <a:buFontTx/>
              <a:buChar char="•"/>
              <a:defRPr/>
            </a:pPr>
            <a:r>
              <a:rPr lang="en-US" sz="1000" dirty="0" smtClean="0"/>
              <a:t>WS Authentication, Security token translation, Federation: WS-Security, WS-</a:t>
            </a:r>
            <a:r>
              <a:rPr lang="en-US" sz="1000" dirty="0" err="1" smtClean="0"/>
              <a:t>SecureConversation</a:t>
            </a:r>
            <a:r>
              <a:rPr lang="en-US" sz="1000" dirty="0" smtClean="0"/>
              <a:t>, WS-Trust (single/multiple STSs). </a:t>
            </a:r>
          </a:p>
          <a:p>
            <a:pPr marL="226964" indent="-226964" eaLnBrk="0" fontAlgn="base" hangingPunct="0">
              <a:spcBef>
                <a:spcPct val="20000"/>
              </a:spcBef>
              <a:spcAft>
                <a:spcPct val="0"/>
              </a:spcAft>
              <a:buClr>
                <a:srgbClr val="FD0000"/>
              </a:buClr>
              <a:buFontTx/>
              <a:buChar char="•"/>
              <a:defRPr/>
            </a:pPr>
            <a:r>
              <a:rPr lang="en-US" sz="1000" dirty="0" smtClean="0"/>
              <a:t>REST Security: OAuth2, SAML (OIT). Happening on the Gateway.</a:t>
            </a:r>
          </a:p>
          <a:p>
            <a:pPr marL="226964" indent="-226964" eaLnBrk="0" fontAlgn="base" hangingPunct="0">
              <a:spcBef>
                <a:spcPct val="20000"/>
              </a:spcBef>
              <a:spcAft>
                <a:spcPct val="0"/>
              </a:spcAft>
              <a:buClr>
                <a:srgbClr val="FD0000"/>
              </a:buClr>
              <a:buFontTx/>
              <a:buChar char="•"/>
              <a:defRPr/>
            </a:pPr>
            <a:r>
              <a:rPr lang="en-US" sz="1000" dirty="0" smtClean="0"/>
              <a:t>Protocol Security: XML Security, WS-Security, REST Security</a:t>
            </a:r>
          </a:p>
          <a:p>
            <a:pPr marL="226964" indent="-226964" eaLnBrk="0" fontAlgn="base" hangingPunct="0">
              <a:spcBef>
                <a:spcPct val="20000"/>
              </a:spcBef>
              <a:spcAft>
                <a:spcPct val="0"/>
              </a:spcAft>
              <a:buClr>
                <a:srgbClr val="FD0000"/>
              </a:buClr>
              <a:buFontTx/>
              <a:buChar char="•"/>
              <a:defRPr/>
            </a:pPr>
            <a:r>
              <a:rPr lang="en-US" sz="1000" dirty="0" smtClean="0"/>
              <a:t>Authorization, Data Redaction, Risk: Leveraging Embedded OES PDP or remote OAM/OES PDP</a:t>
            </a:r>
          </a:p>
        </p:txBody>
      </p:sp>
      <p:sp>
        <p:nvSpPr>
          <p:cNvPr id="59" name="Rectangle 58"/>
          <p:cNvSpPr/>
          <p:nvPr/>
        </p:nvSpPr>
        <p:spPr>
          <a:xfrm>
            <a:off x="4827972" y="547977"/>
            <a:ext cx="1788473" cy="2316408"/>
          </a:xfrm>
          <a:prstGeom prst="rect">
            <a:avLst/>
          </a:prstGeom>
          <a:pattFill prst="ltUpDiag">
            <a:fgClr>
              <a:schemeClr val="accent1">
                <a:lumMod val="20000"/>
                <a:lumOff val="80000"/>
              </a:schemeClr>
            </a:fgClr>
            <a:bgClr>
              <a:schemeClr val="bg1"/>
            </a:bgClr>
          </a:pattFill>
          <a:ln>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defTabSz="457200" fontAlgn="base">
              <a:spcBef>
                <a:spcPct val="0"/>
              </a:spcBef>
              <a:spcAft>
                <a:spcPct val="0"/>
              </a:spcAft>
              <a:defRPr/>
            </a:pPr>
            <a:endParaRPr lang="en-US" sz="1200" b="1" dirty="0">
              <a:solidFill>
                <a:srgbClr val="C00000"/>
              </a:solidFill>
              <a:latin typeface="Calibri" pitchFamily="34" charset="0"/>
              <a:cs typeface="Calibri" pitchFamily="34" charset="0"/>
            </a:endParaRPr>
          </a:p>
        </p:txBody>
      </p:sp>
      <p:sp>
        <p:nvSpPr>
          <p:cNvPr id="60" name="Text Box 10"/>
          <p:cNvSpPr txBox="1">
            <a:spLocks noChangeArrowheads="1"/>
          </p:cNvSpPr>
          <p:nvPr/>
        </p:nvSpPr>
        <p:spPr bwMode="auto">
          <a:xfrm>
            <a:off x="4956174" y="2919469"/>
            <a:ext cx="1860550" cy="258762"/>
          </a:xfrm>
          <a:prstGeom prst="rect">
            <a:avLst/>
          </a:prstGeom>
          <a:noFill/>
          <a:ln>
            <a:noFill/>
          </a:ln>
          <a:extLst/>
        </p:spPr>
        <p:txBody>
          <a:bodyPr lIns="90924" tIns="45462" rIns="90924" bIns="45462">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ctr" defTabSz="914400" eaLnBrk="1" hangingPunct="1">
              <a:lnSpc>
                <a:spcPct val="90000"/>
              </a:lnSpc>
              <a:buClr>
                <a:srgbClr val="FD0000"/>
              </a:buClr>
              <a:defRPr/>
            </a:pPr>
            <a:r>
              <a:rPr lang="en-US" sz="1200" kern="0" dirty="0" smtClean="0">
                <a:solidFill>
                  <a:srgbClr val="FF0000"/>
                </a:solidFill>
                <a:ea typeface="ＭＳ Ｐゴシック" pitchFamily="34" charset="-128"/>
              </a:rPr>
              <a:t>DMZ</a:t>
            </a:r>
            <a:endParaRPr lang="en-US" sz="1200" kern="0" dirty="0">
              <a:solidFill>
                <a:srgbClr val="FF0000"/>
              </a:solidFill>
              <a:ea typeface="ＭＳ Ｐゴシック" pitchFamily="34" charset="-128"/>
            </a:endParaRPr>
          </a:p>
        </p:txBody>
      </p:sp>
      <p:cxnSp>
        <p:nvCxnSpPr>
          <p:cNvPr id="61" name="Straight Connector 129"/>
          <p:cNvCxnSpPr>
            <a:cxnSpLocks noChangeShapeType="1"/>
          </p:cNvCxnSpPr>
          <p:nvPr/>
        </p:nvCxnSpPr>
        <p:spPr bwMode="auto">
          <a:xfrm>
            <a:off x="4560988" y="297456"/>
            <a:ext cx="22028" cy="2622014"/>
          </a:xfrm>
          <a:prstGeom prst="line">
            <a:avLst/>
          </a:prstGeom>
          <a:noFill/>
          <a:ln w="50800" cmpd="dbl">
            <a:solidFill>
              <a:srgbClr val="FD0000"/>
            </a:solidFill>
            <a:round/>
            <a:headEnd/>
            <a:tailEnd/>
          </a:ln>
        </p:spPr>
      </p:cxnSp>
      <p:sp>
        <p:nvSpPr>
          <p:cNvPr id="63" name="Line 69"/>
          <p:cNvSpPr>
            <a:spLocks noChangeShapeType="1"/>
          </p:cNvSpPr>
          <p:nvPr/>
        </p:nvSpPr>
        <p:spPr bwMode="auto">
          <a:xfrm>
            <a:off x="7161090" y="2996428"/>
            <a:ext cx="9115" cy="334373"/>
          </a:xfrm>
          <a:prstGeom prst="line">
            <a:avLst/>
          </a:prstGeom>
          <a:noFill/>
          <a:ln w="12700">
            <a:solidFill>
              <a:schemeClr val="accent1"/>
            </a:solidFill>
            <a:prstDash val="solid"/>
            <a:round/>
            <a:headEnd/>
            <a:tailEnd type="triangle" w="med" len="med"/>
          </a:ln>
        </p:spPr>
        <p:txBody>
          <a:bodyPr lIns="90924" tIns="45462" rIns="90924" bIns="45462"/>
          <a:lstStyle/>
          <a:p>
            <a:pPr defTabSz="914400" fontAlgn="base">
              <a:spcBef>
                <a:spcPct val="0"/>
              </a:spcBef>
              <a:spcAft>
                <a:spcPct val="0"/>
              </a:spcAft>
            </a:pPr>
            <a:endParaRPr lang="en-US">
              <a:solidFill>
                <a:srgbClr val="000000"/>
              </a:solidFill>
              <a:ea typeface="ＭＳ Ｐゴシック" pitchFamily="34" charset="-128"/>
            </a:endParaRPr>
          </a:p>
        </p:txBody>
      </p:sp>
      <p:sp>
        <p:nvSpPr>
          <p:cNvPr id="64" name="Rectangle 10"/>
          <p:cNvSpPr>
            <a:spLocks/>
          </p:cNvSpPr>
          <p:nvPr/>
        </p:nvSpPr>
        <p:spPr bwMode="auto">
          <a:xfrm>
            <a:off x="6980337" y="3360845"/>
            <a:ext cx="446566" cy="168458"/>
          </a:xfrm>
          <a:prstGeom prst="rect">
            <a:avLst/>
          </a:prstGeom>
          <a:noFill/>
          <a:ln w="12700">
            <a:noFill/>
            <a:miter lim="800000"/>
            <a:headEnd/>
            <a:tailEnd/>
          </a:ln>
        </p:spPr>
        <p:txBody>
          <a:bodyPr lIns="0" tIns="0" rIns="35355" bIns="0"/>
          <a:lstStyle/>
          <a:p>
            <a:pPr marL="26988" algn="ctr" defTabSz="914400" fontAlgn="base">
              <a:lnSpc>
                <a:spcPct val="90000"/>
              </a:lnSpc>
              <a:spcBef>
                <a:spcPts val="1288"/>
              </a:spcBef>
              <a:spcAft>
                <a:spcPct val="0"/>
              </a:spcAft>
              <a:buClr>
                <a:srgbClr val="FD0000"/>
              </a:buClr>
            </a:pPr>
            <a:r>
              <a:rPr lang="en-US" sz="1000" b="1" dirty="0" smtClean="0">
                <a:solidFill>
                  <a:srgbClr val="000000"/>
                </a:solidFill>
                <a:ea typeface="ＭＳ Ｐゴシック" pitchFamily="34" charset="-128"/>
              </a:rPr>
              <a:t>OAM</a:t>
            </a:r>
            <a:r>
              <a:rPr lang="en-US" sz="1000" b="1" dirty="0">
                <a:solidFill>
                  <a:srgbClr val="000000"/>
                </a:solidFill>
                <a:ea typeface="ＭＳ Ｐゴシック" pitchFamily="34" charset="-128"/>
              </a:rPr>
              <a:t/>
            </a:r>
            <a:br>
              <a:rPr lang="en-US" sz="1000" b="1" dirty="0">
                <a:solidFill>
                  <a:srgbClr val="000000"/>
                </a:solidFill>
                <a:ea typeface="ＭＳ Ｐゴシック" pitchFamily="34" charset="-128"/>
              </a:rPr>
            </a:br>
            <a:endParaRPr lang="en-US" sz="1000" b="1" dirty="0">
              <a:solidFill>
                <a:srgbClr val="000000"/>
              </a:solidFill>
              <a:ea typeface="ＭＳ Ｐゴシック" pitchFamily="34" charset="-128"/>
            </a:endParaRPr>
          </a:p>
        </p:txBody>
      </p:sp>
      <p:sp>
        <p:nvSpPr>
          <p:cNvPr id="66" name="TextBox 129"/>
          <p:cNvSpPr txBox="1">
            <a:spLocks noChangeArrowheads="1"/>
          </p:cNvSpPr>
          <p:nvPr/>
        </p:nvSpPr>
        <p:spPr bwMode="auto">
          <a:xfrm>
            <a:off x="6917957" y="1820096"/>
            <a:ext cx="8740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defTabSz="914400" eaLnBrk="1" hangingPunct="1"/>
            <a:r>
              <a:rPr lang="en-US" sz="1050" b="1" dirty="0" smtClean="0">
                <a:solidFill>
                  <a:srgbClr val="646464"/>
                </a:solidFill>
              </a:rPr>
              <a:t>Oracle Service </a:t>
            </a:r>
            <a:r>
              <a:rPr lang="en-US" sz="1050" b="1" dirty="0">
                <a:solidFill>
                  <a:srgbClr val="646464"/>
                </a:solidFill>
              </a:rPr>
              <a:t>Bus</a:t>
            </a:r>
          </a:p>
        </p:txBody>
      </p:sp>
      <p:sp>
        <p:nvSpPr>
          <p:cNvPr id="71" name="Text Box 10"/>
          <p:cNvSpPr txBox="1">
            <a:spLocks noChangeArrowheads="1"/>
          </p:cNvSpPr>
          <p:nvPr/>
        </p:nvSpPr>
        <p:spPr bwMode="auto">
          <a:xfrm>
            <a:off x="5020373" y="148027"/>
            <a:ext cx="1295400" cy="415256"/>
          </a:xfrm>
          <a:prstGeom prst="rect">
            <a:avLst/>
          </a:prstGeom>
          <a:noFill/>
          <a:ln w="9525">
            <a:noFill/>
            <a:miter lim="800000"/>
            <a:headEnd/>
            <a:tailEnd/>
          </a:ln>
        </p:spPr>
        <p:txBody>
          <a:bodyPr wrap="square" lIns="91200" tIns="45600" rIns="91200" bIns="45600">
            <a:spAutoFit/>
          </a:bodyPr>
          <a:lstStyle/>
          <a:p>
            <a:pPr algn="ctr" defTabSz="914400">
              <a:buClr>
                <a:srgbClr val="667263"/>
              </a:buClr>
            </a:pPr>
            <a:r>
              <a:rPr lang="en-US" sz="1050" b="1" dirty="0">
                <a:solidFill>
                  <a:srgbClr val="000000"/>
                </a:solidFill>
                <a:cs typeface="Arial" pitchFamily="34" charset="0"/>
              </a:rPr>
              <a:t>First Line Of Defense</a:t>
            </a:r>
          </a:p>
        </p:txBody>
      </p:sp>
      <p:sp>
        <p:nvSpPr>
          <p:cNvPr id="83" name="Rectangle 10"/>
          <p:cNvSpPr>
            <a:spLocks/>
          </p:cNvSpPr>
          <p:nvPr/>
        </p:nvSpPr>
        <p:spPr bwMode="auto">
          <a:xfrm>
            <a:off x="8276110" y="3366873"/>
            <a:ext cx="889589" cy="186174"/>
          </a:xfrm>
          <a:prstGeom prst="rect">
            <a:avLst/>
          </a:prstGeom>
          <a:noFill/>
          <a:ln w="12700">
            <a:noFill/>
            <a:miter lim="800000"/>
            <a:headEnd/>
            <a:tailEnd/>
          </a:ln>
        </p:spPr>
        <p:txBody>
          <a:bodyPr lIns="0" tIns="0" rIns="35355" bIns="0"/>
          <a:lstStyle/>
          <a:p>
            <a:pPr marL="26988" algn="ctr" defTabSz="914400" fontAlgn="base">
              <a:lnSpc>
                <a:spcPct val="90000"/>
              </a:lnSpc>
              <a:spcBef>
                <a:spcPts val="1288"/>
              </a:spcBef>
              <a:spcAft>
                <a:spcPct val="0"/>
              </a:spcAft>
              <a:buClr>
                <a:srgbClr val="FD0000"/>
              </a:buClr>
            </a:pPr>
            <a:r>
              <a:rPr lang="en-US" sz="1000" b="1" dirty="0" smtClean="0">
                <a:solidFill>
                  <a:srgbClr val="000000"/>
                </a:solidFill>
                <a:ea typeface="ＭＳ Ｐゴシック" pitchFamily="34" charset="-128"/>
              </a:rPr>
              <a:t>CA </a:t>
            </a:r>
            <a:r>
              <a:rPr lang="en-US" sz="1000" b="1" dirty="0" err="1" smtClean="0">
                <a:solidFill>
                  <a:srgbClr val="000000"/>
                </a:solidFill>
                <a:ea typeface="ＭＳ Ｐゴシック" pitchFamily="34" charset="-128"/>
              </a:rPr>
              <a:t>Siteminder</a:t>
            </a:r>
            <a:endParaRPr lang="en-US" sz="1000" b="1" dirty="0">
              <a:solidFill>
                <a:srgbClr val="000000"/>
              </a:solidFill>
              <a:ea typeface="ＭＳ Ｐゴシック" pitchFamily="34" charset="-128"/>
            </a:endParaRPr>
          </a:p>
        </p:txBody>
      </p:sp>
      <p:sp>
        <p:nvSpPr>
          <p:cNvPr id="92" name="Rectangle 10"/>
          <p:cNvSpPr>
            <a:spLocks/>
          </p:cNvSpPr>
          <p:nvPr/>
        </p:nvSpPr>
        <p:spPr bwMode="auto">
          <a:xfrm>
            <a:off x="7529667" y="3357294"/>
            <a:ext cx="889589" cy="186174"/>
          </a:xfrm>
          <a:prstGeom prst="rect">
            <a:avLst/>
          </a:prstGeom>
          <a:noFill/>
          <a:ln w="12700">
            <a:noFill/>
            <a:miter lim="800000"/>
            <a:headEnd/>
            <a:tailEnd/>
          </a:ln>
        </p:spPr>
        <p:txBody>
          <a:bodyPr lIns="0" tIns="0" rIns="35355" bIns="0"/>
          <a:lstStyle/>
          <a:p>
            <a:pPr marL="26988" algn="ctr" defTabSz="914400" fontAlgn="base">
              <a:lnSpc>
                <a:spcPct val="90000"/>
              </a:lnSpc>
              <a:spcBef>
                <a:spcPts val="1288"/>
              </a:spcBef>
              <a:spcAft>
                <a:spcPct val="0"/>
              </a:spcAft>
              <a:buClr>
                <a:srgbClr val="FD0000"/>
              </a:buClr>
            </a:pPr>
            <a:r>
              <a:rPr lang="en-US" sz="1000" b="1" dirty="0" smtClean="0">
                <a:solidFill>
                  <a:srgbClr val="000000"/>
                </a:solidFill>
                <a:ea typeface="ＭＳ Ｐゴシック" pitchFamily="34" charset="-128"/>
              </a:rPr>
              <a:t>OES</a:t>
            </a:r>
            <a:endParaRPr lang="en-US" sz="1000" b="1" dirty="0">
              <a:solidFill>
                <a:srgbClr val="000000"/>
              </a:solidFill>
              <a:ea typeface="ＭＳ Ｐゴシック" pitchFamily="34" charset="-128"/>
            </a:endParaRPr>
          </a:p>
        </p:txBody>
      </p:sp>
      <p:cxnSp>
        <p:nvCxnSpPr>
          <p:cNvPr id="94" name="Straight Connector 93"/>
          <p:cNvCxnSpPr/>
          <p:nvPr/>
        </p:nvCxnSpPr>
        <p:spPr>
          <a:xfrm>
            <a:off x="6444867" y="2996588"/>
            <a:ext cx="2176483" cy="3568"/>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95" name="Line 69"/>
          <p:cNvSpPr>
            <a:spLocks noChangeShapeType="1"/>
          </p:cNvSpPr>
          <p:nvPr/>
        </p:nvSpPr>
        <p:spPr bwMode="auto">
          <a:xfrm>
            <a:off x="7962076" y="2999972"/>
            <a:ext cx="9115" cy="334373"/>
          </a:xfrm>
          <a:prstGeom prst="line">
            <a:avLst/>
          </a:prstGeom>
          <a:noFill/>
          <a:ln w="12700">
            <a:solidFill>
              <a:schemeClr val="accent1"/>
            </a:solidFill>
            <a:prstDash val="solid"/>
            <a:round/>
            <a:headEnd/>
            <a:tailEnd type="triangle" w="med" len="med"/>
          </a:ln>
        </p:spPr>
        <p:txBody>
          <a:bodyPr lIns="90924" tIns="45462" rIns="90924" bIns="45462"/>
          <a:lstStyle/>
          <a:p>
            <a:pPr defTabSz="914400" fontAlgn="base">
              <a:spcBef>
                <a:spcPct val="0"/>
              </a:spcBef>
              <a:spcAft>
                <a:spcPct val="0"/>
              </a:spcAft>
            </a:pPr>
            <a:endParaRPr lang="en-US">
              <a:solidFill>
                <a:srgbClr val="000000"/>
              </a:solidFill>
              <a:ea typeface="ＭＳ Ｐゴシック" pitchFamily="34" charset="-128"/>
            </a:endParaRPr>
          </a:p>
        </p:txBody>
      </p:sp>
      <p:sp>
        <p:nvSpPr>
          <p:cNvPr id="96" name="Line 69"/>
          <p:cNvSpPr>
            <a:spLocks noChangeShapeType="1"/>
          </p:cNvSpPr>
          <p:nvPr/>
        </p:nvSpPr>
        <p:spPr bwMode="auto">
          <a:xfrm>
            <a:off x="8618810" y="2998730"/>
            <a:ext cx="9115" cy="334373"/>
          </a:xfrm>
          <a:prstGeom prst="line">
            <a:avLst/>
          </a:prstGeom>
          <a:noFill/>
          <a:ln w="9525">
            <a:solidFill>
              <a:schemeClr val="accent1"/>
            </a:solidFill>
            <a:prstDash val="solid"/>
            <a:round/>
            <a:headEnd/>
            <a:tailEnd type="triangle" w="med" len="med"/>
          </a:ln>
        </p:spPr>
        <p:txBody>
          <a:bodyPr lIns="90924" tIns="45462" rIns="90924" bIns="45462"/>
          <a:lstStyle/>
          <a:p>
            <a:pPr defTabSz="914400" fontAlgn="base">
              <a:spcBef>
                <a:spcPct val="0"/>
              </a:spcBef>
              <a:spcAft>
                <a:spcPct val="0"/>
              </a:spcAft>
            </a:pPr>
            <a:endParaRPr lang="en-US">
              <a:solidFill>
                <a:srgbClr val="000000"/>
              </a:solidFill>
              <a:ea typeface="ＭＳ Ｐゴシック" pitchFamily="34" charset="-128"/>
            </a:endParaRPr>
          </a:p>
        </p:txBody>
      </p:sp>
      <p:cxnSp>
        <p:nvCxnSpPr>
          <p:cNvPr id="100" name="Straight Connector 99"/>
          <p:cNvCxnSpPr/>
          <p:nvPr/>
        </p:nvCxnSpPr>
        <p:spPr>
          <a:xfrm flipH="1">
            <a:off x="6444867" y="2873829"/>
            <a:ext cx="10362" cy="122759"/>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572"/>
          <p:cNvGrpSpPr>
            <a:grpSpLocks/>
          </p:cNvGrpSpPr>
          <p:nvPr>
            <p:custDataLst>
              <p:tags r:id="rId1"/>
            </p:custDataLst>
          </p:nvPr>
        </p:nvGrpSpPr>
        <p:grpSpPr bwMode="auto">
          <a:xfrm>
            <a:off x="4685901" y="2235116"/>
            <a:ext cx="207962" cy="209550"/>
            <a:chOff x="4976813" y="4037013"/>
            <a:chExt cx="1876425" cy="1876425"/>
          </a:xfrm>
        </p:grpSpPr>
        <p:sp>
          <p:nvSpPr>
            <p:cNvPr id="102" name="AutoShape 83"/>
            <p:cNvSpPr>
              <a:spLocks noChangeAspect="1" noChangeArrowheads="1" noTextEdit="1"/>
            </p:cNvSpPr>
            <p:nvPr/>
          </p:nvSpPr>
          <p:spPr bwMode="auto">
            <a:xfrm>
              <a:off x="4976813" y="4037013"/>
              <a:ext cx="1876425" cy="1876425"/>
            </a:xfrm>
            <a:prstGeom prst="rect">
              <a:avLst/>
            </a:prstGeom>
            <a:noFill/>
            <a:ln>
              <a:noFill/>
            </a:ln>
            <a:extLst/>
          </p:spPr>
          <p:txBody>
            <a:bodyPr/>
            <a:lstStyle/>
            <a:p>
              <a:pPr defTabSz="914400">
                <a:defRPr/>
              </a:pPr>
              <a:endParaRPr lang="en-US" kern="0">
                <a:solidFill>
                  <a:sysClr val="windowText" lastClr="000000"/>
                </a:solidFill>
                <a:cs typeface="Arial" pitchFamily="34" charset="0"/>
              </a:endParaRPr>
            </a:p>
          </p:txBody>
        </p:sp>
        <p:sp>
          <p:nvSpPr>
            <p:cNvPr id="103" name="Freeform 85"/>
            <p:cNvSpPr>
              <a:spLocks/>
            </p:cNvSpPr>
            <p:nvPr/>
          </p:nvSpPr>
          <p:spPr bwMode="auto">
            <a:xfrm>
              <a:off x="4976813" y="4037013"/>
              <a:ext cx="1876425" cy="1876425"/>
            </a:xfrm>
            <a:custGeom>
              <a:avLst/>
              <a:gdLst>
                <a:gd name="T0" fmla="*/ 1181 w 1182"/>
                <a:gd name="T1" fmla="*/ 621 h 1182"/>
                <a:gd name="T2" fmla="*/ 1170 w 1182"/>
                <a:gd name="T3" fmla="*/ 710 h 1182"/>
                <a:gd name="T4" fmla="*/ 1145 w 1182"/>
                <a:gd name="T5" fmla="*/ 794 h 1182"/>
                <a:gd name="T6" fmla="*/ 1110 w 1182"/>
                <a:gd name="T7" fmla="*/ 872 h 1182"/>
                <a:gd name="T8" fmla="*/ 1065 w 1182"/>
                <a:gd name="T9" fmla="*/ 944 h 1182"/>
                <a:gd name="T10" fmla="*/ 1009 w 1182"/>
                <a:gd name="T11" fmla="*/ 1009 h 1182"/>
                <a:gd name="T12" fmla="*/ 944 w 1182"/>
                <a:gd name="T13" fmla="*/ 1064 h 1182"/>
                <a:gd name="T14" fmla="*/ 872 w 1182"/>
                <a:gd name="T15" fmla="*/ 1110 h 1182"/>
                <a:gd name="T16" fmla="*/ 794 w 1182"/>
                <a:gd name="T17" fmla="*/ 1145 h 1182"/>
                <a:gd name="T18" fmla="*/ 710 w 1182"/>
                <a:gd name="T19" fmla="*/ 1169 h 1182"/>
                <a:gd name="T20" fmla="*/ 622 w 1182"/>
                <a:gd name="T21" fmla="*/ 1181 h 1182"/>
                <a:gd name="T22" fmla="*/ 560 w 1182"/>
                <a:gd name="T23" fmla="*/ 1181 h 1182"/>
                <a:gd name="T24" fmla="*/ 472 w 1182"/>
                <a:gd name="T25" fmla="*/ 1169 h 1182"/>
                <a:gd name="T26" fmla="*/ 388 w 1182"/>
                <a:gd name="T27" fmla="*/ 1145 h 1182"/>
                <a:gd name="T28" fmla="*/ 310 w 1182"/>
                <a:gd name="T29" fmla="*/ 1110 h 1182"/>
                <a:gd name="T30" fmla="*/ 238 w 1182"/>
                <a:gd name="T31" fmla="*/ 1064 h 1182"/>
                <a:gd name="T32" fmla="*/ 173 w 1182"/>
                <a:gd name="T33" fmla="*/ 1009 h 1182"/>
                <a:gd name="T34" fmla="*/ 117 w 1182"/>
                <a:gd name="T35" fmla="*/ 944 h 1182"/>
                <a:gd name="T36" fmla="*/ 71 w 1182"/>
                <a:gd name="T37" fmla="*/ 872 h 1182"/>
                <a:gd name="T38" fmla="*/ 35 w 1182"/>
                <a:gd name="T39" fmla="*/ 794 h 1182"/>
                <a:gd name="T40" fmla="*/ 12 w 1182"/>
                <a:gd name="T41" fmla="*/ 710 h 1182"/>
                <a:gd name="T42" fmla="*/ 1 w 1182"/>
                <a:gd name="T43" fmla="*/ 621 h 1182"/>
                <a:gd name="T44" fmla="*/ 1 w 1182"/>
                <a:gd name="T45" fmla="*/ 560 h 1182"/>
                <a:gd name="T46" fmla="*/ 12 w 1182"/>
                <a:gd name="T47" fmla="*/ 472 h 1182"/>
                <a:gd name="T48" fmla="*/ 35 w 1182"/>
                <a:gd name="T49" fmla="*/ 387 h 1182"/>
                <a:gd name="T50" fmla="*/ 71 w 1182"/>
                <a:gd name="T51" fmla="*/ 309 h 1182"/>
                <a:gd name="T52" fmla="*/ 117 w 1182"/>
                <a:gd name="T53" fmla="*/ 238 h 1182"/>
                <a:gd name="T54" fmla="*/ 173 w 1182"/>
                <a:gd name="T55" fmla="*/ 173 h 1182"/>
                <a:gd name="T56" fmla="*/ 238 w 1182"/>
                <a:gd name="T57" fmla="*/ 117 h 1182"/>
                <a:gd name="T58" fmla="*/ 310 w 1182"/>
                <a:gd name="T59" fmla="*/ 71 h 1182"/>
                <a:gd name="T60" fmla="*/ 388 w 1182"/>
                <a:gd name="T61" fmla="*/ 35 h 1182"/>
                <a:gd name="T62" fmla="*/ 472 w 1182"/>
                <a:gd name="T63" fmla="*/ 12 h 1182"/>
                <a:gd name="T64" fmla="*/ 560 w 1182"/>
                <a:gd name="T65" fmla="*/ 1 h 1182"/>
                <a:gd name="T66" fmla="*/ 622 w 1182"/>
                <a:gd name="T67" fmla="*/ 1 h 1182"/>
                <a:gd name="T68" fmla="*/ 710 w 1182"/>
                <a:gd name="T69" fmla="*/ 12 h 1182"/>
                <a:gd name="T70" fmla="*/ 794 w 1182"/>
                <a:gd name="T71" fmla="*/ 35 h 1182"/>
                <a:gd name="T72" fmla="*/ 872 w 1182"/>
                <a:gd name="T73" fmla="*/ 71 h 1182"/>
                <a:gd name="T74" fmla="*/ 944 w 1182"/>
                <a:gd name="T75" fmla="*/ 117 h 1182"/>
                <a:gd name="T76" fmla="*/ 1009 w 1182"/>
                <a:gd name="T77" fmla="*/ 173 h 1182"/>
                <a:gd name="T78" fmla="*/ 1065 w 1182"/>
                <a:gd name="T79" fmla="*/ 238 h 1182"/>
                <a:gd name="T80" fmla="*/ 1110 w 1182"/>
                <a:gd name="T81" fmla="*/ 309 h 1182"/>
                <a:gd name="T82" fmla="*/ 1145 w 1182"/>
                <a:gd name="T83" fmla="*/ 387 h 1182"/>
                <a:gd name="T84" fmla="*/ 1170 w 1182"/>
                <a:gd name="T85" fmla="*/ 472 h 1182"/>
                <a:gd name="T86" fmla="*/ 1181 w 1182"/>
                <a:gd name="T87" fmla="*/ 56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2" h="1182">
                  <a:moveTo>
                    <a:pt x="1182" y="590"/>
                  </a:moveTo>
                  <a:lnTo>
                    <a:pt x="1182" y="590"/>
                  </a:lnTo>
                  <a:lnTo>
                    <a:pt x="1181" y="621"/>
                  </a:lnTo>
                  <a:lnTo>
                    <a:pt x="1179" y="651"/>
                  </a:lnTo>
                  <a:lnTo>
                    <a:pt x="1174" y="681"/>
                  </a:lnTo>
                  <a:lnTo>
                    <a:pt x="1170" y="710"/>
                  </a:lnTo>
                  <a:lnTo>
                    <a:pt x="1163" y="739"/>
                  </a:lnTo>
                  <a:lnTo>
                    <a:pt x="1155" y="767"/>
                  </a:lnTo>
                  <a:lnTo>
                    <a:pt x="1145" y="794"/>
                  </a:lnTo>
                  <a:lnTo>
                    <a:pt x="1136" y="821"/>
                  </a:lnTo>
                  <a:lnTo>
                    <a:pt x="1124" y="846"/>
                  </a:lnTo>
                  <a:lnTo>
                    <a:pt x="1110" y="872"/>
                  </a:lnTo>
                  <a:lnTo>
                    <a:pt x="1096" y="897"/>
                  </a:lnTo>
                  <a:lnTo>
                    <a:pt x="1081" y="921"/>
                  </a:lnTo>
                  <a:lnTo>
                    <a:pt x="1065" y="944"/>
                  </a:lnTo>
                  <a:lnTo>
                    <a:pt x="1046" y="967"/>
                  </a:lnTo>
                  <a:lnTo>
                    <a:pt x="1028" y="988"/>
                  </a:lnTo>
                  <a:lnTo>
                    <a:pt x="1009" y="1009"/>
                  </a:lnTo>
                  <a:lnTo>
                    <a:pt x="988" y="1028"/>
                  </a:lnTo>
                  <a:lnTo>
                    <a:pt x="967" y="1046"/>
                  </a:lnTo>
                  <a:lnTo>
                    <a:pt x="944" y="1064"/>
                  </a:lnTo>
                  <a:lnTo>
                    <a:pt x="922" y="1081"/>
                  </a:lnTo>
                  <a:lnTo>
                    <a:pt x="897" y="1096"/>
                  </a:lnTo>
                  <a:lnTo>
                    <a:pt x="872" y="1110"/>
                  </a:lnTo>
                  <a:lnTo>
                    <a:pt x="848" y="1123"/>
                  </a:lnTo>
                  <a:lnTo>
                    <a:pt x="821" y="1135"/>
                  </a:lnTo>
                  <a:lnTo>
                    <a:pt x="794" y="1145"/>
                  </a:lnTo>
                  <a:lnTo>
                    <a:pt x="767" y="1155"/>
                  </a:lnTo>
                  <a:lnTo>
                    <a:pt x="739" y="1163"/>
                  </a:lnTo>
                  <a:lnTo>
                    <a:pt x="710" y="1169"/>
                  </a:lnTo>
                  <a:lnTo>
                    <a:pt x="681" y="1174"/>
                  </a:lnTo>
                  <a:lnTo>
                    <a:pt x="652" y="1179"/>
                  </a:lnTo>
                  <a:lnTo>
                    <a:pt x="622" y="1181"/>
                  </a:lnTo>
                  <a:lnTo>
                    <a:pt x="590" y="1182"/>
                  </a:lnTo>
                  <a:lnTo>
                    <a:pt x="590" y="1182"/>
                  </a:lnTo>
                  <a:lnTo>
                    <a:pt x="560" y="1181"/>
                  </a:lnTo>
                  <a:lnTo>
                    <a:pt x="530" y="1179"/>
                  </a:lnTo>
                  <a:lnTo>
                    <a:pt x="501" y="1174"/>
                  </a:lnTo>
                  <a:lnTo>
                    <a:pt x="472" y="1169"/>
                  </a:lnTo>
                  <a:lnTo>
                    <a:pt x="443" y="1163"/>
                  </a:lnTo>
                  <a:lnTo>
                    <a:pt x="415" y="1155"/>
                  </a:lnTo>
                  <a:lnTo>
                    <a:pt x="388" y="1145"/>
                  </a:lnTo>
                  <a:lnTo>
                    <a:pt x="361" y="1135"/>
                  </a:lnTo>
                  <a:lnTo>
                    <a:pt x="334" y="1123"/>
                  </a:lnTo>
                  <a:lnTo>
                    <a:pt x="310" y="1110"/>
                  </a:lnTo>
                  <a:lnTo>
                    <a:pt x="285" y="1096"/>
                  </a:lnTo>
                  <a:lnTo>
                    <a:pt x="260" y="1081"/>
                  </a:lnTo>
                  <a:lnTo>
                    <a:pt x="238" y="1064"/>
                  </a:lnTo>
                  <a:lnTo>
                    <a:pt x="215" y="1046"/>
                  </a:lnTo>
                  <a:lnTo>
                    <a:pt x="194" y="1028"/>
                  </a:lnTo>
                  <a:lnTo>
                    <a:pt x="173" y="1009"/>
                  </a:lnTo>
                  <a:lnTo>
                    <a:pt x="154" y="988"/>
                  </a:lnTo>
                  <a:lnTo>
                    <a:pt x="136" y="967"/>
                  </a:lnTo>
                  <a:lnTo>
                    <a:pt x="117" y="944"/>
                  </a:lnTo>
                  <a:lnTo>
                    <a:pt x="101" y="921"/>
                  </a:lnTo>
                  <a:lnTo>
                    <a:pt x="86" y="897"/>
                  </a:lnTo>
                  <a:lnTo>
                    <a:pt x="71" y="872"/>
                  </a:lnTo>
                  <a:lnTo>
                    <a:pt x="58" y="846"/>
                  </a:lnTo>
                  <a:lnTo>
                    <a:pt x="46" y="821"/>
                  </a:lnTo>
                  <a:lnTo>
                    <a:pt x="35" y="794"/>
                  </a:lnTo>
                  <a:lnTo>
                    <a:pt x="27" y="767"/>
                  </a:lnTo>
                  <a:lnTo>
                    <a:pt x="18" y="739"/>
                  </a:lnTo>
                  <a:lnTo>
                    <a:pt x="12" y="710"/>
                  </a:lnTo>
                  <a:lnTo>
                    <a:pt x="6" y="681"/>
                  </a:lnTo>
                  <a:lnTo>
                    <a:pt x="3" y="651"/>
                  </a:lnTo>
                  <a:lnTo>
                    <a:pt x="1" y="621"/>
                  </a:lnTo>
                  <a:lnTo>
                    <a:pt x="0" y="590"/>
                  </a:lnTo>
                  <a:lnTo>
                    <a:pt x="0" y="590"/>
                  </a:lnTo>
                  <a:lnTo>
                    <a:pt x="1" y="560"/>
                  </a:lnTo>
                  <a:lnTo>
                    <a:pt x="3" y="530"/>
                  </a:lnTo>
                  <a:lnTo>
                    <a:pt x="6" y="501"/>
                  </a:lnTo>
                  <a:lnTo>
                    <a:pt x="12" y="472"/>
                  </a:lnTo>
                  <a:lnTo>
                    <a:pt x="18" y="443"/>
                  </a:lnTo>
                  <a:lnTo>
                    <a:pt x="27" y="415"/>
                  </a:lnTo>
                  <a:lnTo>
                    <a:pt x="35" y="387"/>
                  </a:lnTo>
                  <a:lnTo>
                    <a:pt x="46" y="360"/>
                  </a:lnTo>
                  <a:lnTo>
                    <a:pt x="58" y="334"/>
                  </a:lnTo>
                  <a:lnTo>
                    <a:pt x="71" y="309"/>
                  </a:lnTo>
                  <a:lnTo>
                    <a:pt x="86" y="284"/>
                  </a:lnTo>
                  <a:lnTo>
                    <a:pt x="101" y="260"/>
                  </a:lnTo>
                  <a:lnTo>
                    <a:pt x="117" y="238"/>
                  </a:lnTo>
                  <a:lnTo>
                    <a:pt x="136" y="215"/>
                  </a:lnTo>
                  <a:lnTo>
                    <a:pt x="154" y="194"/>
                  </a:lnTo>
                  <a:lnTo>
                    <a:pt x="173" y="173"/>
                  </a:lnTo>
                  <a:lnTo>
                    <a:pt x="194" y="154"/>
                  </a:lnTo>
                  <a:lnTo>
                    <a:pt x="215" y="134"/>
                  </a:lnTo>
                  <a:lnTo>
                    <a:pt x="238" y="117"/>
                  </a:lnTo>
                  <a:lnTo>
                    <a:pt x="260" y="101"/>
                  </a:lnTo>
                  <a:lnTo>
                    <a:pt x="285" y="85"/>
                  </a:lnTo>
                  <a:lnTo>
                    <a:pt x="310" y="71"/>
                  </a:lnTo>
                  <a:lnTo>
                    <a:pt x="334" y="58"/>
                  </a:lnTo>
                  <a:lnTo>
                    <a:pt x="361" y="46"/>
                  </a:lnTo>
                  <a:lnTo>
                    <a:pt x="388" y="35"/>
                  </a:lnTo>
                  <a:lnTo>
                    <a:pt x="415" y="27"/>
                  </a:lnTo>
                  <a:lnTo>
                    <a:pt x="443" y="18"/>
                  </a:lnTo>
                  <a:lnTo>
                    <a:pt x="472" y="12"/>
                  </a:lnTo>
                  <a:lnTo>
                    <a:pt x="501" y="6"/>
                  </a:lnTo>
                  <a:lnTo>
                    <a:pt x="530" y="3"/>
                  </a:lnTo>
                  <a:lnTo>
                    <a:pt x="560" y="1"/>
                  </a:lnTo>
                  <a:lnTo>
                    <a:pt x="590" y="0"/>
                  </a:lnTo>
                  <a:lnTo>
                    <a:pt x="590" y="0"/>
                  </a:lnTo>
                  <a:lnTo>
                    <a:pt x="622" y="1"/>
                  </a:lnTo>
                  <a:lnTo>
                    <a:pt x="652" y="3"/>
                  </a:lnTo>
                  <a:lnTo>
                    <a:pt x="681" y="6"/>
                  </a:lnTo>
                  <a:lnTo>
                    <a:pt x="710" y="12"/>
                  </a:lnTo>
                  <a:lnTo>
                    <a:pt x="739" y="18"/>
                  </a:lnTo>
                  <a:lnTo>
                    <a:pt x="767" y="27"/>
                  </a:lnTo>
                  <a:lnTo>
                    <a:pt x="794" y="35"/>
                  </a:lnTo>
                  <a:lnTo>
                    <a:pt x="821" y="46"/>
                  </a:lnTo>
                  <a:lnTo>
                    <a:pt x="848" y="58"/>
                  </a:lnTo>
                  <a:lnTo>
                    <a:pt x="872" y="71"/>
                  </a:lnTo>
                  <a:lnTo>
                    <a:pt x="897" y="85"/>
                  </a:lnTo>
                  <a:lnTo>
                    <a:pt x="922" y="101"/>
                  </a:lnTo>
                  <a:lnTo>
                    <a:pt x="944" y="117"/>
                  </a:lnTo>
                  <a:lnTo>
                    <a:pt x="967" y="134"/>
                  </a:lnTo>
                  <a:lnTo>
                    <a:pt x="988" y="154"/>
                  </a:lnTo>
                  <a:lnTo>
                    <a:pt x="1009" y="173"/>
                  </a:lnTo>
                  <a:lnTo>
                    <a:pt x="1028" y="194"/>
                  </a:lnTo>
                  <a:lnTo>
                    <a:pt x="1046" y="215"/>
                  </a:lnTo>
                  <a:lnTo>
                    <a:pt x="1065" y="238"/>
                  </a:lnTo>
                  <a:lnTo>
                    <a:pt x="1081" y="260"/>
                  </a:lnTo>
                  <a:lnTo>
                    <a:pt x="1096" y="284"/>
                  </a:lnTo>
                  <a:lnTo>
                    <a:pt x="1110" y="309"/>
                  </a:lnTo>
                  <a:lnTo>
                    <a:pt x="1124" y="334"/>
                  </a:lnTo>
                  <a:lnTo>
                    <a:pt x="1136" y="360"/>
                  </a:lnTo>
                  <a:lnTo>
                    <a:pt x="1145" y="387"/>
                  </a:lnTo>
                  <a:lnTo>
                    <a:pt x="1155" y="415"/>
                  </a:lnTo>
                  <a:lnTo>
                    <a:pt x="1163" y="443"/>
                  </a:lnTo>
                  <a:lnTo>
                    <a:pt x="1170" y="472"/>
                  </a:lnTo>
                  <a:lnTo>
                    <a:pt x="1174" y="501"/>
                  </a:lnTo>
                  <a:lnTo>
                    <a:pt x="1179" y="530"/>
                  </a:lnTo>
                  <a:lnTo>
                    <a:pt x="1181" y="560"/>
                  </a:lnTo>
                  <a:lnTo>
                    <a:pt x="1182" y="590"/>
                  </a:lnTo>
                  <a:lnTo>
                    <a:pt x="1182" y="590"/>
                  </a:lnTo>
                  <a:close/>
                </a:path>
              </a:pathLst>
            </a:custGeom>
            <a:gradFill flip="none" rotWithShape="1">
              <a:gsLst>
                <a:gs pos="100000">
                  <a:srgbClr val="4F81BD">
                    <a:lumMod val="50000"/>
                  </a:srgbClr>
                </a:gs>
                <a:gs pos="0">
                  <a:srgbClr val="0070C0"/>
                </a:gs>
              </a:gsLst>
              <a:path path="circle">
                <a:fillToRect l="50000" t="50000" r="50000" b="50000"/>
              </a:path>
              <a:tileRect/>
            </a:gradFill>
            <a:ln>
              <a:noFill/>
            </a:ln>
          </p:spPr>
          <p:txBody>
            <a:bodyPr/>
            <a:lstStyle/>
            <a:p>
              <a:pPr defTabSz="914400">
                <a:defRPr/>
              </a:pPr>
              <a:endParaRPr lang="en-US" kern="0">
                <a:solidFill>
                  <a:sysClr val="windowText" lastClr="000000"/>
                </a:solidFill>
                <a:cs typeface="Arial" pitchFamily="34" charset="0"/>
              </a:endParaRPr>
            </a:p>
          </p:txBody>
        </p:sp>
        <p:sp>
          <p:nvSpPr>
            <p:cNvPr id="104" name="Freeform 86"/>
            <p:cNvSpPr>
              <a:spLocks/>
            </p:cNvSpPr>
            <p:nvPr/>
          </p:nvSpPr>
          <p:spPr bwMode="auto">
            <a:xfrm>
              <a:off x="5068888" y="4046538"/>
              <a:ext cx="1692275" cy="1692275"/>
            </a:xfrm>
            <a:custGeom>
              <a:avLst/>
              <a:gdLst>
                <a:gd name="T0" fmla="*/ 1065 w 1066"/>
                <a:gd name="T1" fmla="*/ 561 h 1066"/>
                <a:gd name="T2" fmla="*/ 1055 w 1066"/>
                <a:gd name="T3" fmla="*/ 640 h 1066"/>
                <a:gd name="T4" fmla="*/ 1034 w 1066"/>
                <a:gd name="T5" fmla="*/ 717 h 1066"/>
                <a:gd name="T6" fmla="*/ 1001 w 1066"/>
                <a:gd name="T7" fmla="*/ 788 h 1066"/>
                <a:gd name="T8" fmla="*/ 961 w 1066"/>
                <a:gd name="T9" fmla="*/ 852 h 1066"/>
                <a:gd name="T10" fmla="*/ 910 w 1066"/>
                <a:gd name="T11" fmla="*/ 910 h 1066"/>
                <a:gd name="T12" fmla="*/ 852 w 1066"/>
                <a:gd name="T13" fmla="*/ 961 h 1066"/>
                <a:gd name="T14" fmla="*/ 787 w 1066"/>
                <a:gd name="T15" fmla="*/ 1003 h 1066"/>
                <a:gd name="T16" fmla="*/ 716 w 1066"/>
                <a:gd name="T17" fmla="*/ 1034 h 1066"/>
                <a:gd name="T18" fmla="*/ 640 w 1066"/>
                <a:gd name="T19" fmla="*/ 1056 h 1066"/>
                <a:gd name="T20" fmla="*/ 560 w 1066"/>
                <a:gd name="T21" fmla="*/ 1066 h 1066"/>
                <a:gd name="T22" fmla="*/ 506 w 1066"/>
                <a:gd name="T23" fmla="*/ 1066 h 1066"/>
                <a:gd name="T24" fmla="*/ 425 w 1066"/>
                <a:gd name="T25" fmla="*/ 1056 h 1066"/>
                <a:gd name="T26" fmla="*/ 350 w 1066"/>
                <a:gd name="T27" fmla="*/ 1034 h 1066"/>
                <a:gd name="T28" fmla="*/ 279 w 1066"/>
                <a:gd name="T29" fmla="*/ 1003 h 1066"/>
                <a:gd name="T30" fmla="*/ 214 w 1066"/>
                <a:gd name="T31" fmla="*/ 961 h 1066"/>
                <a:gd name="T32" fmla="*/ 156 w 1066"/>
                <a:gd name="T33" fmla="*/ 910 h 1066"/>
                <a:gd name="T34" fmla="*/ 105 w 1066"/>
                <a:gd name="T35" fmla="*/ 852 h 1066"/>
                <a:gd name="T36" fmla="*/ 64 w 1066"/>
                <a:gd name="T37" fmla="*/ 788 h 1066"/>
                <a:gd name="T38" fmla="*/ 32 w 1066"/>
                <a:gd name="T39" fmla="*/ 717 h 1066"/>
                <a:gd name="T40" fmla="*/ 11 w 1066"/>
                <a:gd name="T41" fmla="*/ 640 h 1066"/>
                <a:gd name="T42" fmla="*/ 0 w 1066"/>
                <a:gd name="T43" fmla="*/ 561 h 1066"/>
                <a:gd name="T44" fmla="*/ 0 w 1066"/>
                <a:gd name="T45" fmla="*/ 506 h 1066"/>
                <a:gd name="T46" fmla="*/ 11 w 1066"/>
                <a:gd name="T47" fmla="*/ 426 h 1066"/>
                <a:gd name="T48" fmla="*/ 32 w 1066"/>
                <a:gd name="T49" fmla="*/ 350 h 1066"/>
                <a:gd name="T50" fmla="*/ 64 w 1066"/>
                <a:gd name="T51" fmla="*/ 279 h 1066"/>
                <a:gd name="T52" fmla="*/ 105 w 1066"/>
                <a:gd name="T53" fmla="*/ 214 h 1066"/>
                <a:gd name="T54" fmla="*/ 156 w 1066"/>
                <a:gd name="T55" fmla="*/ 156 h 1066"/>
                <a:gd name="T56" fmla="*/ 214 w 1066"/>
                <a:gd name="T57" fmla="*/ 106 h 1066"/>
                <a:gd name="T58" fmla="*/ 279 w 1066"/>
                <a:gd name="T59" fmla="*/ 65 h 1066"/>
                <a:gd name="T60" fmla="*/ 350 w 1066"/>
                <a:gd name="T61" fmla="*/ 33 h 1066"/>
                <a:gd name="T62" fmla="*/ 425 w 1066"/>
                <a:gd name="T63" fmla="*/ 11 h 1066"/>
                <a:gd name="T64" fmla="*/ 506 w 1066"/>
                <a:gd name="T65" fmla="*/ 0 h 1066"/>
                <a:gd name="T66" fmla="*/ 560 w 1066"/>
                <a:gd name="T67" fmla="*/ 0 h 1066"/>
                <a:gd name="T68" fmla="*/ 640 w 1066"/>
                <a:gd name="T69" fmla="*/ 11 h 1066"/>
                <a:gd name="T70" fmla="*/ 716 w 1066"/>
                <a:gd name="T71" fmla="*/ 33 h 1066"/>
                <a:gd name="T72" fmla="*/ 787 w 1066"/>
                <a:gd name="T73" fmla="*/ 65 h 1066"/>
                <a:gd name="T74" fmla="*/ 852 w 1066"/>
                <a:gd name="T75" fmla="*/ 106 h 1066"/>
                <a:gd name="T76" fmla="*/ 910 w 1066"/>
                <a:gd name="T77" fmla="*/ 156 h 1066"/>
                <a:gd name="T78" fmla="*/ 961 w 1066"/>
                <a:gd name="T79" fmla="*/ 214 h 1066"/>
                <a:gd name="T80" fmla="*/ 1001 w 1066"/>
                <a:gd name="T81" fmla="*/ 279 h 1066"/>
                <a:gd name="T82" fmla="*/ 1034 w 1066"/>
                <a:gd name="T83" fmla="*/ 350 h 1066"/>
                <a:gd name="T84" fmla="*/ 1055 w 1066"/>
                <a:gd name="T85" fmla="*/ 426 h 1066"/>
                <a:gd name="T86" fmla="*/ 1065 w 1066"/>
                <a:gd name="T87" fmla="*/ 50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6" h="1066">
                  <a:moveTo>
                    <a:pt x="1066" y="534"/>
                  </a:moveTo>
                  <a:lnTo>
                    <a:pt x="1066" y="534"/>
                  </a:lnTo>
                  <a:lnTo>
                    <a:pt x="1065" y="561"/>
                  </a:lnTo>
                  <a:lnTo>
                    <a:pt x="1064" y="588"/>
                  </a:lnTo>
                  <a:lnTo>
                    <a:pt x="1059" y="615"/>
                  </a:lnTo>
                  <a:lnTo>
                    <a:pt x="1055" y="640"/>
                  </a:lnTo>
                  <a:lnTo>
                    <a:pt x="1050" y="666"/>
                  </a:lnTo>
                  <a:lnTo>
                    <a:pt x="1042" y="692"/>
                  </a:lnTo>
                  <a:lnTo>
                    <a:pt x="1034" y="717"/>
                  </a:lnTo>
                  <a:lnTo>
                    <a:pt x="1024" y="741"/>
                  </a:lnTo>
                  <a:lnTo>
                    <a:pt x="1013" y="765"/>
                  </a:lnTo>
                  <a:lnTo>
                    <a:pt x="1001" y="788"/>
                  </a:lnTo>
                  <a:lnTo>
                    <a:pt x="988" y="810"/>
                  </a:lnTo>
                  <a:lnTo>
                    <a:pt x="975" y="832"/>
                  </a:lnTo>
                  <a:lnTo>
                    <a:pt x="961" y="852"/>
                  </a:lnTo>
                  <a:lnTo>
                    <a:pt x="944" y="873"/>
                  </a:lnTo>
                  <a:lnTo>
                    <a:pt x="927" y="892"/>
                  </a:lnTo>
                  <a:lnTo>
                    <a:pt x="910" y="910"/>
                  </a:lnTo>
                  <a:lnTo>
                    <a:pt x="892" y="929"/>
                  </a:lnTo>
                  <a:lnTo>
                    <a:pt x="872" y="945"/>
                  </a:lnTo>
                  <a:lnTo>
                    <a:pt x="852" y="961"/>
                  </a:lnTo>
                  <a:lnTo>
                    <a:pt x="831" y="976"/>
                  </a:lnTo>
                  <a:lnTo>
                    <a:pt x="809" y="990"/>
                  </a:lnTo>
                  <a:lnTo>
                    <a:pt x="787" y="1003"/>
                  </a:lnTo>
                  <a:lnTo>
                    <a:pt x="764" y="1014"/>
                  </a:lnTo>
                  <a:lnTo>
                    <a:pt x="740" y="1024"/>
                  </a:lnTo>
                  <a:lnTo>
                    <a:pt x="716" y="1034"/>
                  </a:lnTo>
                  <a:lnTo>
                    <a:pt x="692" y="1043"/>
                  </a:lnTo>
                  <a:lnTo>
                    <a:pt x="666" y="1050"/>
                  </a:lnTo>
                  <a:lnTo>
                    <a:pt x="640" y="1056"/>
                  </a:lnTo>
                  <a:lnTo>
                    <a:pt x="614" y="1061"/>
                  </a:lnTo>
                  <a:lnTo>
                    <a:pt x="587" y="1064"/>
                  </a:lnTo>
                  <a:lnTo>
                    <a:pt x="560" y="1066"/>
                  </a:lnTo>
                  <a:lnTo>
                    <a:pt x="532" y="1066"/>
                  </a:lnTo>
                  <a:lnTo>
                    <a:pt x="532" y="1066"/>
                  </a:lnTo>
                  <a:lnTo>
                    <a:pt x="506" y="1066"/>
                  </a:lnTo>
                  <a:lnTo>
                    <a:pt x="479" y="1064"/>
                  </a:lnTo>
                  <a:lnTo>
                    <a:pt x="452" y="1061"/>
                  </a:lnTo>
                  <a:lnTo>
                    <a:pt x="425" y="1056"/>
                  </a:lnTo>
                  <a:lnTo>
                    <a:pt x="399" y="1050"/>
                  </a:lnTo>
                  <a:lnTo>
                    <a:pt x="374" y="1043"/>
                  </a:lnTo>
                  <a:lnTo>
                    <a:pt x="350" y="1034"/>
                  </a:lnTo>
                  <a:lnTo>
                    <a:pt x="325" y="1024"/>
                  </a:lnTo>
                  <a:lnTo>
                    <a:pt x="301" y="1014"/>
                  </a:lnTo>
                  <a:lnTo>
                    <a:pt x="279" y="1003"/>
                  </a:lnTo>
                  <a:lnTo>
                    <a:pt x="256" y="990"/>
                  </a:lnTo>
                  <a:lnTo>
                    <a:pt x="235" y="976"/>
                  </a:lnTo>
                  <a:lnTo>
                    <a:pt x="214" y="961"/>
                  </a:lnTo>
                  <a:lnTo>
                    <a:pt x="194" y="945"/>
                  </a:lnTo>
                  <a:lnTo>
                    <a:pt x="174" y="929"/>
                  </a:lnTo>
                  <a:lnTo>
                    <a:pt x="156" y="910"/>
                  </a:lnTo>
                  <a:lnTo>
                    <a:pt x="138" y="892"/>
                  </a:lnTo>
                  <a:lnTo>
                    <a:pt x="122" y="873"/>
                  </a:lnTo>
                  <a:lnTo>
                    <a:pt x="105" y="852"/>
                  </a:lnTo>
                  <a:lnTo>
                    <a:pt x="90" y="832"/>
                  </a:lnTo>
                  <a:lnTo>
                    <a:pt x="76" y="810"/>
                  </a:lnTo>
                  <a:lnTo>
                    <a:pt x="64" y="788"/>
                  </a:lnTo>
                  <a:lnTo>
                    <a:pt x="53" y="765"/>
                  </a:lnTo>
                  <a:lnTo>
                    <a:pt x="42" y="741"/>
                  </a:lnTo>
                  <a:lnTo>
                    <a:pt x="32" y="717"/>
                  </a:lnTo>
                  <a:lnTo>
                    <a:pt x="24" y="692"/>
                  </a:lnTo>
                  <a:lnTo>
                    <a:pt x="16" y="666"/>
                  </a:lnTo>
                  <a:lnTo>
                    <a:pt x="11" y="640"/>
                  </a:lnTo>
                  <a:lnTo>
                    <a:pt x="5" y="615"/>
                  </a:lnTo>
                  <a:lnTo>
                    <a:pt x="2" y="588"/>
                  </a:lnTo>
                  <a:lnTo>
                    <a:pt x="0" y="561"/>
                  </a:lnTo>
                  <a:lnTo>
                    <a:pt x="0" y="534"/>
                  </a:lnTo>
                  <a:lnTo>
                    <a:pt x="0" y="534"/>
                  </a:lnTo>
                  <a:lnTo>
                    <a:pt x="0" y="506"/>
                  </a:lnTo>
                  <a:lnTo>
                    <a:pt x="2" y="479"/>
                  </a:lnTo>
                  <a:lnTo>
                    <a:pt x="5" y="452"/>
                  </a:lnTo>
                  <a:lnTo>
                    <a:pt x="11" y="426"/>
                  </a:lnTo>
                  <a:lnTo>
                    <a:pt x="16" y="401"/>
                  </a:lnTo>
                  <a:lnTo>
                    <a:pt x="24" y="375"/>
                  </a:lnTo>
                  <a:lnTo>
                    <a:pt x="32" y="350"/>
                  </a:lnTo>
                  <a:lnTo>
                    <a:pt x="42" y="326"/>
                  </a:lnTo>
                  <a:lnTo>
                    <a:pt x="53" y="303"/>
                  </a:lnTo>
                  <a:lnTo>
                    <a:pt x="64" y="279"/>
                  </a:lnTo>
                  <a:lnTo>
                    <a:pt x="76" y="258"/>
                  </a:lnTo>
                  <a:lnTo>
                    <a:pt x="90" y="235"/>
                  </a:lnTo>
                  <a:lnTo>
                    <a:pt x="105" y="214"/>
                  </a:lnTo>
                  <a:lnTo>
                    <a:pt x="122" y="194"/>
                  </a:lnTo>
                  <a:lnTo>
                    <a:pt x="138" y="175"/>
                  </a:lnTo>
                  <a:lnTo>
                    <a:pt x="156" y="156"/>
                  </a:lnTo>
                  <a:lnTo>
                    <a:pt x="174" y="139"/>
                  </a:lnTo>
                  <a:lnTo>
                    <a:pt x="194" y="122"/>
                  </a:lnTo>
                  <a:lnTo>
                    <a:pt x="214" y="106"/>
                  </a:lnTo>
                  <a:lnTo>
                    <a:pt x="235" y="92"/>
                  </a:lnTo>
                  <a:lnTo>
                    <a:pt x="256" y="78"/>
                  </a:lnTo>
                  <a:lnTo>
                    <a:pt x="279" y="65"/>
                  </a:lnTo>
                  <a:lnTo>
                    <a:pt x="301" y="53"/>
                  </a:lnTo>
                  <a:lnTo>
                    <a:pt x="325" y="42"/>
                  </a:lnTo>
                  <a:lnTo>
                    <a:pt x="350" y="33"/>
                  </a:lnTo>
                  <a:lnTo>
                    <a:pt x="374" y="24"/>
                  </a:lnTo>
                  <a:lnTo>
                    <a:pt x="399" y="17"/>
                  </a:lnTo>
                  <a:lnTo>
                    <a:pt x="425" y="11"/>
                  </a:lnTo>
                  <a:lnTo>
                    <a:pt x="452" y="7"/>
                  </a:lnTo>
                  <a:lnTo>
                    <a:pt x="479" y="3"/>
                  </a:lnTo>
                  <a:lnTo>
                    <a:pt x="506" y="0"/>
                  </a:lnTo>
                  <a:lnTo>
                    <a:pt x="532" y="0"/>
                  </a:lnTo>
                  <a:lnTo>
                    <a:pt x="532" y="0"/>
                  </a:lnTo>
                  <a:lnTo>
                    <a:pt x="560" y="0"/>
                  </a:lnTo>
                  <a:lnTo>
                    <a:pt x="587" y="3"/>
                  </a:lnTo>
                  <a:lnTo>
                    <a:pt x="614" y="7"/>
                  </a:lnTo>
                  <a:lnTo>
                    <a:pt x="640" y="11"/>
                  </a:lnTo>
                  <a:lnTo>
                    <a:pt x="666" y="17"/>
                  </a:lnTo>
                  <a:lnTo>
                    <a:pt x="692" y="24"/>
                  </a:lnTo>
                  <a:lnTo>
                    <a:pt x="716" y="33"/>
                  </a:lnTo>
                  <a:lnTo>
                    <a:pt x="740" y="42"/>
                  </a:lnTo>
                  <a:lnTo>
                    <a:pt x="764" y="53"/>
                  </a:lnTo>
                  <a:lnTo>
                    <a:pt x="787" y="65"/>
                  </a:lnTo>
                  <a:lnTo>
                    <a:pt x="809" y="78"/>
                  </a:lnTo>
                  <a:lnTo>
                    <a:pt x="831" y="92"/>
                  </a:lnTo>
                  <a:lnTo>
                    <a:pt x="852" y="106"/>
                  </a:lnTo>
                  <a:lnTo>
                    <a:pt x="872" y="122"/>
                  </a:lnTo>
                  <a:lnTo>
                    <a:pt x="892" y="139"/>
                  </a:lnTo>
                  <a:lnTo>
                    <a:pt x="910" y="156"/>
                  </a:lnTo>
                  <a:lnTo>
                    <a:pt x="927" y="175"/>
                  </a:lnTo>
                  <a:lnTo>
                    <a:pt x="944" y="194"/>
                  </a:lnTo>
                  <a:lnTo>
                    <a:pt x="961" y="214"/>
                  </a:lnTo>
                  <a:lnTo>
                    <a:pt x="975" y="235"/>
                  </a:lnTo>
                  <a:lnTo>
                    <a:pt x="988" y="258"/>
                  </a:lnTo>
                  <a:lnTo>
                    <a:pt x="1001" y="279"/>
                  </a:lnTo>
                  <a:lnTo>
                    <a:pt x="1013" y="303"/>
                  </a:lnTo>
                  <a:lnTo>
                    <a:pt x="1024" y="326"/>
                  </a:lnTo>
                  <a:lnTo>
                    <a:pt x="1034" y="350"/>
                  </a:lnTo>
                  <a:lnTo>
                    <a:pt x="1042" y="375"/>
                  </a:lnTo>
                  <a:lnTo>
                    <a:pt x="1050" y="401"/>
                  </a:lnTo>
                  <a:lnTo>
                    <a:pt x="1055" y="426"/>
                  </a:lnTo>
                  <a:lnTo>
                    <a:pt x="1059" y="452"/>
                  </a:lnTo>
                  <a:lnTo>
                    <a:pt x="1064" y="479"/>
                  </a:lnTo>
                  <a:lnTo>
                    <a:pt x="1065" y="506"/>
                  </a:lnTo>
                  <a:lnTo>
                    <a:pt x="1066" y="534"/>
                  </a:lnTo>
                  <a:lnTo>
                    <a:pt x="1066" y="534"/>
                  </a:lnTo>
                  <a:close/>
                </a:path>
              </a:pathLst>
            </a:custGeom>
            <a:gradFill flip="none" rotWithShape="1">
              <a:gsLst>
                <a:gs pos="100000">
                  <a:srgbClr val="4F81BD">
                    <a:lumMod val="50000"/>
                  </a:srgbClr>
                </a:gs>
                <a:gs pos="0">
                  <a:srgbClr val="0070C0"/>
                </a:gs>
              </a:gsLst>
              <a:path path="circle">
                <a:fillToRect l="50000" t="50000" r="50000" b="50000"/>
              </a:path>
              <a:tileRect/>
            </a:gradFill>
            <a:ln>
              <a:noFill/>
            </a:ln>
            <a:extLst/>
          </p:spPr>
          <p:txBody>
            <a:bodyPr/>
            <a:lstStyle/>
            <a:p>
              <a:pPr defTabSz="914400">
                <a:defRPr/>
              </a:pPr>
              <a:endParaRPr lang="en-US" kern="0">
                <a:solidFill>
                  <a:sysClr val="windowText" lastClr="000000"/>
                </a:solidFill>
                <a:cs typeface="Arial" pitchFamily="34" charset="0"/>
              </a:endParaRPr>
            </a:p>
          </p:txBody>
        </p:sp>
        <p:sp>
          <p:nvSpPr>
            <p:cNvPr id="105" name="Freeform 87"/>
            <p:cNvSpPr>
              <a:spLocks/>
            </p:cNvSpPr>
            <p:nvPr/>
          </p:nvSpPr>
          <p:spPr bwMode="auto">
            <a:xfrm>
              <a:off x="5234643" y="4093874"/>
              <a:ext cx="1360765" cy="909782"/>
            </a:xfrm>
            <a:custGeom>
              <a:avLst/>
              <a:gdLst>
                <a:gd name="T0" fmla="*/ 856 w 856"/>
                <a:gd name="T1" fmla="*/ 318 h 574"/>
                <a:gd name="T2" fmla="*/ 853 w 856"/>
                <a:gd name="T3" fmla="*/ 349 h 574"/>
                <a:gd name="T4" fmla="*/ 847 w 856"/>
                <a:gd name="T5" fmla="*/ 379 h 574"/>
                <a:gd name="T6" fmla="*/ 836 w 856"/>
                <a:gd name="T7" fmla="*/ 406 h 574"/>
                <a:gd name="T8" fmla="*/ 822 w 856"/>
                <a:gd name="T9" fmla="*/ 432 h 574"/>
                <a:gd name="T10" fmla="*/ 804 w 856"/>
                <a:gd name="T11" fmla="*/ 454 h 574"/>
                <a:gd name="T12" fmla="*/ 782 w 856"/>
                <a:gd name="T13" fmla="*/ 476 h 574"/>
                <a:gd name="T14" fmla="*/ 758 w 856"/>
                <a:gd name="T15" fmla="*/ 494 h 574"/>
                <a:gd name="T16" fmla="*/ 731 w 856"/>
                <a:gd name="T17" fmla="*/ 511 h 574"/>
                <a:gd name="T18" fmla="*/ 700 w 856"/>
                <a:gd name="T19" fmla="*/ 526 h 574"/>
                <a:gd name="T20" fmla="*/ 667 w 856"/>
                <a:gd name="T21" fmla="*/ 538 h 574"/>
                <a:gd name="T22" fmla="*/ 594 w 856"/>
                <a:gd name="T23" fmla="*/ 557 h 574"/>
                <a:gd name="T24" fmla="*/ 515 w 856"/>
                <a:gd name="T25" fmla="*/ 569 h 574"/>
                <a:gd name="T26" fmla="*/ 427 w 856"/>
                <a:gd name="T27" fmla="*/ 574 h 574"/>
                <a:gd name="T28" fmla="*/ 384 w 856"/>
                <a:gd name="T29" fmla="*/ 572 h 574"/>
                <a:gd name="T30" fmla="*/ 301 w 856"/>
                <a:gd name="T31" fmla="*/ 565 h 574"/>
                <a:gd name="T32" fmla="*/ 224 w 856"/>
                <a:gd name="T33" fmla="*/ 549 h 574"/>
                <a:gd name="T34" fmla="*/ 171 w 856"/>
                <a:gd name="T35" fmla="*/ 533 h 574"/>
                <a:gd name="T36" fmla="*/ 140 w 856"/>
                <a:gd name="T37" fmla="*/ 519 h 574"/>
                <a:gd name="T38" fmla="*/ 111 w 856"/>
                <a:gd name="T39" fmla="*/ 503 h 574"/>
                <a:gd name="T40" fmla="*/ 85 w 856"/>
                <a:gd name="T41" fmla="*/ 485 h 574"/>
                <a:gd name="T42" fmla="*/ 62 w 856"/>
                <a:gd name="T43" fmla="*/ 465 h 574"/>
                <a:gd name="T44" fmla="*/ 42 w 856"/>
                <a:gd name="T45" fmla="*/ 443 h 574"/>
                <a:gd name="T46" fmla="*/ 26 w 856"/>
                <a:gd name="T47" fmla="*/ 419 h 574"/>
                <a:gd name="T48" fmla="*/ 13 w 856"/>
                <a:gd name="T49" fmla="*/ 393 h 574"/>
                <a:gd name="T50" fmla="*/ 5 w 856"/>
                <a:gd name="T51" fmla="*/ 364 h 574"/>
                <a:gd name="T52" fmla="*/ 0 w 856"/>
                <a:gd name="T53" fmla="*/ 334 h 574"/>
                <a:gd name="T54" fmla="*/ 0 w 856"/>
                <a:gd name="T55" fmla="*/ 318 h 574"/>
                <a:gd name="T56" fmla="*/ 3 w 856"/>
                <a:gd name="T57" fmla="*/ 285 h 574"/>
                <a:gd name="T58" fmla="*/ 9 w 856"/>
                <a:gd name="T59" fmla="*/ 253 h 574"/>
                <a:gd name="T60" fmla="*/ 19 w 856"/>
                <a:gd name="T61" fmla="*/ 223 h 574"/>
                <a:gd name="T62" fmla="*/ 34 w 856"/>
                <a:gd name="T63" fmla="*/ 194 h 574"/>
                <a:gd name="T64" fmla="*/ 52 w 856"/>
                <a:gd name="T65" fmla="*/ 166 h 574"/>
                <a:gd name="T66" fmla="*/ 73 w 856"/>
                <a:gd name="T67" fmla="*/ 140 h 574"/>
                <a:gd name="T68" fmla="*/ 97 w 856"/>
                <a:gd name="T69" fmla="*/ 115 h 574"/>
                <a:gd name="T70" fmla="*/ 125 w 856"/>
                <a:gd name="T71" fmla="*/ 93 h 574"/>
                <a:gd name="T72" fmla="*/ 155 w 856"/>
                <a:gd name="T73" fmla="*/ 72 h 574"/>
                <a:gd name="T74" fmla="*/ 189 w 856"/>
                <a:gd name="T75" fmla="*/ 54 h 574"/>
                <a:gd name="T76" fmla="*/ 224 w 856"/>
                <a:gd name="T77" fmla="*/ 38 h 574"/>
                <a:gd name="T78" fmla="*/ 262 w 856"/>
                <a:gd name="T79" fmla="*/ 25 h 574"/>
                <a:gd name="T80" fmla="*/ 301 w 856"/>
                <a:gd name="T81" fmla="*/ 14 h 574"/>
                <a:gd name="T82" fmla="*/ 341 w 856"/>
                <a:gd name="T83" fmla="*/ 7 h 574"/>
                <a:gd name="T84" fmla="*/ 384 w 856"/>
                <a:gd name="T85" fmla="*/ 1 h 574"/>
                <a:gd name="T86" fmla="*/ 427 w 856"/>
                <a:gd name="T87" fmla="*/ 0 h 574"/>
                <a:gd name="T88" fmla="*/ 450 w 856"/>
                <a:gd name="T89" fmla="*/ 0 h 574"/>
                <a:gd name="T90" fmla="*/ 493 w 856"/>
                <a:gd name="T91" fmla="*/ 3 h 574"/>
                <a:gd name="T92" fmla="*/ 535 w 856"/>
                <a:gd name="T93" fmla="*/ 10 h 574"/>
                <a:gd name="T94" fmla="*/ 575 w 856"/>
                <a:gd name="T95" fmla="*/ 20 h 574"/>
                <a:gd name="T96" fmla="*/ 614 w 856"/>
                <a:gd name="T97" fmla="*/ 31 h 574"/>
                <a:gd name="T98" fmla="*/ 650 w 856"/>
                <a:gd name="T99" fmla="*/ 45 h 574"/>
                <a:gd name="T100" fmla="*/ 683 w 856"/>
                <a:gd name="T101" fmla="*/ 63 h 574"/>
                <a:gd name="T102" fmla="*/ 716 w 856"/>
                <a:gd name="T103" fmla="*/ 82 h 574"/>
                <a:gd name="T104" fmla="*/ 745 w 856"/>
                <a:gd name="T105" fmla="*/ 104 h 574"/>
                <a:gd name="T106" fmla="*/ 771 w 856"/>
                <a:gd name="T107" fmla="*/ 127 h 574"/>
                <a:gd name="T108" fmla="*/ 794 w 856"/>
                <a:gd name="T109" fmla="*/ 153 h 574"/>
                <a:gd name="T110" fmla="*/ 814 w 856"/>
                <a:gd name="T111" fmla="*/ 180 h 574"/>
                <a:gd name="T112" fmla="*/ 830 w 856"/>
                <a:gd name="T113" fmla="*/ 208 h 574"/>
                <a:gd name="T114" fmla="*/ 843 w 856"/>
                <a:gd name="T115" fmla="*/ 238 h 574"/>
                <a:gd name="T116" fmla="*/ 851 w 856"/>
                <a:gd name="T117" fmla="*/ 269 h 574"/>
                <a:gd name="T118" fmla="*/ 856 w 856"/>
                <a:gd name="T119" fmla="*/ 301 h 574"/>
                <a:gd name="T120" fmla="*/ 856 w 856"/>
                <a:gd name="T121" fmla="*/ 31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6" h="574">
                  <a:moveTo>
                    <a:pt x="856" y="318"/>
                  </a:moveTo>
                  <a:lnTo>
                    <a:pt x="856" y="318"/>
                  </a:lnTo>
                  <a:lnTo>
                    <a:pt x="856" y="334"/>
                  </a:lnTo>
                  <a:lnTo>
                    <a:pt x="853" y="349"/>
                  </a:lnTo>
                  <a:lnTo>
                    <a:pt x="851" y="364"/>
                  </a:lnTo>
                  <a:lnTo>
                    <a:pt x="847" y="379"/>
                  </a:lnTo>
                  <a:lnTo>
                    <a:pt x="843" y="393"/>
                  </a:lnTo>
                  <a:lnTo>
                    <a:pt x="836" y="406"/>
                  </a:lnTo>
                  <a:lnTo>
                    <a:pt x="830" y="419"/>
                  </a:lnTo>
                  <a:lnTo>
                    <a:pt x="822" y="432"/>
                  </a:lnTo>
                  <a:lnTo>
                    <a:pt x="814" y="443"/>
                  </a:lnTo>
                  <a:lnTo>
                    <a:pt x="804" y="454"/>
                  </a:lnTo>
                  <a:lnTo>
                    <a:pt x="794" y="465"/>
                  </a:lnTo>
                  <a:lnTo>
                    <a:pt x="782" y="476"/>
                  </a:lnTo>
                  <a:lnTo>
                    <a:pt x="771" y="485"/>
                  </a:lnTo>
                  <a:lnTo>
                    <a:pt x="758" y="494"/>
                  </a:lnTo>
                  <a:lnTo>
                    <a:pt x="745" y="503"/>
                  </a:lnTo>
                  <a:lnTo>
                    <a:pt x="731" y="511"/>
                  </a:lnTo>
                  <a:lnTo>
                    <a:pt x="716" y="519"/>
                  </a:lnTo>
                  <a:lnTo>
                    <a:pt x="700" y="526"/>
                  </a:lnTo>
                  <a:lnTo>
                    <a:pt x="683" y="533"/>
                  </a:lnTo>
                  <a:lnTo>
                    <a:pt x="667" y="538"/>
                  </a:lnTo>
                  <a:lnTo>
                    <a:pt x="632" y="549"/>
                  </a:lnTo>
                  <a:lnTo>
                    <a:pt x="594" y="557"/>
                  </a:lnTo>
                  <a:lnTo>
                    <a:pt x="555" y="565"/>
                  </a:lnTo>
                  <a:lnTo>
                    <a:pt x="515" y="569"/>
                  </a:lnTo>
                  <a:lnTo>
                    <a:pt x="472" y="572"/>
                  </a:lnTo>
                  <a:lnTo>
                    <a:pt x="427" y="574"/>
                  </a:lnTo>
                  <a:lnTo>
                    <a:pt x="427" y="574"/>
                  </a:lnTo>
                  <a:lnTo>
                    <a:pt x="384" y="572"/>
                  </a:lnTo>
                  <a:lnTo>
                    <a:pt x="341" y="569"/>
                  </a:lnTo>
                  <a:lnTo>
                    <a:pt x="301" y="565"/>
                  </a:lnTo>
                  <a:lnTo>
                    <a:pt x="262" y="557"/>
                  </a:lnTo>
                  <a:lnTo>
                    <a:pt x="224" y="549"/>
                  </a:lnTo>
                  <a:lnTo>
                    <a:pt x="189" y="538"/>
                  </a:lnTo>
                  <a:lnTo>
                    <a:pt x="171" y="533"/>
                  </a:lnTo>
                  <a:lnTo>
                    <a:pt x="155" y="526"/>
                  </a:lnTo>
                  <a:lnTo>
                    <a:pt x="140" y="519"/>
                  </a:lnTo>
                  <a:lnTo>
                    <a:pt x="125" y="511"/>
                  </a:lnTo>
                  <a:lnTo>
                    <a:pt x="111" y="503"/>
                  </a:lnTo>
                  <a:lnTo>
                    <a:pt x="97" y="494"/>
                  </a:lnTo>
                  <a:lnTo>
                    <a:pt x="85" y="485"/>
                  </a:lnTo>
                  <a:lnTo>
                    <a:pt x="73" y="476"/>
                  </a:lnTo>
                  <a:lnTo>
                    <a:pt x="62" y="465"/>
                  </a:lnTo>
                  <a:lnTo>
                    <a:pt x="52" y="454"/>
                  </a:lnTo>
                  <a:lnTo>
                    <a:pt x="42" y="443"/>
                  </a:lnTo>
                  <a:lnTo>
                    <a:pt x="34" y="432"/>
                  </a:lnTo>
                  <a:lnTo>
                    <a:pt x="26" y="419"/>
                  </a:lnTo>
                  <a:lnTo>
                    <a:pt x="19" y="406"/>
                  </a:lnTo>
                  <a:lnTo>
                    <a:pt x="13" y="393"/>
                  </a:lnTo>
                  <a:lnTo>
                    <a:pt x="9" y="379"/>
                  </a:lnTo>
                  <a:lnTo>
                    <a:pt x="5" y="364"/>
                  </a:lnTo>
                  <a:lnTo>
                    <a:pt x="3" y="349"/>
                  </a:lnTo>
                  <a:lnTo>
                    <a:pt x="0" y="334"/>
                  </a:lnTo>
                  <a:lnTo>
                    <a:pt x="0" y="318"/>
                  </a:lnTo>
                  <a:lnTo>
                    <a:pt x="0" y="318"/>
                  </a:lnTo>
                  <a:lnTo>
                    <a:pt x="0" y="301"/>
                  </a:lnTo>
                  <a:lnTo>
                    <a:pt x="3" y="285"/>
                  </a:lnTo>
                  <a:lnTo>
                    <a:pt x="5" y="269"/>
                  </a:lnTo>
                  <a:lnTo>
                    <a:pt x="9" y="253"/>
                  </a:lnTo>
                  <a:lnTo>
                    <a:pt x="13" y="238"/>
                  </a:lnTo>
                  <a:lnTo>
                    <a:pt x="19" y="223"/>
                  </a:lnTo>
                  <a:lnTo>
                    <a:pt x="26" y="208"/>
                  </a:lnTo>
                  <a:lnTo>
                    <a:pt x="34" y="194"/>
                  </a:lnTo>
                  <a:lnTo>
                    <a:pt x="42" y="180"/>
                  </a:lnTo>
                  <a:lnTo>
                    <a:pt x="52" y="166"/>
                  </a:lnTo>
                  <a:lnTo>
                    <a:pt x="62" y="153"/>
                  </a:lnTo>
                  <a:lnTo>
                    <a:pt x="73" y="140"/>
                  </a:lnTo>
                  <a:lnTo>
                    <a:pt x="85" y="127"/>
                  </a:lnTo>
                  <a:lnTo>
                    <a:pt x="97" y="115"/>
                  </a:lnTo>
                  <a:lnTo>
                    <a:pt x="111" y="104"/>
                  </a:lnTo>
                  <a:lnTo>
                    <a:pt x="125" y="93"/>
                  </a:lnTo>
                  <a:lnTo>
                    <a:pt x="140" y="82"/>
                  </a:lnTo>
                  <a:lnTo>
                    <a:pt x="155" y="72"/>
                  </a:lnTo>
                  <a:lnTo>
                    <a:pt x="171" y="63"/>
                  </a:lnTo>
                  <a:lnTo>
                    <a:pt x="189" y="54"/>
                  </a:lnTo>
                  <a:lnTo>
                    <a:pt x="206" y="45"/>
                  </a:lnTo>
                  <a:lnTo>
                    <a:pt x="224" y="38"/>
                  </a:lnTo>
                  <a:lnTo>
                    <a:pt x="242" y="31"/>
                  </a:lnTo>
                  <a:lnTo>
                    <a:pt x="262" y="25"/>
                  </a:lnTo>
                  <a:lnTo>
                    <a:pt x="281" y="20"/>
                  </a:lnTo>
                  <a:lnTo>
                    <a:pt x="301" y="14"/>
                  </a:lnTo>
                  <a:lnTo>
                    <a:pt x="321" y="10"/>
                  </a:lnTo>
                  <a:lnTo>
                    <a:pt x="341" y="7"/>
                  </a:lnTo>
                  <a:lnTo>
                    <a:pt x="363" y="3"/>
                  </a:lnTo>
                  <a:lnTo>
                    <a:pt x="384" y="1"/>
                  </a:lnTo>
                  <a:lnTo>
                    <a:pt x="406" y="0"/>
                  </a:lnTo>
                  <a:lnTo>
                    <a:pt x="427" y="0"/>
                  </a:lnTo>
                  <a:lnTo>
                    <a:pt x="427" y="0"/>
                  </a:lnTo>
                  <a:lnTo>
                    <a:pt x="450" y="0"/>
                  </a:lnTo>
                  <a:lnTo>
                    <a:pt x="472" y="1"/>
                  </a:lnTo>
                  <a:lnTo>
                    <a:pt x="493" y="3"/>
                  </a:lnTo>
                  <a:lnTo>
                    <a:pt x="515" y="7"/>
                  </a:lnTo>
                  <a:lnTo>
                    <a:pt x="535" y="10"/>
                  </a:lnTo>
                  <a:lnTo>
                    <a:pt x="555" y="14"/>
                  </a:lnTo>
                  <a:lnTo>
                    <a:pt x="575" y="20"/>
                  </a:lnTo>
                  <a:lnTo>
                    <a:pt x="594" y="25"/>
                  </a:lnTo>
                  <a:lnTo>
                    <a:pt x="614" y="31"/>
                  </a:lnTo>
                  <a:lnTo>
                    <a:pt x="632" y="38"/>
                  </a:lnTo>
                  <a:lnTo>
                    <a:pt x="650" y="45"/>
                  </a:lnTo>
                  <a:lnTo>
                    <a:pt x="667" y="54"/>
                  </a:lnTo>
                  <a:lnTo>
                    <a:pt x="683" y="63"/>
                  </a:lnTo>
                  <a:lnTo>
                    <a:pt x="700" y="72"/>
                  </a:lnTo>
                  <a:lnTo>
                    <a:pt x="716" y="82"/>
                  </a:lnTo>
                  <a:lnTo>
                    <a:pt x="731" y="93"/>
                  </a:lnTo>
                  <a:lnTo>
                    <a:pt x="745" y="104"/>
                  </a:lnTo>
                  <a:lnTo>
                    <a:pt x="758" y="115"/>
                  </a:lnTo>
                  <a:lnTo>
                    <a:pt x="771" y="127"/>
                  </a:lnTo>
                  <a:lnTo>
                    <a:pt x="782" y="140"/>
                  </a:lnTo>
                  <a:lnTo>
                    <a:pt x="794" y="153"/>
                  </a:lnTo>
                  <a:lnTo>
                    <a:pt x="804" y="166"/>
                  </a:lnTo>
                  <a:lnTo>
                    <a:pt x="814" y="180"/>
                  </a:lnTo>
                  <a:lnTo>
                    <a:pt x="822" y="194"/>
                  </a:lnTo>
                  <a:lnTo>
                    <a:pt x="830" y="208"/>
                  </a:lnTo>
                  <a:lnTo>
                    <a:pt x="836" y="223"/>
                  </a:lnTo>
                  <a:lnTo>
                    <a:pt x="843" y="238"/>
                  </a:lnTo>
                  <a:lnTo>
                    <a:pt x="847" y="253"/>
                  </a:lnTo>
                  <a:lnTo>
                    <a:pt x="851" y="269"/>
                  </a:lnTo>
                  <a:lnTo>
                    <a:pt x="853" y="285"/>
                  </a:lnTo>
                  <a:lnTo>
                    <a:pt x="856" y="301"/>
                  </a:lnTo>
                  <a:lnTo>
                    <a:pt x="856" y="318"/>
                  </a:lnTo>
                  <a:lnTo>
                    <a:pt x="856" y="318"/>
                  </a:lnTo>
                  <a:close/>
                </a:path>
              </a:pathLst>
            </a:custGeom>
            <a:gradFill flip="none" rotWithShape="1">
              <a:gsLst>
                <a:gs pos="0">
                  <a:srgbClr val="00B0F0">
                    <a:tint val="66000"/>
                    <a:satMod val="160000"/>
                    <a:alpha val="31000"/>
                  </a:srgbClr>
                </a:gs>
                <a:gs pos="100000">
                  <a:srgbClr val="00B0F0">
                    <a:tint val="23500"/>
                    <a:satMod val="160000"/>
                  </a:srgbClr>
                </a:gs>
              </a:gsLst>
              <a:lin ang="18900000" scaled="1"/>
              <a:tileRect/>
            </a:gradFill>
            <a:ln>
              <a:noFill/>
            </a:ln>
          </p:spPr>
          <p:txBody>
            <a:bodyPr/>
            <a:lstStyle/>
            <a:p>
              <a:pPr defTabSz="914400">
                <a:defRPr/>
              </a:pPr>
              <a:endParaRPr lang="en-US" kern="0">
                <a:solidFill>
                  <a:sysClr val="windowText" lastClr="000000"/>
                </a:solidFill>
                <a:cs typeface="Arial" pitchFamily="34" charset="0"/>
              </a:endParaRPr>
            </a:p>
          </p:txBody>
        </p:sp>
        <p:sp>
          <p:nvSpPr>
            <p:cNvPr id="106" name="Freeform 88"/>
            <p:cNvSpPr>
              <a:spLocks noEditPoints="1"/>
            </p:cNvSpPr>
            <p:nvPr/>
          </p:nvSpPr>
          <p:spPr bwMode="auto">
            <a:xfrm>
              <a:off x="4976813" y="4079663"/>
              <a:ext cx="1862106" cy="1748482"/>
            </a:xfrm>
            <a:custGeom>
              <a:avLst/>
              <a:gdLst>
                <a:gd name="T0" fmla="*/ 669 w 1172"/>
                <a:gd name="T1" fmla="*/ 39 h 1098"/>
                <a:gd name="T2" fmla="*/ 441 w 1172"/>
                <a:gd name="T3" fmla="*/ 119 h 1098"/>
                <a:gd name="T4" fmla="*/ 159 w 1172"/>
                <a:gd name="T5" fmla="*/ 287 h 1098"/>
                <a:gd name="T6" fmla="*/ 69 w 1172"/>
                <a:gd name="T7" fmla="*/ 287 h 1098"/>
                <a:gd name="T8" fmla="*/ 61 w 1172"/>
                <a:gd name="T9" fmla="*/ 358 h 1098"/>
                <a:gd name="T10" fmla="*/ 2 w 1172"/>
                <a:gd name="T11" fmla="*/ 518 h 1098"/>
                <a:gd name="T12" fmla="*/ 52 w 1172"/>
                <a:gd name="T13" fmla="*/ 462 h 1098"/>
                <a:gd name="T14" fmla="*/ 156 w 1172"/>
                <a:gd name="T15" fmla="*/ 377 h 1098"/>
                <a:gd name="T16" fmla="*/ 246 w 1172"/>
                <a:gd name="T17" fmla="*/ 541 h 1098"/>
                <a:gd name="T18" fmla="*/ 198 w 1172"/>
                <a:gd name="T19" fmla="*/ 598 h 1098"/>
                <a:gd name="T20" fmla="*/ 46 w 1172"/>
                <a:gd name="T21" fmla="*/ 707 h 1098"/>
                <a:gd name="T22" fmla="*/ 266 w 1172"/>
                <a:gd name="T23" fmla="*/ 631 h 1098"/>
                <a:gd name="T24" fmla="*/ 327 w 1172"/>
                <a:gd name="T25" fmla="*/ 843 h 1098"/>
                <a:gd name="T26" fmla="*/ 294 w 1172"/>
                <a:gd name="T27" fmla="*/ 997 h 1098"/>
                <a:gd name="T28" fmla="*/ 219 w 1172"/>
                <a:gd name="T29" fmla="*/ 1023 h 1098"/>
                <a:gd name="T30" fmla="*/ 304 w 1172"/>
                <a:gd name="T31" fmla="*/ 1080 h 1098"/>
                <a:gd name="T32" fmla="*/ 348 w 1172"/>
                <a:gd name="T33" fmla="*/ 1076 h 1098"/>
                <a:gd name="T34" fmla="*/ 567 w 1172"/>
                <a:gd name="T35" fmla="*/ 1051 h 1098"/>
                <a:gd name="T36" fmla="*/ 893 w 1172"/>
                <a:gd name="T37" fmla="*/ 954 h 1098"/>
                <a:gd name="T38" fmla="*/ 986 w 1172"/>
                <a:gd name="T39" fmla="*/ 930 h 1098"/>
                <a:gd name="T40" fmla="*/ 1023 w 1172"/>
                <a:gd name="T41" fmla="*/ 890 h 1098"/>
                <a:gd name="T42" fmla="*/ 1144 w 1172"/>
                <a:gd name="T43" fmla="*/ 771 h 1098"/>
                <a:gd name="T44" fmla="*/ 1136 w 1172"/>
                <a:gd name="T45" fmla="*/ 679 h 1098"/>
                <a:gd name="T46" fmla="*/ 897 w 1172"/>
                <a:gd name="T47" fmla="*/ 690 h 1098"/>
                <a:gd name="T48" fmla="*/ 784 w 1172"/>
                <a:gd name="T49" fmla="*/ 596 h 1098"/>
                <a:gd name="T50" fmla="*/ 1169 w 1172"/>
                <a:gd name="T51" fmla="*/ 443 h 1098"/>
                <a:gd name="T52" fmla="*/ 815 w 1172"/>
                <a:gd name="T53" fmla="*/ 548 h 1098"/>
                <a:gd name="T54" fmla="*/ 707 w 1172"/>
                <a:gd name="T55" fmla="*/ 546 h 1098"/>
                <a:gd name="T56" fmla="*/ 636 w 1172"/>
                <a:gd name="T57" fmla="*/ 554 h 1098"/>
                <a:gd name="T58" fmla="*/ 564 w 1172"/>
                <a:gd name="T59" fmla="*/ 394 h 1098"/>
                <a:gd name="T60" fmla="*/ 599 w 1172"/>
                <a:gd name="T61" fmla="*/ 232 h 1098"/>
                <a:gd name="T62" fmla="*/ 697 w 1172"/>
                <a:gd name="T63" fmla="*/ 144 h 1098"/>
                <a:gd name="T64" fmla="*/ 769 w 1172"/>
                <a:gd name="T65" fmla="*/ 97 h 1098"/>
                <a:gd name="T66" fmla="*/ 970 w 1172"/>
                <a:gd name="T67" fmla="*/ 111 h 1098"/>
                <a:gd name="T68" fmla="*/ 767 w 1172"/>
                <a:gd name="T69" fmla="*/ 67 h 1098"/>
                <a:gd name="T70" fmla="*/ 311 w 1172"/>
                <a:gd name="T71" fmla="*/ 619 h 1098"/>
                <a:gd name="T72" fmla="*/ 447 w 1172"/>
                <a:gd name="T73" fmla="*/ 587 h 1098"/>
                <a:gd name="T74" fmla="*/ 623 w 1172"/>
                <a:gd name="T75" fmla="*/ 640 h 1098"/>
                <a:gd name="T76" fmla="*/ 384 w 1172"/>
                <a:gd name="T77" fmla="*/ 908 h 1098"/>
                <a:gd name="T78" fmla="*/ 321 w 1172"/>
                <a:gd name="T79" fmla="*/ 654 h 1098"/>
                <a:gd name="T80" fmla="*/ 1011 w 1172"/>
                <a:gd name="T81" fmla="*/ 845 h 1098"/>
                <a:gd name="T82" fmla="*/ 956 w 1172"/>
                <a:gd name="T83" fmla="*/ 829 h 1098"/>
                <a:gd name="T84" fmla="*/ 893 w 1172"/>
                <a:gd name="T85" fmla="*/ 716 h 1098"/>
                <a:gd name="T86" fmla="*/ 724 w 1172"/>
                <a:gd name="T87" fmla="*/ 713 h 1098"/>
                <a:gd name="T88" fmla="*/ 858 w 1172"/>
                <a:gd name="T89" fmla="*/ 758 h 1098"/>
                <a:gd name="T90" fmla="*/ 920 w 1172"/>
                <a:gd name="T91" fmla="*/ 888 h 1098"/>
                <a:gd name="T92" fmla="*/ 743 w 1172"/>
                <a:gd name="T93" fmla="*/ 995 h 1098"/>
                <a:gd name="T94" fmla="*/ 426 w 1172"/>
                <a:gd name="T95" fmla="*/ 1035 h 1098"/>
                <a:gd name="T96" fmla="*/ 360 w 1172"/>
                <a:gd name="T97" fmla="*/ 986 h 1098"/>
                <a:gd name="T98" fmla="*/ 652 w 1172"/>
                <a:gd name="T99" fmla="*/ 694 h 1098"/>
                <a:gd name="T100" fmla="*/ 583 w 1172"/>
                <a:gd name="T101" fmla="*/ 204 h 1098"/>
                <a:gd name="T102" fmla="*/ 536 w 1172"/>
                <a:gd name="T103" fmla="*/ 381 h 1098"/>
                <a:gd name="T104" fmla="*/ 602 w 1172"/>
                <a:gd name="T105" fmla="*/ 556 h 1098"/>
                <a:gd name="T106" fmla="*/ 475 w 1172"/>
                <a:gd name="T107" fmla="*/ 563 h 1098"/>
                <a:gd name="T108" fmla="*/ 314 w 1172"/>
                <a:gd name="T109" fmla="*/ 546 h 1098"/>
                <a:gd name="T110" fmla="*/ 216 w 1172"/>
                <a:gd name="T111" fmla="*/ 416 h 1098"/>
                <a:gd name="T112" fmla="*/ 174 w 1172"/>
                <a:gd name="T113" fmla="*/ 312 h 1098"/>
                <a:gd name="T114" fmla="*/ 415 w 1172"/>
                <a:gd name="T115" fmla="*/ 152 h 1098"/>
                <a:gd name="T116" fmla="*/ 636 w 1172"/>
                <a:gd name="T117" fmla="*/ 127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2" h="1098">
                  <a:moveTo>
                    <a:pt x="767" y="0"/>
                  </a:moveTo>
                  <a:lnTo>
                    <a:pt x="767" y="0"/>
                  </a:lnTo>
                  <a:lnTo>
                    <a:pt x="732" y="28"/>
                  </a:lnTo>
                  <a:lnTo>
                    <a:pt x="732" y="28"/>
                  </a:lnTo>
                  <a:lnTo>
                    <a:pt x="721" y="25"/>
                  </a:lnTo>
                  <a:lnTo>
                    <a:pt x="709" y="24"/>
                  </a:lnTo>
                  <a:lnTo>
                    <a:pt x="709" y="24"/>
                  </a:lnTo>
                  <a:lnTo>
                    <a:pt x="698" y="25"/>
                  </a:lnTo>
                  <a:lnTo>
                    <a:pt x="687" y="27"/>
                  </a:lnTo>
                  <a:lnTo>
                    <a:pt x="678" y="32"/>
                  </a:lnTo>
                  <a:lnTo>
                    <a:pt x="669" y="39"/>
                  </a:lnTo>
                  <a:lnTo>
                    <a:pt x="661" y="46"/>
                  </a:lnTo>
                  <a:lnTo>
                    <a:pt x="655" y="56"/>
                  </a:lnTo>
                  <a:lnTo>
                    <a:pt x="651" y="65"/>
                  </a:lnTo>
                  <a:lnTo>
                    <a:pt x="649" y="76"/>
                  </a:lnTo>
                  <a:lnTo>
                    <a:pt x="649" y="76"/>
                  </a:lnTo>
                  <a:lnTo>
                    <a:pt x="612" y="79"/>
                  </a:lnTo>
                  <a:lnTo>
                    <a:pt x="576" y="85"/>
                  </a:lnTo>
                  <a:lnTo>
                    <a:pt x="542" y="91"/>
                  </a:lnTo>
                  <a:lnTo>
                    <a:pt x="508" y="99"/>
                  </a:lnTo>
                  <a:lnTo>
                    <a:pt x="474" y="109"/>
                  </a:lnTo>
                  <a:lnTo>
                    <a:pt x="441" y="119"/>
                  </a:lnTo>
                  <a:lnTo>
                    <a:pt x="409" y="131"/>
                  </a:lnTo>
                  <a:lnTo>
                    <a:pt x="378" y="144"/>
                  </a:lnTo>
                  <a:lnTo>
                    <a:pt x="346" y="158"/>
                  </a:lnTo>
                  <a:lnTo>
                    <a:pt x="317" y="173"/>
                  </a:lnTo>
                  <a:lnTo>
                    <a:pt x="288" y="189"/>
                  </a:lnTo>
                  <a:lnTo>
                    <a:pt x="260" y="207"/>
                  </a:lnTo>
                  <a:lnTo>
                    <a:pt x="233" y="226"/>
                  </a:lnTo>
                  <a:lnTo>
                    <a:pt x="208" y="245"/>
                  </a:lnTo>
                  <a:lnTo>
                    <a:pt x="183" y="266"/>
                  </a:lnTo>
                  <a:lnTo>
                    <a:pt x="159" y="287"/>
                  </a:lnTo>
                  <a:lnTo>
                    <a:pt x="159" y="287"/>
                  </a:lnTo>
                  <a:lnTo>
                    <a:pt x="149" y="281"/>
                  </a:lnTo>
                  <a:lnTo>
                    <a:pt x="140" y="275"/>
                  </a:lnTo>
                  <a:lnTo>
                    <a:pt x="128" y="271"/>
                  </a:lnTo>
                  <a:lnTo>
                    <a:pt x="116" y="270"/>
                  </a:lnTo>
                  <a:lnTo>
                    <a:pt x="116" y="270"/>
                  </a:lnTo>
                  <a:lnTo>
                    <a:pt x="105" y="271"/>
                  </a:lnTo>
                  <a:lnTo>
                    <a:pt x="95" y="274"/>
                  </a:lnTo>
                  <a:lnTo>
                    <a:pt x="95" y="274"/>
                  </a:lnTo>
                  <a:lnTo>
                    <a:pt x="82" y="263"/>
                  </a:lnTo>
                  <a:lnTo>
                    <a:pt x="82" y="263"/>
                  </a:lnTo>
                  <a:lnTo>
                    <a:pt x="69" y="287"/>
                  </a:lnTo>
                  <a:lnTo>
                    <a:pt x="72" y="289"/>
                  </a:lnTo>
                  <a:lnTo>
                    <a:pt x="72" y="289"/>
                  </a:lnTo>
                  <a:lnTo>
                    <a:pt x="66" y="298"/>
                  </a:lnTo>
                  <a:lnTo>
                    <a:pt x="60" y="309"/>
                  </a:lnTo>
                  <a:lnTo>
                    <a:pt x="56" y="319"/>
                  </a:lnTo>
                  <a:lnTo>
                    <a:pt x="55" y="331"/>
                  </a:lnTo>
                  <a:lnTo>
                    <a:pt x="55" y="331"/>
                  </a:lnTo>
                  <a:lnTo>
                    <a:pt x="56" y="339"/>
                  </a:lnTo>
                  <a:lnTo>
                    <a:pt x="57" y="345"/>
                  </a:lnTo>
                  <a:lnTo>
                    <a:pt x="59" y="352"/>
                  </a:lnTo>
                  <a:lnTo>
                    <a:pt x="61" y="358"/>
                  </a:lnTo>
                  <a:lnTo>
                    <a:pt x="65" y="364"/>
                  </a:lnTo>
                  <a:lnTo>
                    <a:pt x="69" y="370"/>
                  </a:lnTo>
                  <a:lnTo>
                    <a:pt x="73" y="375"/>
                  </a:lnTo>
                  <a:lnTo>
                    <a:pt x="79" y="380"/>
                  </a:lnTo>
                  <a:lnTo>
                    <a:pt x="79" y="380"/>
                  </a:lnTo>
                  <a:lnTo>
                    <a:pt x="56" y="412"/>
                  </a:lnTo>
                  <a:lnTo>
                    <a:pt x="35" y="446"/>
                  </a:lnTo>
                  <a:lnTo>
                    <a:pt x="26" y="465"/>
                  </a:lnTo>
                  <a:lnTo>
                    <a:pt x="17" y="482"/>
                  </a:lnTo>
                  <a:lnTo>
                    <a:pt x="10" y="500"/>
                  </a:lnTo>
                  <a:lnTo>
                    <a:pt x="2" y="518"/>
                  </a:lnTo>
                  <a:lnTo>
                    <a:pt x="2" y="518"/>
                  </a:lnTo>
                  <a:lnTo>
                    <a:pt x="1" y="541"/>
                  </a:lnTo>
                  <a:lnTo>
                    <a:pt x="0" y="563"/>
                  </a:lnTo>
                  <a:lnTo>
                    <a:pt x="0" y="563"/>
                  </a:lnTo>
                  <a:lnTo>
                    <a:pt x="1" y="595"/>
                  </a:lnTo>
                  <a:lnTo>
                    <a:pt x="1" y="595"/>
                  </a:lnTo>
                  <a:lnTo>
                    <a:pt x="9" y="568"/>
                  </a:lnTo>
                  <a:lnTo>
                    <a:pt x="17" y="541"/>
                  </a:lnTo>
                  <a:lnTo>
                    <a:pt x="27" y="514"/>
                  </a:lnTo>
                  <a:lnTo>
                    <a:pt x="39" y="488"/>
                  </a:lnTo>
                  <a:lnTo>
                    <a:pt x="52" y="462"/>
                  </a:lnTo>
                  <a:lnTo>
                    <a:pt x="66" y="438"/>
                  </a:lnTo>
                  <a:lnTo>
                    <a:pt x="81" y="413"/>
                  </a:lnTo>
                  <a:lnTo>
                    <a:pt x="98" y="389"/>
                  </a:lnTo>
                  <a:lnTo>
                    <a:pt x="98" y="389"/>
                  </a:lnTo>
                  <a:lnTo>
                    <a:pt x="106" y="391"/>
                  </a:lnTo>
                  <a:lnTo>
                    <a:pt x="116" y="392"/>
                  </a:lnTo>
                  <a:lnTo>
                    <a:pt x="116" y="392"/>
                  </a:lnTo>
                  <a:lnTo>
                    <a:pt x="128" y="391"/>
                  </a:lnTo>
                  <a:lnTo>
                    <a:pt x="138" y="388"/>
                  </a:lnTo>
                  <a:lnTo>
                    <a:pt x="147" y="384"/>
                  </a:lnTo>
                  <a:lnTo>
                    <a:pt x="156" y="377"/>
                  </a:lnTo>
                  <a:lnTo>
                    <a:pt x="156" y="377"/>
                  </a:lnTo>
                  <a:lnTo>
                    <a:pt x="170" y="396"/>
                  </a:lnTo>
                  <a:lnTo>
                    <a:pt x="183" y="414"/>
                  </a:lnTo>
                  <a:lnTo>
                    <a:pt x="196" y="433"/>
                  </a:lnTo>
                  <a:lnTo>
                    <a:pt x="208" y="454"/>
                  </a:lnTo>
                  <a:lnTo>
                    <a:pt x="219" y="473"/>
                  </a:lnTo>
                  <a:lnTo>
                    <a:pt x="230" y="495"/>
                  </a:lnTo>
                  <a:lnTo>
                    <a:pt x="241" y="516"/>
                  </a:lnTo>
                  <a:lnTo>
                    <a:pt x="252" y="538"/>
                  </a:lnTo>
                  <a:lnTo>
                    <a:pt x="252" y="538"/>
                  </a:lnTo>
                  <a:lnTo>
                    <a:pt x="246" y="541"/>
                  </a:lnTo>
                  <a:lnTo>
                    <a:pt x="241" y="545"/>
                  </a:lnTo>
                  <a:lnTo>
                    <a:pt x="237" y="551"/>
                  </a:lnTo>
                  <a:lnTo>
                    <a:pt x="233" y="556"/>
                  </a:lnTo>
                  <a:lnTo>
                    <a:pt x="230" y="561"/>
                  </a:lnTo>
                  <a:lnTo>
                    <a:pt x="228" y="568"/>
                  </a:lnTo>
                  <a:lnTo>
                    <a:pt x="227" y="574"/>
                  </a:lnTo>
                  <a:lnTo>
                    <a:pt x="227" y="582"/>
                  </a:lnTo>
                  <a:lnTo>
                    <a:pt x="227" y="582"/>
                  </a:lnTo>
                  <a:lnTo>
                    <a:pt x="227" y="589"/>
                  </a:lnTo>
                  <a:lnTo>
                    <a:pt x="227" y="589"/>
                  </a:lnTo>
                  <a:lnTo>
                    <a:pt x="198" y="598"/>
                  </a:lnTo>
                  <a:lnTo>
                    <a:pt x="170" y="609"/>
                  </a:lnTo>
                  <a:lnTo>
                    <a:pt x="142" y="620"/>
                  </a:lnTo>
                  <a:lnTo>
                    <a:pt x="115" y="633"/>
                  </a:lnTo>
                  <a:lnTo>
                    <a:pt x="89" y="647"/>
                  </a:lnTo>
                  <a:lnTo>
                    <a:pt x="63" y="662"/>
                  </a:lnTo>
                  <a:lnTo>
                    <a:pt x="39" y="679"/>
                  </a:lnTo>
                  <a:lnTo>
                    <a:pt x="15" y="696"/>
                  </a:lnTo>
                  <a:lnTo>
                    <a:pt x="15" y="696"/>
                  </a:lnTo>
                  <a:lnTo>
                    <a:pt x="23" y="724"/>
                  </a:lnTo>
                  <a:lnTo>
                    <a:pt x="23" y="724"/>
                  </a:lnTo>
                  <a:lnTo>
                    <a:pt x="46" y="707"/>
                  </a:lnTo>
                  <a:lnTo>
                    <a:pt x="71" y="689"/>
                  </a:lnTo>
                  <a:lnTo>
                    <a:pt x="97" y="673"/>
                  </a:lnTo>
                  <a:lnTo>
                    <a:pt x="124" y="659"/>
                  </a:lnTo>
                  <a:lnTo>
                    <a:pt x="151" y="645"/>
                  </a:lnTo>
                  <a:lnTo>
                    <a:pt x="180" y="633"/>
                  </a:lnTo>
                  <a:lnTo>
                    <a:pt x="209" y="623"/>
                  </a:lnTo>
                  <a:lnTo>
                    <a:pt x="238" y="613"/>
                  </a:lnTo>
                  <a:lnTo>
                    <a:pt x="238" y="613"/>
                  </a:lnTo>
                  <a:lnTo>
                    <a:pt x="245" y="620"/>
                  </a:lnTo>
                  <a:lnTo>
                    <a:pt x="255" y="627"/>
                  </a:lnTo>
                  <a:lnTo>
                    <a:pt x="266" y="631"/>
                  </a:lnTo>
                  <a:lnTo>
                    <a:pt x="271" y="631"/>
                  </a:lnTo>
                  <a:lnTo>
                    <a:pt x="277" y="632"/>
                  </a:lnTo>
                  <a:lnTo>
                    <a:pt x="277" y="632"/>
                  </a:lnTo>
                  <a:lnTo>
                    <a:pt x="286" y="631"/>
                  </a:lnTo>
                  <a:lnTo>
                    <a:pt x="286" y="631"/>
                  </a:lnTo>
                  <a:lnTo>
                    <a:pt x="297" y="665"/>
                  </a:lnTo>
                  <a:lnTo>
                    <a:pt x="305" y="699"/>
                  </a:lnTo>
                  <a:lnTo>
                    <a:pt x="312" y="733"/>
                  </a:lnTo>
                  <a:lnTo>
                    <a:pt x="318" y="770"/>
                  </a:lnTo>
                  <a:lnTo>
                    <a:pt x="324" y="805"/>
                  </a:lnTo>
                  <a:lnTo>
                    <a:pt x="327" y="843"/>
                  </a:lnTo>
                  <a:lnTo>
                    <a:pt x="329" y="880"/>
                  </a:lnTo>
                  <a:lnTo>
                    <a:pt x="330" y="917"/>
                  </a:lnTo>
                  <a:lnTo>
                    <a:pt x="330" y="917"/>
                  </a:lnTo>
                  <a:lnTo>
                    <a:pt x="329" y="948"/>
                  </a:lnTo>
                  <a:lnTo>
                    <a:pt x="328" y="979"/>
                  </a:lnTo>
                  <a:lnTo>
                    <a:pt x="328" y="979"/>
                  </a:lnTo>
                  <a:lnTo>
                    <a:pt x="319" y="980"/>
                  </a:lnTo>
                  <a:lnTo>
                    <a:pt x="312" y="982"/>
                  </a:lnTo>
                  <a:lnTo>
                    <a:pt x="305" y="986"/>
                  </a:lnTo>
                  <a:lnTo>
                    <a:pt x="299" y="990"/>
                  </a:lnTo>
                  <a:lnTo>
                    <a:pt x="294" y="997"/>
                  </a:lnTo>
                  <a:lnTo>
                    <a:pt x="289" y="1003"/>
                  </a:lnTo>
                  <a:lnTo>
                    <a:pt x="286" y="1010"/>
                  </a:lnTo>
                  <a:lnTo>
                    <a:pt x="284" y="1017"/>
                  </a:lnTo>
                  <a:lnTo>
                    <a:pt x="284" y="1017"/>
                  </a:lnTo>
                  <a:lnTo>
                    <a:pt x="258" y="1012"/>
                  </a:lnTo>
                  <a:lnTo>
                    <a:pt x="232" y="1006"/>
                  </a:lnTo>
                  <a:lnTo>
                    <a:pt x="208" y="998"/>
                  </a:lnTo>
                  <a:lnTo>
                    <a:pt x="183" y="990"/>
                  </a:lnTo>
                  <a:lnTo>
                    <a:pt x="183" y="990"/>
                  </a:lnTo>
                  <a:lnTo>
                    <a:pt x="200" y="1007"/>
                  </a:lnTo>
                  <a:lnTo>
                    <a:pt x="219" y="1023"/>
                  </a:lnTo>
                  <a:lnTo>
                    <a:pt x="219" y="1023"/>
                  </a:lnTo>
                  <a:lnTo>
                    <a:pt x="251" y="1031"/>
                  </a:lnTo>
                  <a:lnTo>
                    <a:pt x="283" y="1038"/>
                  </a:lnTo>
                  <a:lnTo>
                    <a:pt x="283" y="1038"/>
                  </a:lnTo>
                  <a:lnTo>
                    <a:pt x="285" y="1045"/>
                  </a:lnTo>
                  <a:lnTo>
                    <a:pt x="288" y="1053"/>
                  </a:lnTo>
                  <a:lnTo>
                    <a:pt x="288" y="1053"/>
                  </a:lnTo>
                  <a:lnTo>
                    <a:pt x="282" y="1067"/>
                  </a:lnTo>
                  <a:lnTo>
                    <a:pt x="282" y="1067"/>
                  </a:lnTo>
                  <a:lnTo>
                    <a:pt x="304" y="1080"/>
                  </a:lnTo>
                  <a:lnTo>
                    <a:pt x="304" y="1080"/>
                  </a:lnTo>
                  <a:lnTo>
                    <a:pt x="308" y="1072"/>
                  </a:lnTo>
                  <a:lnTo>
                    <a:pt x="308" y="1072"/>
                  </a:lnTo>
                  <a:lnTo>
                    <a:pt x="317" y="1076"/>
                  </a:lnTo>
                  <a:lnTo>
                    <a:pt x="317" y="1076"/>
                  </a:lnTo>
                  <a:lnTo>
                    <a:pt x="315" y="1086"/>
                  </a:lnTo>
                  <a:lnTo>
                    <a:pt x="315" y="1086"/>
                  </a:lnTo>
                  <a:lnTo>
                    <a:pt x="340" y="1098"/>
                  </a:lnTo>
                  <a:lnTo>
                    <a:pt x="340" y="1098"/>
                  </a:lnTo>
                  <a:lnTo>
                    <a:pt x="343" y="1079"/>
                  </a:lnTo>
                  <a:lnTo>
                    <a:pt x="343" y="1079"/>
                  </a:lnTo>
                  <a:lnTo>
                    <a:pt x="348" y="1076"/>
                  </a:lnTo>
                  <a:lnTo>
                    <a:pt x="354" y="1074"/>
                  </a:lnTo>
                  <a:lnTo>
                    <a:pt x="364" y="1069"/>
                  </a:lnTo>
                  <a:lnTo>
                    <a:pt x="372" y="1061"/>
                  </a:lnTo>
                  <a:lnTo>
                    <a:pt x="378" y="1052"/>
                  </a:lnTo>
                  <a:lnTo>
                    <a:pt x="378" y="1052"/>
                  </a:lnTo>
                  <a:lnTo>
                    <a:pt x="423" y="1055"/>
                  </a:lnTo>
                  <a:lnTo>
                    <a:pt x="469" y="1056"/>
                  </a:lnTo>
                  <a:lnTo>
                    <a:pt x="469" y="1056"/>
                  </a:lnTo>
                  <a:lnTo>
                    <a:pt x="501" y="1055"/>
                  </a:lnTo>
                  <a:lnTo>
                    <a:pt x="535" y="1054"/>
                  </a:lnTo>
                  <a:lnTo>
                    <a:pt x="567" y="1051"/>
                  </a:lnTo>
                  <a:lnTo>
                    <a:pt x="599" y="1047"/>
                  </a:lnTo>
                  <a:lnTo>
                    <a:pt x="630" y="1042"/>
                  </a:lnTo>
                  <a:lnTo>
                    <a:pt x="661" y="1037"/>
                  </a:lnTo>
                  <a:lnTo>
                    <a:pt x="693" y="1029"/>
                  </a:lnTo>
                  <a:lnTo>
                    <a:pt x="723" y="1022"/>
                  </a:lnTo>
                  <a:lnTo>
                    <a:pt x="753" y="1012"/>
                  </a:lnTo>
                  <a:lnTo>
                    <a:pt x="782" y="1002"/>
                  </a:lnTo>
                  <a:lnTo>
                    <a:pt x="810" y="992"/>
                  </a:lnTo>
                  <a:lnTo>
                    <a:pt x="838" y="980"/>
                  </a:lnTo>
                  <a:lnTo>
                    <a:pt x="866" y="968"/>
                  </a:lnTo>
                  <a:lnTo>
                    <a:pt x="893" y="954"/>
                  </a:lnTo>
                  <a:lnTo>
                    <a:pt x="918" y="940"/>
                  </a:lnTo>
                  <a:lnTo>
                    <a:pt x="944" y="925"/>
                  </a:lnTo>
                  <a:lnTo>
                    <a:pt x="944" y="925"/>
                  </a:lnTo>
                  <a:lnTo>
                    <a:pt x="950" y="928"/>
                  </a:lnTo>
                  <a:lnTo>
                    <a:pt x="957" y="930"/>
                  </a:lnTo>
                  <a:lnTo>
                    <a:pt x="964" y="932"/>
                  </a:lnTo>
                  <a:lnTo>
                    <a:pt x="971" y="932"/>
                  </a:lnTo>
                  <a:lnTo>
                    <a:pt x="971" y="932"/>
                  </a:lnTo>
                  <a:lnTo>
                    <a:pt x="979" y="931"/>
                  </a:lnTo>
                  <a:lnTo>
                    <a:pt x="986" y="930"/>
                  </a:lnTo>
                  <a:lnTo>
                    <a:pt x="986" y="930"/>
                  </a:lnTo>
                  <a:lnTo>
                    <a:pt x="998" y="955"/>
                  </a:lnTo>
                  <a:lnTo>
                    <a:pt x="1009" y="982"/>
                  </a:lnTo>
                  <a:lnTo>
                    <a:pt x="1009" y="982"/>
                  </a:lnTo>
                  <a:lnTo>
                    <a:pt x="1029" y="960"/>
                  </a:lnTo>
                  <a:lnTo>
                    <a:pt x="1029" y="960"/>
                  </a:lnTo>
                  <a:lnTo>
                    <a:pt x="1020" y="938"/>
                  </a:lnTo>
                  <a:lnTo>
                    <a:pt x="1009" y="916"/>
                  </a:lnTo>
                  <a:lnTo>
                    <a:pt x="1009" y="916"/>
                  </a:lnTo>
                  <a:lnTo>
                    <a:pt x="1015" y="909"/>
                  </a:lnTo>
                  <a:lnTo>
                    <a:pt x="1020" y="900"/>
                  </a:lnTo>
                  <a:lnTo>
                    <a:pt x="1023" y="890"/>
                  </a:lnTo>
                  <a:lnTo>
                    <a:pt x="1024" y="880"/>
                  </a:lnTo>
                  <a:lnTo>
                    <a:pt x="1024" y="880"/>
                  </a:lnTo>
                  <a:lnTo>
                    <a:pt x="1023" y="869"/>
                  </a:lnTo>
                  <a:lnTo>
                    <a:pt x="1023" y="869"/>
                  </a:lnTo>
                  <a:lnTo>
                    <a:pt x="1052" y="845"/>
                  </a:lnTo>
                  <a:lnTo>
                    <a:pt x="1080" y="818"/>
                  </a:lnTo>
                  <a:lnTo>
                    <a:pt x="1107" y="791"/>
                  </a:lnTo>
                  <a:lnTo>
                    <a:pt x="1131" y="764"/>
                  </a:lnTo>
                  <a:lnTo>
                    <a:pt x="1131" y="764"/>
                  </a:lnTo>
                  <a:lnTo>
                    <a:pt x="1137" y="768"/>
                  </a:lnTo>
                  <a:lnTo>
                    <a:pt x="1144" y="771"/>
                  </a:lnTo>
                  <a:lnTo>
                    <a:pt x="1144" y="771"/>
                  </a:lnTo>
                  <a:lnTo>
                    <a:pt x="1153" y="746"/>
                  </a:lnTo>
                  <a:lnTo>
                    <a:pt x="1160" y="722"/>
                  </a:lnTo>
                  <a:lnTo>
                    <a:pt x="1167" y="697"/>
                  </a:lnTo>
                  <a:lnTo>
                    <a:pt x="1172" y="671"/>
                  </a:lnTo>
                  <a:lnTo>
                    <a:pt x="1172" y="671"/>
                  </a:lnTo>
                  <a:lnTo>
                    <a:pt x="1164" y="670"/>
                  </a:lnTo>
                  <a:lnTo>
                    <a:pt x="1164" y="670"/>
                  </a:lnTo>
                  <a:lnTo>
                    <a:pt x="1154" y="671"/>
                  </a:lnTo>
                  <a:lnTo>
                    <a:pt x="1144" y="674"/>
                  </a:lnTo>
                  <a:lnTo>
                    <a:pt x="1136" y="679"/>
                  </a:lnTo>
                  <a:lnTo>
                    <a:pt x="1128" y="684"/>
                  </a:lnTo>
                  <a:lnTo>
                    <a:pt x="1122" y="690"/>
                  </a:lnTo>
                  <a:lnTo>
                    <a:pt x="1116" y="699"/>
                  </a:lnTo>
                  <a:lnTo>
                    <a:pt x="1113" y="708"/>
                  </a:lnTo>
                  <a:lnTo>
                    <a:pt x="1111" y="717"/>
                  </a:lnTo>
                  <a:lnTo>
                    <a:pt x="1111" y="717"/>
                  </a:lnTo>
                  <a:lnTo>
                    <a:pt x="1066" y="715"/>
                  </a:lnTo>
                  <a:lnTo>
                    <a:pt x="1021" y="712"/>
                  </a:lnTo>
                  <a:lnTo>
                    <a:pt x="978" y="707"/>
                  </a:lnTo>
                  <a:lnTo>
                    <a:pt x="937" y="699"/>
                  </a:lnTo>
                  <a:lnTo>
                    <a:pt x="897" y="690"/>
                  </a:lnTo>
                  <a:lnTo>
                    <a:pt x="858" y="681"/>
                  </a:lnTo>
                  <a:lnTo>
                    <a:pt x="822" y="668"/>
                  </a:lnTo>
                  <a:lnTo>
                    <a:pt x="787" y="655"/>
                  </a:lnTo>
                  <a:lnTo>
                    <a:pt x="787" y="655"/>
                  </a:lnTo>
                  <a:lnTo>
                    <a:pt x="789" y="643"/>
                  </a:lnTo>
                  <a:lnTo>
                    <a:pt x="791" y="630"/>
                  </a:lnTo>
                  <a:lnTo>
                    <a:pt x="791" y="630"/>
                  </a:lnTo>
                  <a:lnTo>
                    <a:pt x="791" y="622"/>
                  </a:lnTo>
                  <a:lnTo>
                    <a:pt x="789" y="613"/>
                  </a:lnTo>
                  <a:lnTo>
                    <a:pt x="786" y="604"/>
                  </a:lnTo>
                  <a:lnTo>
                    <a:pt x="784" y="596"/>
                  </a:lnTo>
                  <a:lnTo>
                    <a:pt x="784" y="596"/>
                  </a:lnTo>
                  <a:lnTo>
                    <a:pt x="828" y="571"/>
                  </a:lnTo>
                  <a:lnTo>
                    <a:pt x="828" y="571"/>
                  </a:lnTo>
                  <a:lnTo>
                    <a:pt x="870" y="549"/>
                  </a:lnTo>
                  <a:lnTo>
                    <a:pt x="912" y="529"/>
                  </a:lnTo>
                  <a:lnTo>
                    <a:pt x="955" y="511"/>
                  </a:lnTo>
                  <a:lnTo>
                    <a:pt x="998" y="495"/>
                  </a:lnTo>
                  <a:lnTo>
                    <a:pt x="1041" y="480"/>
                  </a:lnTo>
                  <a:lnTo>
                    <a:pt x="1083" y="466"/>
                  </a:lnTo>
                  <a:lnTo>
                    <a:pt x="1126" y="454"/>
                  </a:lnTo>
                  <a:lnTo>
                    <a:pt x="1169" y="443"/>
                  </a:lnTo>
                  <a:lnTo>
                    <a:pt x="1169" y="443"/>
                  </a:lnTo>
                  <a:lnTo>
                    <a:pt x="1164" y="417"/>
                  </a:lnTo>
                  <a:lnTo>
                    <a:pt x="1164" y="417"/>
                  </a:lnTo>
                  <a:lnTo>
                    <a:pt x="1120" y="428"/>
                  </a:lnTo>
                  <a:lnTo>
                    <a:pt x="1076" y="441"/>
                  </a:lnTo>
                  <a:lnTo>
                    <a:pt x="1033" y="455"/>
                  </a:lnTo>
                  <a:lnTo>
                    <a:pt x="988" y="470"/>
                  </a:lnTo>
                  <a:lnTo>
                    <a:pt x="945" y="487"/>
                  </a:lnTo>
                  <a:lnTo>
                    <a:pt x="901" y="505"/>
                  </a:lnTo>
                  <a:lnTo>
                    <a:pt x="858" y="526"/>
                  </a:lnTo>
                  <a:lnTo>
                    <a:pt x="815" y="548"/>
                  </a:lnTo>
                  <a:lnTo>
                    <a:pt x="815" y="548"/>
                  </a:lnTo>
                  <a:lnTo>
                    <a:pt x="769" y="574"/>
                  </a:lnTo>
                  <a:lnTo>
                    <a:pt x="769" y="574"/>
                  </a:lnTo>
                  <a:lnTo>
                    <a:pt x="764" y="568"/>
                  </a:lnTo>
                  <a:lnTo>
                    <a:pt x="756" y="562"/>
                  </a:lnTo>
                  <a:lnTo>
                    <a:pt x="750" y="558"/>
                  </a:lnTo>
                  <a:lnTo>
                    <a:pt x="741" y="554"/>
                  </a:lnTo>
                  <a:lnTo>
                    <a:pt x="734" y="551"/>
                  </a:lnTo>
                  <a:lnTo>
                    <a:pt x="725" y="548"/>
                  </a:lnTo>
                  <a:lnTo>
                    <a:pt x="716" y="546"/>
                  </a:lnTo>
                  <a:lnTo>
                    <a:pt x="707" y="546"/>
                  </a:lnTo>
                  <a:lnTo>
                    <a:pt x="707" y="546"/>
                  </a:lnTo>
                  <a:lnTo>
                    <a:pt x="698" y="546"/>
                  </a:lnTo>
                  <a:lnTo>
                    <a:pt x="690" y="547"/>
                  </a:lnTo>
                  <a:lnTo>
                    <a:pt x="683" y="549"/>
                  </a:lnTo>
                  <a:lnTo>
                    <a:pt x="675" y="552"/>
                  </a:lnTo>
                  <a:lnTo>
                    <a:pt x="669" y="555"/>
                  </a:lnTo>
                  <a:lnTo>
                    <a:pt x="661" y="559"/>
                  </a:lnTo>
                  <a:lnTo>
                    <a:pt x="656" y="563"/>
                  </a:lnTo>
                  <a:lnTo>
                    <a:pt x="650" y="568"/>
                  </a:lnTo>
                  <a:lnTo>
                    <a:pt x="650" y="568"/>
                  </a:lnTo>
                  <a:lnTo>
                    <a:pt x="636" y="554"/>
                  </a:lnTo>
                  <a:lnTo>
                    <a:pt x="623" y="539"/>
                  </a:lnTo>
                  <a:lnTo>
                    <a:pt x="610" y="523"/>
                  </a:lnTo>
                  <a:lnTo>
                    <a:pt x="599" y="506"/>
                  </a:lnTo>
                  <a:lnTo>
                    <a:pt x="590" y="490"/>
                  </a:lnTo>
                  <a:lnTo>
                    <a:pt x="582" y="472"/>
                  </a:lnTo>
                  <a:lnTo>
                    <a:pt x="575" y="455"/>
                  </a:lnTo>
                  <a:lnTo>
                    <a:pt x="570" y="435"/>
                  </a:lnTo>
                  <a:lnTo>
                    <a:pt x="570" y="435"/>
                  </a:lnTo>
                  <a:lnTo>
                    <a:pt x="567" y="423"/>
                  </a:lnTo>
                  <a:lnTo>
                    <a:pt x="565" y="409"/>
                  </a:lnTo>
                  <a:lnTo>
                    <a:pt x="564" y="394"/>
                  </a:lnTo>
                  <a:lnTo>
                    <a:pt x="562" y="380"/>
                  </a:lnTo>
                  <a:lnTo>
                    <a:pt x="562" y="366"/>
                  </a:lnTo>
                  <a:lnTo>
                    <a:pt x="564" y="351"/>
                  </a:lnTo>
                  <a:lnTo>
                    <a:pt x="566" y="337"/>
                  </a:lnTo>
                  <a:lnTo>
                    <a:pt x="568" y="321"/>
                  </a:lnTo>
                  <a:lnTo>
                    <a:pt x="571" y="306"/>
                  </a:lnTo>
                  <a:lnTo>
                    <a:pt x="575" y="291"/>
                  </a:lnTo>
                  <a:lnTo>
                    <a:pt x="580" y="277"/>
                  </a:lnTo>
                  <a:lnTo>
                    <a:pt x="585" y="262"/>
                  </a:lnTo>
                  <a:lnTo>
                    <a:pt x="592" y="247"/>
                  </a:lnTo>
                  <a:lnTo>
                    <a:pt x="599" y="232"/>
                  </a:lnTo>
                  <a:lnTo>
                    <a:pt x="607" y="217"/>
                  </a:lnTo>
                  <a:lnTo>
                    <a:pt x="615" y="202"/>
                  </a:lnTo>
                  <a:lnTo>
                    <a:pt x="615" y="202"/>
                  </a:lnTo>
                  <a:lnTo>
                    <a:pt x="627" y="184"/>
                  </a:lnTo>
                  <a:lnTo>
                    <a:pt x="640" y="166"/>
                  </a:lnTo>
                  <a:lnTo>
                    <a:pt x="653" y="147"/>
                  </a:lnTo>
                  <a:lnTo>
                    <a:pt x="668" y="129"/>
                  </a:lnTo>
                  <a:lnTo>
                    <a:pt x="668" y="129"/>
                  </a:lnTo>
                  <a:lnTo>
                    <a:pt x="677" y="136"/>
                  </a:lnTo>
                  <a:lnTo>
                    <a:pt x="686" y="141"/>
                  </a:lnTo>
                  <a:lnTo>
                    <a:pt x="697" y="144"/>
                  </a:lnTo>
                  <a:lnTo>
                    <a:pt x="709" y="145"/>
                  </a:lnTo>
                  <a:lnTo>
                    <a:pt x="709" y="145"/>
                  </a:lnTo>
                  <a:lnTo>
                    <a:pt x="720" y="145"/>
                  </a:lnTo>
                  <a:lnTo>
                    <a:pt x="730" y="142"/>
                  </a:lnTo>
                  <a:lnTo>
                    <a:pt x="739" y="138"/>
                  </a:lnTo>
                  <a:lnTo>
                    <a:pt x="747" y="132"/>
                  </a:lnTo>
                  <a:lnTo>
                    <a:pt x="755" y="125"/>
                  </a:lnTo>
                  <a:lnTo>
                    <a:pt x="761" y="116"/>
                  </a:lnTo>
                  <a:lnTo>
                    <a:pt x="766" y="107"/>
                  </a:lnTo>
                  <a:lnTo>
                    <a:pt x="769" y="97"/>
                  </a:lnTo>
                  <a:lnTo>
                    <a:pt x="769" y="97"/>
                  </a:lnTo>
                  <a:lnTo>
                    <a:pt x="800" y="100"/>
                  </a:lnTo>
                  <a:lnTo>
                    <a:pt x="832" y="103"/>
                  </a:lnTo>
                  <a:lnTo>
                    <a:pt x="864" y="107"/>
                  </a:lnTo>
                  <a:lnTo>
                    <a:pt x="894" y="114"/>
                  </a:lnTo>
                  <a:lnTo>
                    <a:pt x="924" y="120"/>
                  </a:lnTo>
                  <a:lnTo>
                    <a:pt x="953" y="129"/>
                  </a:lnTo>
                  <a:lnTo>
                    <a:pt x="982" y="138"/>
                  </a:lnTo>
                  <a:lnTo>
                    <a:pt x="1011" y="148"/>
                  </a:lnTo>
                  <a:lnTo>
                    <a:pt x="1011" y="148"/>
                  </a:lnTo>
                  <a:lnTo>
                    <a:pt x="991" y="129"/>
                  </a:lnTo>
                  <a:lnTo>
                    <a:pt x="970" y="111"/>
                  </a:lnTo>
                  <a:lnTo>
                    <a:pt x="970" y="111"/>
                  </a:lnTo>
                  <a:lnTo>
                    <a:pt x="946" y="104"/>
                  </a:lnTo>
                  <a:lnTo>
                    <a:pt x="922" y="98"/>
                  </a:lnTo>
                  <a:lnTo>
                    <a:pt x="897" y="92"/>
                  </a:lnTo>
                  <a:lnTo>
                    <a:pt x="872" y="87"/>
                  </a:lnTo>
                  <a:lnTo>
                    <a:pt x="848" y="83"/>
                  </a:lnTo>
                  <a:lnTo>
                    <a:pt x="822" y="79"/>
                  </a:lnTo>
                  <a:lnTo>
                    <a:pt x="796" y="77"/>
                  </a:lnTo>
                  <a:lnTo>
                    <a:pt x="769" y="75"/>
                  </a:lnTo>
                  <a:lnTo>
                    <a:pt x="769" y="75"/>
                  </a:lnTo>
                  <a:lnTo>
                    <a:pt x="767" y="67"/>
                  </a:lnTo>
                  <a:lnTo>
                    <a:pt x="764" y="58"/>
                  </a:lnTo>
                  <a:lnTo>
                    <a:pt x="759" y="50"/>
                  </a:lnTo>
                  <a:lnTo>
                    <a:pt x="754" y="43"/>
                  </a:lnTo>
                  <a:lnTo>
                    <a:pt x="754" y="43"/>
                  </a:lnTo>
                  <a:lnTo>
                    <a:pt x="775" y="27"/>
                  </a:lnTo>
                  <a:lnTo>
                    <a:pt x="797" y="10"/>
                  </a:lnTo>
                  <a:lnTo>
                    <a:pt x="797" y="10"/>
                  </a:lnTo>
                  <a:lnTo>
                    <a:pt x="767" y="0"/>
                  </a:lnTo>
                  <a:lnTo>
                    <a:pt x="767" y="0"/>
                  </a:lnTo>
                  <a:close/>
                  <a:moveTo>
                    <a:pt x="311" y="619"/>
                  </a:moveTo>
                  <a:lnTo>
                    <a:pt x="311" y="619"/>
                  </a:lnTo>
                  <a:lnTo>
                    <a:pt x="316" y="614"/>
                  </a:lnTo>
                  <a:lnTo>
                    <a:pt x="321" y="608"/>
                  </a:lnTo>
                  <a:lnTo>
                    <a:pt x="324" y="601"/>
                  </a:lnTo>
                  <a:lnTo>
                    <a:pt x="326" y="594"/>
                  </a:lnTo>
                  <a:lnTo>
                    <a:pt x="326" y="594"/>
                  </a:lnTo>
                  <a:lnTo>
                    <a:pt x="350" y="591"/>
                  </a:lnTo>
                  <a:lnTo>
                    <a:pt x="373" y="589"/>
                  </a:lnTo>
                  <a:lnTo>
                    <a:pt x="397" y="587"/>
                  </a:lnTo>
                  <a:lnTo>
                    <a:pt x="421" y="587"/>
                  </a:lnTo>
                  <a:lnTo>
                    <a:pt x="421" y="587"/>
                  </a:lnTo>
                  <a:lnTo>
                    <a:pt x="447" y="587"/>
                  </a:lnTo>
                  <a:lnTo>
                    <a:pt x="473" y="589"/>
                  </a:lnTo>
                  <a:lnTo>
                    <a:pt x="499" y="591"/>
                  </a:lnTo>
                  <a:lnTo>
                    <a:pt x="525" y="596"/>
                  </a:lnTo>
                  <a:lnTo>
                    <a:pt x="550" y="600"/>
                  </a:lnTo>
                  <a:lnTo>
                    <a:pt x="574" y="605"/>
                  </a:lnTo>
                  <a:lnTo>
                    <a:pt x="599" y="612"/>
                  </a:lnTo>
                  <a:lnTo>
                    <a:pt x="624" y="619"/>
                  </a:lnTo>
                  <a:lnTo>
                    <a:pt x="624" y="619"/>
                  </a:lnTo>
                  <a:lnTo>
                    <a:pt x="623" y="630"/>
                  </a:lnTo>
                  <a:lnTo>
                    <a:pt x="623" y="630"/>
                  </a:lnTo>
                  <a:lnTo>
                    <a:pt x="623" y="640"/>
                  </a:lnTo>
                  <a:lnTo>
                    <a:pt x="625" y="648"/>
                  </a:lnTo>
                  <a:lnTo>
                    <a:pt x="627" y="658"/>
                  </a:lnTo>
                  <a:lnTo>
                    <a:pt x="630" y="666"/>
                  </a:lnTo>
                  <a:lnTo>
                    <a:pt x="630" y="666"/>
                  </a:lnTo>
                  <a:lnTo>
                    <a:pt x="590" y="698"/>
                  </a:lnTo>
                  <a:lnTo>
                    <a:pt x="552" y="730"/>
                  </a:lnTo>
                  <a:lnTo>
                    <a:pt x="515" y="764"/>
                  </a:lnTo>
                  <a:lnTo>
                    <a:pt x="480" y="798"/>
                  </a:lnTo>
                  <a:lnTo>
                    <a:pt x="446" y="833"/>
                  </a:lnTo>
                  <a:lnTo>
                    <a:pt x="414" y="870"/>
                  </a:lnTo>
                  <a:lnTo>
                    <a:pt x="384" y="908"/>
                  </a:lnTo>
                  <a:lnTo>
                    <a:pt x="356" y="945"/>
                  </a:lnTo>
                  <a:lnTo>
                    <a:pt x="356" y="945"/>
                  </a:lnTo>
                  <a:lnTo>
                    <a:pt x="356" y="917"/>
                  </a:lnTo>
                  <a:lnTo>
                    <a:pt x="356" y="917"/>
                  </a:lnTo>
                  <a:lnTo>
                    <a:pt x="355" y="879"/>
                  </a:lnTo>
                  <a:lnTo>
                    <a:pt x="353" y="840"/>
                  </a:lnTo>
                  <a:lnTo>
                    <a:pt x="350" y="801"/>
                  </a:lnTo>
                  <a:lnTo>
                    <a:pt x="344" y="764"/>
                  </a:lnTo>
                  <a:lnTo>
                    <a:pt x="338" y="726"/>
                  </a:lnTo>
                  <a:lnTo>
                    <a:pt x="330" y="689"/>
                  </a:lnTo>
                  <a:lnTo>
                    <a:pt x="321" y="654"/>
                  </a:lnTo>
                  <a:lnTo>
                    <a:pt x="311" y="619"/>
                  </a:lnTo>
                  <a:lnTo>
                    <a:pt x="311" y="619"/>
                  </a:lnTo>
                  <a:close/>
                  <a:moveTo>
                    <a:pt x="1115" y="744"/>
                  </a:moveTo>
                  <a:lnTo>
                    <a:pt x="1117" y="748"/>
                  </a:lnTo>
                  <a:lnTo>
                    <a:pt x="1117" y="748"/>
                  </a:lnTo>
                  <a:lnTo>
                    <a:pt x="1094" y="775"/>
                  </a:lnTo>
                  <a:lnTo>
                    <a:pt x="1069" y="801"/>
                  </a:lnTo>
                  <a:lnTo>
                    <a:pt x="1042" y="827"/>
                  </a:lnTo>
                  <a:lnTo>
                    <a:pt x="1014" y="851"/>
                  </a:lnTo>
                  <a:lnTo>
                    <a:pt x="1014" y="851"/>
                  </a:lnTo>
                  <a:lnTo>
                    <a:pt x="1011" y="845"/>
                  </a:lnTo>
                  <a:lnTo>
                    <a:pt x="1007" y="841"/>
                  </a:lnTo>
                  <a:lnTo>
                    <a:pt x="1001" y="837"/>
                  </a:lnTo>
                  <a:lnTo>
                    <a:pt x="996" y="833"/>
                  </a:lnTo>
                  <a:lnTo>
                    <a:pt x="991" y="831"/>
                  </a:lnTo>
                  <a:lnTo>
                    <a:pt x="984" y="829"/>
                  </a:lnTo>
                  <a:lnTo>
                    <a:pt x="978" y="828"/>
                  </a:lnTo>
                  <a:lnTo>
                    <a:pt x="971" y="827"/>
                  </a:lnTo>
                  <a:lnTo>
                    <a:pt x="971" y="827"/>
                  </a:lnTo>
                  <a:lnTo>
                    <a:pt x="964" y="828"/>
                  </a:lnTo>
                  <a:lnTo>
                    <a:pt x="956" y="829"/>
                  </a:lnTo>
                  <a:lnTo>
                    <a:pt x="956" y="829"/>
                  </a:lnTo>
                  <a:lnTo>
                    <a:pt x="942" y="811"/>
                  </a:lnTo>
                  <a:lnTo>
                    <a:pt x="928" y="794"/>
                  </a:lnTo>
                  <a:lnTo>
                    <a:pt x="912" y="775"/>
                  </a:lnTo>
                  <a:lnTo>
                    <a:pt x="897" y="759"/>
                  </a:lnTo>
                  <a:lnTo>
                    <a:pt x="880" y="742"/>
                  </a:lnTo>
                  <a:lnTo>
                    <a:pt x="863" y="727"/>
                  </a:lnTo>
                  <a:lnTo>
                    <a:pt x="845" y="712"/>
                  </a:lnTo>
                  <a:lnTo>
                    <a:pt x="827" y="697"/>
                  </a:lnTo>
                  <a:lnTo>
                    <a:pt x="827" y="697"/>
                  </a:lnTo>
                  <a:lnTo>
                    <a:pt x="859" y="708"/>
                  </a:lnTo>
                  <a:lnTo>
                    <a:pt x="893" y="716"/>
                  </a:lnTo>
                  <a:lnTo>
                    <a:pt x="927" y="724"/>
                  </a:lnTo>
                  <a:lnTo>
                    <a:pt x="963" y="730"/>
                  </a:lnTo>
                  <a:lnTo>
                    <a:pt x="999" y="736"/>
                  </a:lnTo>
                  <a:lnTo>
                    <a:pt x="1038" y="740"/>
                  </a:lnTo>
                  <a:lnTo>
                    <a:pt x="1076" y="742"/>
                  </a:lnTo>
                  <a:lnTo>
                    <a:pt x="1115" y="744"/>
                  </a:lnTo>
                  <a:lnTo>
                    <a:pt x="1115" y="744"/>
                  </a:lnTo>
                  <a:close/>
                  <a:moveTo>
                    <a:pt x="707" y="714"/>
                  </a:moveTo>
                  <a:lnTo>
                    <a:pt x="707" y="714"/>
                  </a:lnTo>
                  <a:lnTo>
                    <a:pt x="715" y="714"/>
                  </a:lnTo>
                  <a:lnTo>
                    <a:pt x="724" y="713"/>
                  </a:lnTo>
                  <a:lnTo>
                    <a:pt x="732" y="710"/>
                  </a:lnTo>
                  <a:lnTo>
                    <a:pt x="741" y="708"/>
                  </a:lnTo>
                  <a:lnTo>
                    <a:pt x="749" y="703"/>
                  </a:lnTo>
                  <a:lnTo>
                    <a:pt x="755" y="699"/>
                  </a:lnTo>
                  <a:lnTo>
                    <a:pt x="761" y="694"/>
                  </a:lnTo>
                  <a:lnTo>
                    <a:pt x="768" y="688"/>
                  </a:lnTo>
                  <a:lnTo>
                    <a:pt x="768" y="688"/>
                  </a:lnTo>
                  <a:lnTo>
                    <a:pt x="792" y="704"/>
                  </a:lnTo>
                  <a:lnTo>
                    <a:pt x="815" y="720"/>
                  </a:lnTo>
                  <a:lnTo>
                    <a:pt x="837" y="739"/>
                  </a:lnTo>
                  <a:lnTo>
                    <a:pt x="858" y="758"/>
                  </a:lnTo>
                  <a:lnTo>
                    <a:pt x="879" y="779"/>
                  </a:lnTo>
                  <a:lnTo>
                    <a:pt x="898" y="799"/>
                  </a:lnTo>
                  <a:lnTo>
                    <a:pt x="916" y="821"/>
                  </a:lnTo>
                  <a:lnTo>
                    <a:pt x="934" y="843"/>
                  </a:lnTo>
                  <a:lnTo>
                    <a:pt x="934" y="843"/>
                  </a:lnTo>
                  <a:lnTo>
                    <a:pt x="927" y="851"/>
                  </a:lnTo>
                  <a:lnTo>
                    <a:pt x="923" y="860"/>
                  </a:lnTo>
                  <a:lnTo>
                    <a:pt x="920" y="870"/>
                  </a:lnTo>
                  <a:lnTo>
                    <a:pt x="918" y="880"/>
                  </a:lnTo>
                  <a:lnTo>
                    <a:pt x="918" y="880"/>
                  </a:lnTo>
                  <a:lnTo>
                    <a:pt x="920" y="888"/>
                  </a:lnTo>
                  <a:lnTo>
                    <a:pt x="922" y="896"/>
                  </a:lnTo>
                  <a:lnTo>
                    <a:pt x="925" y="903"/>
                  </a:lnTo>
                  <a:lnTo>
                    <a:pt x="928" y="911"/>
                  </a:lnTo>
                  <a:lnTo>
                    <a:pt x="928" y="911"/>
                  </a:lnTo>
                  <a:lnTo>
                    <a:pt x="905" y="925"/>
                  </a:lnTo>
                  <a:lnTo>
                    <a:pt x="879" y="939"/>
                  </a:lnTo>
                  <a:lnTo>
                    <a:pt x="853" y="952"/>
                  </a:lnTo>
                  <a:lnTo>
                    <a:pt x="826" y="964"/>
                  </a:lnTo>
                  <a:lnTo>
                    <a:pt x="799" y="974"/>
                  </a:lnTo>
                  <a:lnTo>
                    <a:pt x="771" y="985"/>
                  </a:lnTo>
                  <a:lnTo>
                    <a:pt x="743" y="995"/>
                  </a:lnTo>
                  <a:lnTo>
                    <a:pt x="714" y="1003"/>
                  </a:lnTo>
                  <a:lnTo>
                    <a:pt x="685" y="1011"/>
                  </a:lnTo>
                  <a:lnTo>
                    <a:pt x="655" y="1017"/>
                  </a:lnTo>
                  <a:lnTo>
                    <a:pt x="625" y="1023"/>
                  </a:lnTo>
                  <a:lnTo>
                    <a:pt x="595" y="1027"/>
                  </a:lnTo>
                  <a:lnTo>
                    <a:pt x="564" y="1031"/>
                  </a:lnTo>
                  <a:lnTo>
                    <a:pt x="532" y="1033"/>
                  </a:lnTo>
                  <a:lnTo>
                    <a:pt x="500" y="1036"/>
                  </a:lnTo>
                  <a:lnTo>
                    <a:pt x="469" y="1036"/>
                  </a:lnTo>
                  <a:lnTo>
                    <a:pt x="469" y="1036"/>
                  </a:lnTo>
                  <a:lnTo>
                    <a:pt x="426" y="1035"/>
                  </a:lnTo>
                  <a:lnTo>
                    <a:pt x="383" y="1032"/>
                  </a:lnTo>
                  <a:lnTo>
                    <a:pt x="384" y="1028"/>
                  </a:lnTo>
                  <a:lnTo>
                    <a:pt x="384" y="1028"/>
                  </a:lnTo>
                  <a:lnTo>
                    <a:pt x="383" y="1022"/>
                  </a:lnTo>
                  <a:lnTo>
                    <a:pt x="382" y="1015"/>
                  </a:lnTo>
                  <a:lnTo>
                    <a:pt x="380" y="1010"/>
                  </a:lnTo>
                  <a:lnTo>
                    <a:pt x="378" y="1003"/>
                  </a:lnTo>
                  <a:lnTo>
                    <a:pt x="374" y="999"/>
                  </a:lnTo>
                  <a:lnTo>
                    <a:pt x="370" y="994"/>
                  </a:lnTo>
                  <a:lnTo>
                    <a:pt x="366" y="989"/>
                  </a:lnTo>
                  <a:lnTo>
                    <a:pt x="360" y="986"/>
                  </a:lnTo>
                  <a:lnTo>
                    <a:pt x="360" y="986"/>
                  </a:lnTo>
                  <a:lnTo>
                    <a:pt x="389" y="945"/>
                  </a:lnTo>
                  <a:lnTo>
                    <a:pt x="419" y="904"/>
                  </a:lnTo>
                  <a:lnTo>
                    <a:pt x="453" y="866"/>
                  </a:lnTo>
                  <a:lnTo>
                    <a:pt x="487" y="828"/>
                  </a:lnTo>
                  <a:lnTo>
                    <a:pt x="524" y="790"/>
                  </a:lnTo>
                  <a:lnTo>
                    <a:pt x="562" y="755"/>
                  </a:lnTo>
                  <a:lnTo>
                    <a:pt x="603" y="720"/>
                  </a:lnTo>
                  <a:lnTo>
                    <a:pt x="645" y="688"/>
                  </a:lnTo>
                  <a:lnTo>
                    <a:pt x="645" y="688"/>
                  </a:lnTo>
                  <a:lnTo>
                    <a:pt x="652" y="694"/>
                  </a:lnTo>
                  <a:lnTo>
                    <a:pt x="658" y="699"/>
                  </a:lnTo>
                  <a:lnTo>
                    <a:pt x="665" y="703"/>
                  </a:lnTo>
                  <a:lnTo>
                    <a:pt x="672" y="708"/>
                  </a:lnTo>
                  <a:lnTo>
                    <a:pt x="681" y="710"/>
                  </a:lnTo>
                  <a:lnTo>
                    <a:pt x="689" y="713"/>
                  </a:lnTo>
                  <a:lnTo>
                    <a:pt x="698" y="714"/>
                  </a:lnTo>
                  <a:lnTo>
                    <a:pt x="707" y="714"/>
                  </a:lnTo>
                  <a:lnTo>
                    <a:pt x="707" y="714"/>
                  </a:lnTo>
                  <a:close/>
                  <a:moveTo>
                    <a:pt x="593" y="188"/>
                  </a:moveTo>
                  <a:lnTo>
                    <a:pt x="593" y="188"/>
                  </a:lnTo>
                  <a:lnTo>
                    <a:pt x="583" y="204"/>
                  </a:lnTo>
                  <a:lnTo>
                    <a:pt x="574" y="220"/>
                  </a:lnTo>
                  <a:lnTo>
                    <a:pt x="567" y="237"/>
                  </a:lnTo>
                  <a:lnTo>
                    <a:pt x="560" y="253"/>
                  </a:lnTo>
                  <a:lnTo>
                    <a:pt x="554" y="269"/>
                  </a:lnTo>
                  <a:lnTo>
                    <a:pt x="550" y="285"/>
                  </a:lnTo>
                  <a:lnTo>
                    <a:pt x="545" y="301"/>
                  </a:lnTo>
                  <a:lnTo>
                    <a:pt x="541" y="317"/>
                  </a:lnTo>
                  <a:lnTo>
                    <a:pt x="539" y="333"/>
                  </a:lnTo>
                  <a:lnTo>
                    <a:pt x="537" y="349"/>
                  </a:lnTo>
                  <a:lnTo>
                    <a:pt x="536" y="366"/>
                  </a:lnTo>
                  <a:lnTo>
                    <a:pt x="536" y="381"/>
                  </a:lnTo>
                  <a:lnTo>
                    <a:pt x="537" y="397"/>
                  </a:lnTo>
                  <a:lnTo>
                    <a:pt x="538" y="412"/>
                  </a:lnTo>
                  <a:lnTo>
                    <a:pt x="541" y="427"/>
                  </a:lnTo>
                  <a:lnTo>
                    <a:pt x="544" y="442"/>
                  </a:lnTo>
                  <a:lnTo>
                    <a:pt x="544" y="442"/>
                  </a:lnTo>
                  <a:lnTo>
                    <a:pt x="550" y="462"/>
                  </a:lnTo>
                  <a:lnTo>
                    <a:pt x="557" y="483"/>
                  </a:lnTo>
                  <a:lnTo>
                    <a:pt x="567" y="502"/>
                  </a:lnTo>
                  <a:lnTo>
                    <a:pt x="578" y="520"/>
                  </a:lnTo>
                  <a:lnTo>
                    <a:pt x="589" y="539"/>
                  </a:lnTo>
                  <a:lnTo>
                    <a:pt x="602" y="556"/>
                  </a:lnTo>
                  <a:lnTo>
                    <a:pt x="617" y="572"/>
                  </a:lnTo>
                  <a:lnTo>
                    <a:pt x="633" y="588"/>
                  </a:lnTo>
                  <a:lnTo>
                    <a:pt x="633" y="588"/>
                  </a:lnTo>
                  <a:lnTo>
                    <a:pt x="630" y="595"/>
                  </a:lnTo>
                  <a:lnTo>
                    <a:pt x="630" y="595"/>
                  </a:lnTo>
                  <a:lnTo>
                    <a:pt x="606" y="586"/>
                  </a:lnTo>
                  <a:lnTo>
                    <a:pt x="581" y="580"/>
                  </a:lnTo>
                  <a:lnTo>
                    <a:pt x="555" y="574"/>
                  </a:lnTo>
                  <a:lnTo>
                    <a:pt x="528" y="570"/>
                  </a:lnTo>
                  <a:lnTo>
                    <a:pt x="502" y="566"/>
                  </a:lnTo>
                  <a:lnTo>
                    <a:pt x="475" y="563"/>
                  </a:lnTo>
                  <a:lnTo>
                    <a:pt x="447" y="561"/>
                  </a:lnTo>
                  <a:lnTo>
                    <a:pt x="421" y="561"/>
                  </a:lnTo>
                  <a:lnTo>
                    <a:pt x="421" y="561"/>
                  </a:lnTo>
                  <a:lnTo>
                    <a:pt x="397" y="561"/>
                  </a:lnTo>
                  <a:lnTo>
                    <a:pt x="372" y="562"/>
                  </a:lnTo>
                  <a:lnTo>
                    <a:pt x="350" y="565"/>
                  </a:lnTo>
                  <a:lnTo>
                    <a:pt x="326" y="568"/>
                  </a:lnTo>
                  <a:lnTo>
                    <a:pt x="326" y="568"/>
                  </a:lnTo>
                  <a:lnTo>
                    <a:pt x="323" y="560"/>
                  </a:lnTo>
                  <a:lnTo>
                    <a:pt x="319" y="553"/>
                  </a:lnTo>
                  <a:lnTo>
                    <a:pt x="314" y="546"/>
                  </a:lnTo>
                  <a:lnTo>
                    <a:pt x="308" y="541"/>
                  </a:lnTo>
                  <a:lnTo>
                    <a:pt x="301" y="537"/>
                  </a:lnTo>
                  <a:lnTo>
                    <a:pt x="294" y="533"/>
                  </a:lnTo>
                  <a:lnTo>
                    <a:pt x="286" y="531"/>
                  </a:lnTo>
                  <a:lnTo>
                    <a:pt x="277" y="531"/>
                  </a:lnTo>
                  <a:lnTo>
                    <a:pt x="277" y="531"/>
                  </a:lnTo>
                  <a:lnTo>
                    <a:pt x="267" y="506"/>
                  </a:lnTo>
                  <a:lnTo>
                    <a:pt x="255" y="483"/>
                  </a:lnTo>
                  <a:lnTo>
                    <a:pt x="242" y="460"/>
                  </a:lnTo>
                  <a:lnTo>
                    <a:pt x="229" y="439"/>
                  </a:lnTo>
                  <a:lnTo>
                    <a:pt x="216" y="416"/>
                  </a:lnTo>
                  <a:lnTo>
                    <a:pt x="202" y="396"/>
                  </a:lnTo>
                  <a:lnTo>
                    <a:pt x="187" y="375"/>
                  </a:lnTo>
                  <a:lnTo>
                    <a:pt x="172" y="356"/>
                  </a:lnTo>
                  <a:lnTo>
                    <a:pt x="172" y="356"/>
                  </a:lnTo>
                  <a:lnTo>
                    <a:pt x="176" y="344"/>
                  </a:lnTo>
                  <a:lnTo>
                    <a:pt x="177" y="338"/>
                  </a:lnTo>
                  <a:lnTo>
                    <a:pt x="177" y="331"/>
                  </a:lnTo>
                  <a:lnTo>
                    <a:pt x="177" y="331"/>
                  </a:lnTo>
                  <a:lnTo>
                    <a:pt x="177" y="325"/>
                  </a:lnTo>
                  <a:lnTo>
                    <a:pt x="176" y="318"/>
                  </a:lnTo>
                  <a:lnTo>
                    <a:pt x="174" y="312"/>
                  </a:lnTo>
                  <a:lnTo>
                    <a:pt x="172" y="305"/>
                  </a:lnTo>
                  <a:lnTo>
                    <a:pt x="172" y="305"/>
                  </a:lnTo>
                  <a:lnTo>
                    <a:pt x="195" y="284"/>
                  </a:lnTo>
                  <a:lnTo>
                    <a:pt x="219" y="264"/>
                  </a:lnTo>
                  <a:lnTo>
                    <a:pt x="244" y="245"/>
                  </a:lnTo>
                  <a:lnTo>
                    <a:pt x="270" y="227"/>
                  </a:lnTo>
                  <a:lnTo>
                    <a:pt x="298" y="210"/>
                  </a:lnTo>
                  <a:lnTo>
                    <a:pt x="326" y="193"/>
                  </a:lnTo>
                  <a:lnTo>
                    <a:pt x="355" y="178"/>
                  </a:lnTo>
                  <a:lnTo>
                    <a:pt x="385" y="164"/>
                  </a:lnTo>
                  <a:lnTo>
                    <a:pt x="415" y="152"/>
                  </a:lnTo>
                  <a:lnTo>
                    <a:pt x="446" y="140"/>
                  </a:lnTo>
                  <a:lnTo>
                    <a:pt x="479" y="130"/>
                  </a:lnTo>
                  <a:lnTo>
                    <a:pt x="512" y="121"/>
                  </a:lnTo>
                  <a:lnTo>
                    <a:pt x="545" y="113"/>
                  </a:lnTo>
                  <a:lnTo>
                    <a:pt x="580" y="107"/>
                  </a:lnTo>
                  <a:lnTo>
                    <a:pt x="614" y="102"/>
                  </a:lnTo>
                  <a:lnTo>
                    <a:pt x="650" y="99"/>
                  </a:lnTo>
                  <a:lnTo>
                    <a:pt x="650" y="99"/>
                  </a:lnTo>
                  <a:lnTo>
                    <a:pt x="652" y="107"/>
                  </a:lnTo>
                  <a:lnTo>
                    <a:pt x="652" y="107"/>
                  </a:lnTo>
                  <a:lnTo>
                    <a:pt x="636" y="127"/>
                  </a:lnTo>
                  <a:lnTo>
                    <a:pt x="620" y="147"/>
                  </a:lnTo>
                  <a:lnTo>
                    <a:pt x="606" y="168"/>
                  </a:lnTo>
                  <a:lnTo>
                    <a:pt x="593" y="188"/>
                  </a:lnTo>
                  <a:lnTo>
                    <a:pt x="593" y="188"/>
                  </a:lnTo>
                  <a:close/>
                </a:path>
              </a:pathLst>
            </a:custGeom>
            <a:solidFill>
              <a:srgbClr val="ECF0F9"/>
            </a:solidFill>
            <a:ln>
              <a:noFill/>
            </a:ln>
            <a:extLst/>
          </p:spPr>
          <p:txBody>
            <a:bodyPr/>
            <a:lstStyle/>
            <a:p>
              <a:pPr defTabSz="914400">
                <a:defRPr/>
              </a:pPr>
              <a:endParaRPr lang="en-US" kern="0">
                <a:solidFill>
                  <a:sysClr val="windowText" lastClr="000000"/>
                </a:solidFill>
                <a:cs typeface="Arial" pitchFamily="34" charset="0"/>
              </a:endParaRPr>
            </a:p>
          </p:txBody>
        </p:sp>
        <p:sp>
          <p:nvSpPr>
            <p:cNvPr id="107" name="Freeform 89"/>
            <p:cNvSpPr>
              <a:spLocks noEditPoints="1"/>
            </p:cNvSpPr>
            <p:nvPr/>
          </p:nvSpPr>
          <p:spPr bwMode="auto">
            <a:xfrm>
              <a:off x="5075238" y="4089401"/>
              <a:ext cx="1681163" cy="1649413"/>
            </a:xfrm>
            <a:custGeom>
              <a:avLst/>
              <a:gdLst>
                <a:gd name="T0" fmla="*/ 894 w 1059"/>
                <a:gd name="T1" fmla="*/ 823 h 1039"/>
                <a:gd name="T2" fmla="*/ 765 w 1059"/>
                <a:gd name="T3" fmla="*/ 691 h 1039"/>
                <a:gd name="T4" fmla="*/ 1010 w 1059"/>
                <a:gd name="T5" fmla="*/ 736 h 1039"/>
                <a:gd name="T6" fmla="*/ 791 w 1059"/>
                <a:gd name="T7" fmla="*/ 673 h 1039"/>
                <a:gd name="T8" fmla="*/ 724 w 1059"/>
                <a:gd name="T9" fmla="*/ 598 h 1039"/>
                <a:gd name="T10" fmla="*/ 948 w 1059"/>
                <a:gd name="T11" fmla="*/ 483 h 1039"/>
                <a:gd name="T12" fmla="*/ 941 w 1059"/>
                <a:gd name="T13" fmla="*/ 459 h 1039"/>
                <a:gd name="T14" fmla="*/ 702 w 1059"/>
                <a:gd name="T15" fmla="*/ 562 h 1039"/>
                <a:gd name="T16" fmla="*/ 636 w 1059"/>
                <a:gd name="T17" fmla="*/ 540 h 1039"/>
                <a:gd name="T18" fmla="*/ 574 w 1059"/>
                <a:gd name="T19" fmla="*/ 548 h 1039"/>
                <a:gd name="T20" fmla="*/ 505 w 1059"/>
                <a:gd name="T21" fmla="*/ 417 h 1039"/>
                <a:gd name="T22" fmla="*/ 513 w 1059"/>
                <a:gd name="T23" fmla="*/ 285 h 1039"/>
                <a:gd name="T24" fmla="*/ 578 w 1059"/>
                <a:gd name="T25" fmla="*/ 160 h 1039"/>
                <a:gd name="T26" fmla="*/ 658 w 1059"/>
                <a:gd name="T27" fmla="*/ 139 h 1039"/>
                <a:gd name="T28" fmla="*/ 733 w 1059"/>
                <a:gd name="T29" fmla="*/ 93 h 1039"/>
                <a:gd name="T30" fmla="*/ 884 w 1059"/>
                <a:gd name="T31" fmla="*/ 109 h 1039"/>
                <a:gd name="T32" fmla="*/ 702 w 1059"/>
                <a:gd name="T33" fmla="*/ 52 h 1039"/>
                <a:gd name="T34" fmla="*/ 670 w 1059"/>
                <a:gd name="T35" fmla="*/ 22 h 1039"/>
                <a:gd name="T36" fmla="*/ 593 w 1059"/>
                <a:gd name="T37" fmla="*/ 50 h 1039"/>
                <a:gd name="T38" fmla="*/ 379 w 1059"/>
                <a:gd name="T39" fmla="*/ 113 h 1039"/>
                <a:gd name="T40" fmla="*/ 121 w 1059"/>
                <a:gd name="T41" fmla="*/ 260 h 1039"/>
                <a:gd name="T42" fmla="*/ 41 w 1059"/>
                <a:gd name="T43" fmla="*/ 290 h 1039"/>
                <a:gd name="T44" fmla="*/ 0 w 1059"/>
                <a:gd name="T45" fmla="*/ 437 h 1039"/>
                <a:gd name="T46" fmla="*/ 76 w 1059"/>
                <a:gd name="T47" fmla="*/ 382 h 1039"/>
                <a:gd name="T48" fmla="*/ 168 w 1059"/>
                <a:gd name="T49" fmla="*/ 489 h 1039"/>
                <a:gd name="T50" fmla="*/ 166 w 1059"/>
                <a:gd name="T51" fmla="*/ 562 h 1039"/>
                <a:gd name="T52" fmla="*/ 51 w 1059"/>
                <a:gd name="T53" fmla="*/ 630 h 1039"/>
                <a:gd name="T54" fmla="*/ 115 w 1059"/>
                <a:gd name="T55" fmla="*/ 628 h 1039"/>
                <a:gd name="T56" fmla="*/ 215 w 1059"/>
                <a:gd name="T57" fmla="*/ 626 h 1039"/>
                <a:gd name="T58" fmla="*/ 265 w 1059"/>
                <a:gd name="T59" fmla="*/ 837 h 1039"/>
                <a:gd name="T60" fmla="*/ 312 w 1059"/>
                <a:gd name="T61" fmla="*/ 994 h 1039"/>
                <a:gd name="T62" fmla="*/ 500 w 1059"/>
                <a:gd name="T63" fmla="*/ 749 h 1039"/>
                <a:gd name="T64" fmla="*/ 627 w 1059"/>
                <a:gd name="T65" fmla="*/ 707 h 1039"/>
                <a:gd name="T66" fmla="*/ 693 w 1059"/>
                <a:gd name="T67" fmla="*/ 693 h 1039"/>
                <a:gd name="T68" fmla="*/ 836 w 1059"/>
                <a:gd name="T69" fmla="*/ 793 h 1039"/>
                <a:gd name="T70" fmla="*/ 858 w 1059"/>
                <a:gd name="T71" fmla="*/ 882 h 1039"/>
                <a:gd name="T72" fmla="*/ 742 w 1059"/>
                <a:gd name="T73" fmla="*/ 966 h 1039"/>
                <a:gd name="T74" fmla="*/ 488 w 1059"/>
                <a:gd name="T75" fmla="*/ 1026 h 1039"/>
                <a:gd name="T76" fmla="*/ 550 w 1059"/>
                <a:gd name="T77" fmla="*/ 1039 h 1039"/>
                <a:gd name="T78" fmla="*/ 819 w 1059"/>
                <a:gd name="T79" fmla="*/ 954 h 1039"/>
                <a:gd name="T80" fmla="*/ 947 w 1059"/>
                <a:gd name="T81" fmla="*/ 837 h 1039"/>
                <a:gd name="T82" fmla="*/ 282 w 1059"/>
                <a:gd name="T83" fmla="*/ 758 h 1039"/>
                <a:gd name="T84" fmla="*/ 264 w 1059"/>
                <a:gd name="T85" fmla="*/ 588 h 1039"/>
                <a:gd name="T86" fmla="*/ 437 w 1059"/>
                <a:gd name="T87" fmla="*/ 585 h 1039"/>
                <a:gd name="T88" fmla="*/ 561 w 1059"/>
                <a:gd name="T89" fmla="*/ 634 h 1039"/>
                <a:gd name="T90" fmla="*/ 384 w 1059"/>
                <a:gd name="T91" fmla="*/ 827 h 1039"/>
                <a:gd name="T92" fmla="*/ 493 w 1059"/>
                <a:gd name="T93" fmla="*/ 568 h 1039"/>
                <a:gd name="T94" fmla="*/ 288 w 1059"/>
                <a:gd name="T95" fmla="*/ 559 h 1039"/>
                <a:gd name="T96" fmla="*/ 224 w 1059"/>
                <a:gd name="T97" fmla="*/ 525 h 1039"/>
                <a:gd name="T98" fmla="*/ 125 w 1059"/>
                <a:gd name="T99" fmla="*/ 369 h 1039"/>
                <a:gd name="T100" fmla="*/ 112 w 1059"/>
                <a:gd name="T101" fmla="*/ 306 h 1039"/>
                <a:gd name="T102" fmla="*/ 293 w 1059"/>
                <a:gd name="T103" fmla="*/ 172 h 1039"/>
                <a:gd name="T104" fmla="*/ 588 w 1059"/>
                <a:gd name="T105" fmla="*/ 93 h 1039"/>
                <a:gd name="T106" fmla="*/ 521 w 1059"/>
                <a:gd name="T107" fmla="*/ 198 h 1039"/>
                <a:gd name="T108" fmla="*/ 475 w 1059"/>
                <a:gd name="T109" fmla="*/ 343 h 1039"/>
                <a:gd name="T110" fmla="*/ 495 w 1059"/>
                <a:gd name="T111" fmla="*/ 477 h 1039"/>
                <a:gd name="T112" fmla="*/ 568 w 1059"/>
                <a:gd name="T113" fmla="*/ 589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59" h="1039">
                  <a:moveTo>
                    <a:pt x="947" y="837"/>
                  </a:moveTo>
                  <a:lnTo>
                    <a:pt x="947" y="837"/>
                  </a:lnTo>
                  <a:lnTo>
                    <a:pt x="939" y="831"/>
                  </a:lnTo>
                  <a:lnTo>
                    <a:pt x="930" y="825"/>
                  </a:lnTo>
                  <a:lnTo>
                    <a:pt x="920" y="823"/>
                  </a:lnTo>
                  <a:lnTo>
                    <a:pt x="909" y="821"/>
                  </a:lnTo>
                  <a:lnTo>
                    <a:pt x="909" y="821"/>
                  </a:lnTo>
                  <a:lnTo>
                    <a:pt x="902" y="822"/>
                  </a:lnTo>
                  <a:lnTo>
                    <a:pt x="894" y="823"/>
                  </a:lnTo>
                  <a:lnTo>
                    <a:pt x="894" y="823"/>
                  </a:lnTo>
                  <a:lnTo>
                    <a:pt x="880" y="805"/>
                  </a:lnTo>
                  <a:lnTo>
                    <a:pt x="866" y="788"/>
                  </a:lnTo>
                  <a:lnTo>
                    <a:pt x="850" y="769"/>
                  </a:lnTo>
                  <a:lnTo>
                    <a:pt x="835" y="753"/>
                  </a:lnTo>
                  <a:lnTo>
                    <a:pt x="818" y="736"/>
                  </a:lnTo>
                  <a:lnTo>
                    <a:pt x="801" y="721"/>
                  </a:lnTo>
                  <a:lnTo>
                    <a:pt x="783" y="706"/>
                  </a:lnTo>
                  <a:lnTo>
                    <a:pt x="765" y="691"/>
                  </a:lnTo>
                  <a:lnTo>
                    <a:pt x="765" y="691"/>
                  </a:lnTo>
                  <a:lnTo>
                    <a:pt x="793" y="699"/>
                  </a:lnTo>
                  <a:lnTo>
                    <a:pt x="821" y="708"/>
                  </a:lnTo>
                  <a:lnTo>
                    <a:pt x="851" y="714"/>
                  </a:lnTo>
                  <a:lnTo>
                    <a:pt x="881" y="721"/>
                  </a:lnTo>
                  <a:lnTo>
                    <a:pt x="912" y="725"/>
                  </a:lnTo>
                  <a:lnTo>
                    <a:pt x="945" y="730"/>
                  </a:lnTo>
                  <a:lnTo>
                    <a:pt x="977" y="734"/>
                  </a:lnTo>
                  <a:lnTo>
                    <a:pt x="1010" y="736"/>
                  </a:lnTo>
                  <a:lnTo>
                    <a:pt x="1010" y="736"/>
                  </a:lnTo>
                  <a:lnTo>
                    <a:pt x="1021" y="710"/>
                  </a:lnTo>
                  <a:lnTo>
                    <a:pt x="1021" y="710"/>
                  </a:lnTo>
                  <a:lnTo>
                    <a:pt x="980" y="708"/>
                  </a:lnTo>
                  <a:lnTo>
                    <a:pt x="939" y="704"/>
                  </a:lnTo>
                  <a:lnTo>
                    <a:pt x="901" y="698"/>
                  </a:lnTo>
                  <a:lnTo>
                    <a:pt x="862" y="691"/>
                  </a:lnTo>
                  <a:lnTo>
                    <a:pt x="825" y="682"/>
                  </a:lnTo>
                  <a:lnTo>
                    <a:pt x="791" y="673"/>
                  </a:lnTo>
                  <a:lnTo>
                    <a:pt x="756" y="662"/>
                  </a:lnTo>
                  <a:lnTo>
                    <a:pt x="725" y="649"/>
                  </a:lnTo>
                  <a:lnTo>
                    <a:pt x="725" y="649"/>
                  </a:lnTo>
                  <a:lnTo>
                    <a:pt x="727" y="637"/>
                  </a:lnTo>
                  <a:lnTo>
                    <a:pt x="729" y="624"/>
                  </a:lnTo>
                  <a:lnTo>
                    <a:pt x="729" y="624"/>
                  </a:lnTo>
                  <a:lnTo>
                    <a:pt x="729" y="616"/>
                  </a:lnTo>
                  <a:lnTo>
                    <a:pt x="727" y="607"/>
                  </a:lnTo>
                  <a:lnTo>
                    <a:pt x="724" y="598"/>
                  </a:lnTo>
                  <a:lnTo>
                    <a:pt x="722" y="590"/>
                  </a:lnTo>
                  <a:lnTo>
                    <a:pt x="722" y="590"/>
                  </a:lnTo>
                  <a:lnTo>
                    <a:pt x="766" y="565"/>
                  </a:lnTo>
                  <a:lnTo>
                    <a:pt x="766" y="565"/>
                  </a:lnTo>
                  <a:lnTo>
                    <a:pt x="802" y="547"/>
                  </a:lnTo>
                  <a:lnTo>
                    <a:pt x="838" y="529"/>
                  </a:lnTo>
                  <a:lnTo>
                    <a:pt x="875" y="512"/>
                  </a:lnTo>
                  <a:lnTo>
                    <a:pt x="911" y="497"/>
                  </a:lnTo>
                  <a:lnTo>
                    <a:pt x="948" y="483"/>
                  </a:lnTo>
                  <a:lnTo>
                    <a:pt x="986" y="471"/>
                  </a:lnTo>
                  <a:lnTo>
                    <a:pt x="1022" y="460"/>
                  </a:lnTo>
                  <a:lnTo>
                    <a:pt x="1059" y="449"/>
                  </a:lnTo>
                  <a:lnTo>
                    <a:pt x="1059" y="449"/>
                  </a:lnTo>
                  <a:lnTo>
                    <a:pt x="1055" y="423"/>
                  </a:lnTo>
                  <a:lnTo>
                    <a:pt x="1055" y="423"/>
                  </a:lnTo>
                  <a:lnTo>
                    <a:pt x="1018" y="434"/>
                  </a:lnTo>
                  <a:lnTo>
                    <a:pt x="979" y="446"/>
                  </a:lnTo>
                  <a:lnTo>
                    <a:pt x="941" y="459"/>
                  </a:lnTo>
                  <a:lnTo>
                    <a:pt x="904" y="472"/>
                  </a:lnTo>
                  <a:lnTo>
                    <a:pt x="866" y="489"/>
                  </a:lnTo>
                  <a:lnTo>
                    <a:pt x="829" y="505"/>
                  </a:lnTo>
                  <a:lnTo>
                    <a:pt x="791" y="523"/>
                  </a:lnTo>
                  <a:lnTo>
                    <a:pt x="753" y="542"/>
                  </a:lnTo>
                  <a:lnTo>
                    <a:pt x="753" y="542"/>
                  </a:lnTo>
                  <a:lnTo>
                    <a:pt x="707" y="568"/>
                  </a:lnTo>
                  <a:lnTo>
                    <a:pt x="707" y="568"/>
                  </a:lnTo>
                  <a:lnTo>
                    <a:pt x="702" y="562"/>
                  </a:lnTo>
                  <a:lnTo>
                    <a:pt x="694" y="556"/>
                  </a:lnTo>
                  <a:lnTo>
                    <a:pt x="688" y="552"/>
                  </a:lnTo>
                  <a:lnTo>
                    <a:pt x="679" y="548"/>
                  </a:lnTo>
                  <a:lnTo>
                    <a:pt x="672" y="545"/>
                  </a:lnTo>
                  <a:lnTo>
                    <a:pt x="663" y="542"/>
                  </a:lnTo>
                  <a:lnTo>
                    <a:pt x="654" y="540"/>
                  </a:lnTo>
                  <a:lnTo>
                    <a:pt x="645" y="540"/>
                  </a:lnTo>
                  <a:lnTo>
                    <a:pt x="645" y="540"/>
                  </a:lnTo>
                  <a:lnTo>
                    <a:pt x="636" y="540"/>
                  </a:lnTo>
                  <a:lnTo>
                    <a:pt x="628" y="541"/>
                  </a:lnTo>
                  <a:lnTo>
                    <a:pt x="621" y="543"/>
                  </a:lnTo>
                  <a:lnTo>
                    <a:pt x="613" y="546"/>
                  </a:lnTo>
                  <a:lnTo>
                    <a:pt x="607" y="549"/>
                  </a:lnTo>
                  <a:lnTo>
                    <a:pt x="599" y="553"/>
                  </a:lnTo>
                  <a:lnTo>
                    <a:pt x="594" y="557"/>
                  </a:lnTo>
                  <a:lnTo>
                    <a:pt x="588" y="562"/>
                  </a:lnTo>
                  <a:lnTo>
                    <a:pt x="588" y="562"/>
                  </a:lnTo>
                  <a:lnTo>
                    <a:pt x="574" y="548"/>
                  </a:lnTo>
                  <a:lnTo>
                    <a:pt x="561" y="533"/>
                  </a:lnTo>
                  <a:lnTo>
                    <a:pt x="548" y="517"/>
                  </a:lnTo>
                  <a:lnTo>
                    <a:pt x="537" y="500"/>
                  </a:lnTo>
                  <a:lnTo>
                    <a:pt x="528" y="484"/>
                  </a:lnTo>
                  <a:lnTo>
                    <a:pt x="520" y="466"/>
                  </a:lnTo>
                  <a:lnTo>
                    <a:pt x="513" y="449"/>
                  </a:lnTo>
                  <a:lnTo>
                    <a:pt x="508" y="429"/>
                  </a:lnTo>
                  <a:lnTo>
                    <a:pt x="508" y="429"/>
                  </a:lnTo>
                  <a:lnTo>
                    <a:pt x="505" y="417"/>
                  </a:lnTo>
                  <a:lnTo>
                    <a:pt x="503" y="403"/>
                  </a:lnTo>
                  <a:lnTo>
                    <a:pt x="502" y="388"/>
                  </a:lnTo>
                  <a:lnTo>
                    <a:pt x="500" y="374"/>
                  </a:lnTo>
                  <a:lnTo>
                    <a:pt x="500" y="360"/>
                  </a:lnTo>
                  <a:lnTo>
                    <a:pt x="502" y="345"/>
                  </a:lnTo>
                  <a:lnTo>
                    <a:pt x="504" y="331"/>
                  </a:lnTo>
                  <a:lnTo>
                    <a:pt x="506" y="315"/>
                  </a:lnTo>
                  <a:lnTo>
                    <a:pt x="509" y="300"/>
                  </a:lnTo>
                  <a:lnTo>
                    <a:pt x="513" y="285"/>
                  </a:lnTo>
                  <a:lnTo>
                    <a:pt x="518" y="271"/>
                  </a:lnTo>
                  <a:lnTo>
                    <a:pt x="523" y="256"/>
                  </a:lnTo>
                  <a:lnTo>
                    <a:pt x="530" y="241"/>
                  </a:lnTo>
                  <a:lnTo>
                    <a:pt x="537" y="226"/>
                  </a:lnTo>
                  <a:lnTo>
                    <a:pt x="545" y="211"/>
                  </a:lnTo>
                  <a:lnTo>
                    <a:pt x="553" y="196"/>
                  </a:lnTo>
                  <a:lnTo>
                    <a:pt x="553" y="196"/>
                  </a:lnTo>
                  <a:lnTo>
                    <a:pt x="565" y="178"/>
                  </a:lnTo>
                  <a:lnTo>
                    <a:pt x="578" y="160"/>
                  </a:lnTo>
                  <a:lnTo>
                    <a:pt x="591" y="141"/>
                  </a:lnTo>
                  <a:lnTo>
                    <a:pt x="606" y="123"/>
                  </a:lnTo>
                  <a:lnTo>
                    <a:pt x="606" y="123"/>
                  </a:lnTo>
                  <a:lnTo>
                    <a:pt x="615" y="130"/>
                  </a:lnTo>
                  <a:lnTo>
                    <a:pt x="624" y="135"/>
                  </a:lnTo>
                  <a:lnTo>
                    <a:pt x="635" y="138"/>
                  </a:lnTo>
                  <a:lnTo>
                    <a:pt x="647" y="139"/>
                  </a:lnTo>
                  <a:lnTo>
                    <a:pt x="647" y="139"/>
                  </a:lnTo>
                  <a:lnTo>
                    <a:pt x="658" y="139"/>
                  </a:lnTo>
                  <a:lnTo>
                    <a:pt x="668" y="136"/>
                  </a:lnTo>
                  <a:lnTo>
                    <a:pt x="677" y="132"/>
                  </a:lnTo>
                  <a:lnTo>
                    <a:pt x="685" y="126"/>
                  </a:lnTo>
                  <a:lnTo>
                    <a:pt x="693" y="119"/>
                  </a:lnTo>
                  <a:lnTo>
                    <a:pt x="699" y="110"/>
                  </a:lnTo>
                  <a:lnTo>
                    <a:pt x="704" y="101"/>
                  </a:lnTo>
                  <a:lnTo>
                    <a:pt x="707" y="91"/>
                  </a:lnTo>
                  <a:lnTo>
                    <a:pt x="707" y="91"/>
                  </a:lnTo>
                  <a:lnTo>
                    <a:pt x="733" y="93"/>
                  </a:lnTo>
                  <a:lnTo>
                    <a:pt x="758" y="95"/>
                  </a:lnTo>
                  <a:lnTo>
                    <a:pt x="782" y="99"/>
                  </a:lnTo>
                  <a:lnTo>
                    <a:pt x="807" y="103"/>
                  </a:lnTo>
                  <a:lnTo>
                    <a:pt x="832" y="108"/>
                  </a:lnTo>
                  <a:lnTo>
                    <a:pt x="855" y="113"/>
                  </a:lnTo>
                  <a:lnTo>
                    <a:pt x="879" y="120"/>
                  </a:lnTo>
                  <a:lnTo>
                    <a:pt x="903" y="126"/>
                  </a:lnTo>
                  <a:lnTo>
                    <a:pt x="903" y="126"/>
                  </a:lnTo>
                  <a:lnTo>
                    <a:pt x="884" y="109"/>
                  </a:lnTo>
                  <a:lnTo>
                    <a:pt x="866" y="93"/>
                  </a:lnTo>
                  <a:lnTo>
                    <a:pt x="866" y="93"/>
                  </a:lnTo>
                  <a:lnTo>
                    <a:pt x="827" y="84"/>
                  </a:lnTo>
                  <a:lnTo>
                    <a:pt x="788" y="78"/>
                  </a:lnTo>
                  <a:lnTo>
                    <a:pt x="748" y="72"/>
                  </a:lnTo>
                  <a:lnTo>
                    <a:pt x="707" y="69"/>
                  </a:lnTo>
                  <a:lnTo>
                    <a:pt x="707" y="69"/>
                  </a:lnTo>
                  <a:lnTo>
                    <a:pt x="705" y="61"/>
                  </a:lnTo>
                  <a:lnTo>
                    <a:pt x="702" y="52"/>
                  </a:lnTo>
                  <a:lnTo>
                    <a:pt x="697" y="44"/>
                  </a:lnTo>
                  <a:lnTo>
                    <a:pt x="692" y="37"/>
                  </a:lnTo>
                  <a:lnTo>
                    <a:pt x="692" y="37"/>
                  </a:lnTo>
                  <a:lnTo>
                    <a:pt x="725" y="11"/>
                  </a:lnTo>
                  <a:lnTo>
                    <a:pt x="725" y="11"/>
                  </a:lnTo>
                  <a:lnTo>
                    <a:pt x="696" y="0"/>
                  </a:lnTo>
                  <a:lnTo>
                    <a:pt x="696" y="0"/>
                  </a:lnTo>
                  <a:lnTo>
                    <a:pt x="670" y="22"/>
                  </a:lnTo>
                  <a:lnTo>
                    <a:pt x="670" y="22"/>
                  </a:lnTo>
                  <a:lnTo>
                    <a:pt x="659" y="19"/>
                  </a:lnTo>
                  <a:lnTo>
                    <a:pt x="647" y="18"/>
                  </a:lnTo>
                  <a:lnTo>
                    <a:pt x="647" y="18"/>
                  </a:lnTo>
                  <a:lnTo>
                    <a:pt x="636" y="19"/>
                  </a:lnTo>
                  <a:lnTo>
                    <a:pt x="625" y="21"/>
                  </a:lnTo>
                  <a:lnTo>
                    <a:pt x="616" y="26"/>
                  </a:lnTo>
                  <a:lnTo>
                    <a:pt x="607" y="33"/>
                  </a:lnTo>
                  <a:lnTo>
                    <a:pt x="599" y="40"/>
                  </a:lnTo>
                  <a:lnTo>
                    <a:pt x="593" y="50"/>
                  </a:lnTo>
                  <a:lnTo>
                    <a:pt x="589" y="59"/>
                  </a:lnTo>
                  <a:lnTo>
                    <a:pt x="587" y="70"/>
                  </a:lnTo>
                  <a:lnTo>
                    <a:pt x="587" y="70"/>
                  </a:lnTo>
                  <a:lnTo>
                    <a:pt x="550" y="73"/>
                  </a:lnTo>
                  <a:lnTo>
                    <a:pt x="514" y="79"/>
                  </a:lnTo>
                  <a:lnTo>
                    <a:pt x="480" y="85"/>
                  </a:lnTo>
                  <a:lnTo>
                    <a:pt x="446" y="93"/>
                  </a:lnTo>
                  <a:lnTo>
                    <a:pt x="412" y="103"/>
                  </a:lnTo>
                  <a:lnTo>
                    <a:pt x="379" y="113"/>
                  </a:lnTo>
                  <a:lnTo>
                    <a:pt x="347" y="125"/>
                  </a:lnTo>
                  <a:lnTo>
                    <a:pt x="316" y="138"/>
                  </a:lnTo>
                  <a:lnTo>
                    <a:pt x="284" y="152"/>
                  </a:lnTo>
                  <a:lnTo>
                    <a:pt x="255" y="167"/>
                  </a:lnTo>
                  <a:lnTo>
                    <a:pt x="226" y="183"/>
                  </a:lnTo>
                  <a:lnTo>
                    <a:pt x="198" y="201"/>
                  </a:lnTo>
                  <a:lnTo>
                    <a:pt x="171" y="220"/>
                  </a:lnTo>
                  <a:lnTo>
                    <a:pt x="146" y="239"/>
                  </a:lnTo>
                  <a:lnTo>
                    <a:pt x="121" y="260"/>
                  </a:lnTo>
                  <a:lnTo>
                    <a:pt x="97" y="281"/>
                  </a:lnTo>
                  <a:lnTo>
                    <a:pt x="97" y="281"/>
                  </a:lnTo>
                  <a:lnTo>
                    <a:pt x="87" y="275"/>
                  </a:lnTo>
                  <a:lnTo>
                    <a:pt x="78" y="269"/>
                  </a:lnTo>
                  <a:lnTo>
                    <a:pt x="66" y="265"/>
                  </a:lnTo>
                  <a:lnTo>
                    <a:pt x="54" y="264"/>
                  </a:lnTo>
                  <a:lnTo>
                    <a:pt x="54" y="264"/>
                  </a:lnTo>
                  <a:lnTo>
                    <a:pt x="54" y="264"/>
                  </a:lnTo>
                  <a:lnTo>
                    <a:pt x="41" y="290"/>
                  </a:lnTo>
                  <a:lnTo>
                    <a:pt x="30" y="317"/>
                  </a:lnTo>
                  <a:lnTo>
                    <a:pt x="22" y="343"/>
                  </a:lnTo>
                  <a:lnTo>
                    <a:pt x="13" y="370"/>
                  </a:lnTo>
                  <a:lnTo>
                    <a:pt x="17" y="374"/>
                  </a:lnTo>
                  <a:lnTo>
                    <a:pt x="17" y="374"/>
                  </a:lnTo>
                  <a:lnTo>
                    <a:pt x="11" y="381"/>
                  </a:lnTo>
                  <a:lnTo>
                    <a:pt x="11" y="381"/>
                  </a:lnTo>
                  <a:lnTo>
                    <a:pt x="5" y="409"/>
                  </a:lnTo>
                  <a:lnTo>
                    <a:pt x="0" y="437"/>
                  </a:lnTo>
                  <a:lnTo>
                    <a:pt x="0" y="437"/>
                  </a:lnTo>
                  <a:lnTo>
                    <a:pt x="18" y="410"/>
                  </a:lnTo>
                  <a:lnTo>
                    <a:pt x="36" y="383"/>
                  </a:lnTo>
                  <a:lnTo>
                    <a:pt x="36" y="383"/>
                  </a:lnTo>
                  <a:lnTo>
                    <a:pt x="44" y="385"/>
                  </a:lnTo>
                  <a:lnTo>
                    <a:pt x="54" y="386"/>
                  </a:lnTo>
                  <a:lnTo>
                    <a:pt x="54" y="386"/>
                  </a:lnTo>
                  <a:lnTo>
                    <a:pt x="66" y="385"/>
                  </a:lnTo>
                  <a:lnTo>
                    <a:pt x="76" y="382"/>
                  </a:lnTo>
                  <a:lnTo>
                    <a:pt x="85" y="378"/>
                  </a:lnTo>
                  <a:lnTo>
                    <a:pt x="94" y="371"/>
                  </a:lnTo>
                  <a:lnTo>
                    <a:pt x="94" y="371"/>
                  </a:lnTo>
                  <a:lnTo>
                    <a:pt x="108" y="390"/>
                  </a:lnTo>
                  <a:lnTo>
                    <a:pt x="121" y="408"/>
                  </a:lnTo>
                  <a:lnTo>
                    <a:pt x="134" y="427"/>
                  </a:lnTo>
                  <a:lnTo>
                    <a:pt x="146" y="448"/>
                  </a:lnTo>
                  <a:lnTo>
                    <a:pt x="157" y="467"/>
                  </a:lnTo>
                  <a:lnTo>
                    <a:pt x="168" y="489"/>
                  </a:lnTo>
                  <a:lnTo>
                    <a:pt x="179" y="510"/>
                  </a:lnTo>
                  <a:lnTo>
                    <a:pt x="190" y="532"/>
                  </a:lnTo>
                  <a:lnTo>
                    <a:pt x="190" y="532"/>
                  </a:lnTo>
                  <a:lnTo>
                    <a:pt x="184" y="535"/>
                  </a:lnTo>
                  <a:lnTo>
                    <a:pt x="179" y="539"/>
                  </a:lnTo>
                  <a:lnTo>
                    <a:pt x="175" y="545"/>
                  </a:lnTo>
                  <a:lnTo>
                    <a:pt x="171" y="550"/>
                  </a:lnTo>
                  <a:lnTo>
                    <a:pt x="168" y="555"/>
                  </a:lnTo>
                  <a:lnTo>
                    <a:pt x="166" y="562"/>
                  </a:lnTo>
                  <a:lnTo>
                    <a:pt x="165" y="568"/>
                  </a:lnTo>
                  <a:lnTo>
                    <a:pt x="165" y="576"/>
                  </a:lnTo>
                  <a:lnTo>
                    <a:pt x="165" y="576"/>
                  </a:lnTo>
                  <a:lnTo>
                    <a:pt x="165" y="583"/>
                  </a:lnTo>
                  <a:lnTo>
                    <a:pt x="165" y="583"/>
                  </a:lnTo>
                  <a:lnTo>
                    <a:pt x="146" y="590"/>
                  </a:lnTo>
                  <a:lnTo>
                    <a:pt x="125" y="596"/>
                  </a:lnTo>
                  <a:lnTo>
                    <a:pt x="87" y="611"/>
                  </a:lnTo>
                  <a:lnTo>
                    <a:pt x="51" y="630"/>
                  </a:lnTo>
                  <a:lnTo>
                    <a:pt x="15" y="649"/>
                  </a:lnTo>
                  <a:lnTo>
                    <a:pt x="15" y="649"/>
                  </a:lnTo>
                  <a:lnTo>
                    <a:pt x="23" y="675"/>
                  </a:lnTo>
                  <a:lnTo>
                    <a:pt x="23" y="675"/>
                  </a:lnTo>
                  <a:lnTo>
                    <a:pt x="41" y="664"/>
                  </a:lnTo>
                  <a:lnTo>
                    <a:pt x="60" y="654"/>
                  </a:lnTo>
                  <a:lnTo>
                    <a:pt x="78" y="645"/>
                  </a:lnTo>
                  <a:lnTo>
                    <a:pt x="96" y="636"/>
                  </a:lnTo>
                  <a:lnTo>
                    <a:pt x="115" y="628"/>
                  </a:lnTo>
                  <a:lnTo>
                    <a:pt x="136" y="621"/>
                  </a:lnTo>
                  <a:lnTo>
                    <a:pt x="155" y="613"/>
                  </a:lnTo>
                  <a:lnTo>
                    <a:pt x="176" y="607"/>
                  </a:lnTo>
                  <a:lnTo>
                    <a:pt x="176" y="607"/>
                  </a:lnTo>
                  <a:lnTo>
                    <a:pt x="183" y="614"/>
                  </a:lnTo>
                  <a:lnTo>
                    <a:pt x="193" y="621"/>
                  </a:lnTo>
                  <a:lnTo>
                    <a:pt x="204" y="625"/>
                  </a:lnTo>
                  <a:lnTo>
                    <a:pt x="209" y="625"/>
                  </a:lnTo>
                  <a:lnTo>
                    <a:pt x="215" y="626"/>
                  </a:lnTo>
                  <a:lnTo>
                    <a:pt x="215" y="626"/>
                  </a:lnTo>
                  <a:lnTo>
                    <a:pt x="224" y="625"/>
                  </a:lnTo>
                  <a:lnTo>
                    <a:pt x="224" y="625"/>
                  </a:lnTo>
                  <a:lnTo>
                    <a:pt x="235" y="659"/>
                  </a:lnTo>
                  <a:lnTo>
                    <a:pt x="243" y="693"/>
                  </a:lnTo>
                  <a:lnTo>
                    <a:pt x="250" y="727"/>
                  </a:lnTo>
                  <a:lnTo>
                    <a:pt x="256" y="764"/>
                  </a:lnTo>
                  <a:lnTo>
                    <a:pt x="262" y="799"/>
                  </a:lnTo>
                  <a:lnTo>
                    <a:pt x="265" y="837"/>
                  </a:lnTo>
                  <a:lnTo>
                    <a:pt x="267" y="874"/>
                  </a:lnTo>
                  <a:lnTo>
                    <a:pt x="268" y="911"/>
                  </a:lnTo>
                  <a:lnTo>
                    <a:pt x="268" y="911"/>
                  </a:lnTo>
                  <a:lnTo>
                    <a:pt x="267" y="941"/>
                  </a:lnTo>
                  <a:lnTo>
                    <a:pt x="266" y="970"/>
                  </a:lnTo>
                  <a:lnTo>
                    <a:pt x="266" y="970"/>
                  </a:lnTo>
                  <a:lnTo>
                    <a:pt x="289" y="982"/>
                  </a:lnTo>
                  <a:lnTo>
                    <a:pt x="312" y="994"/>
                  </a:lnTo>
                  <a:lnTo>
                    <a:pt x="312" y="994"/>
                  </a:lnTo>
                  <a:lnTo>
                    <a:pt x="306" y="987"/>
                  </a:lnTo>
                  <a:lnTo>
                    <a:pt x="298" y="980"/>
                  </a:lnTo>
                  <a:lnTo>
                    <a:pt x="298" y="980"/>
                  </a:lnTo>
                  <a:lnTo>
                    <a:pt x="327" y="939"/>
                  </a:lnTo>
                  <a:lnTo>
                    <a:pt x="357" y="898"/>
                  </a:lnTo>
                  <a:lnTo>
                    <a:pt x="391" y="860"/>
                  </a:lnTo>
                  <a:lnTo>
                    <a:pt x="425" y="822"/>
                  </a:lnTo>
                  <a:lnTo>
                    <a:pt x="462" y="784"/>
                  </a:lnTo>
                  <a:lnTo>
                    <a:pt x="500" y="749"/>
                  </a:lnTo>
                  <a:lnTo>
                    <a:pt x="541" y="714"/>
                  </a:lnTo>
                  <a:lnTo>
                    <a:pt x="583" y="682"/>
                  </a:lnTo>
                  <a:lnTo>
                    <a:pt x="583" y="682"/>
                  </a:lnTo>
                  <a:lnTo>
                    <a:pt x="590" y="688"/>
                  </a:lnTo>
                  <a:lnTo>
                    <a:pt x="596" y="693"/>
                  </a:lnTo>
                  <a:lnTo>
                    <a:pt x="603" y="697"/>
                  </a:lnTo>
                  <a:lnTo>
                    <a:pt x="610" y="702"/>
                  </a:lnTo>
                  <a:lnTo>
                    <a:pt x="619" y="704"/>
                  </a:lnTo>
                  <a:lnTo>
                    <a:pt x="627" y="707"/>
                  </a:lnTo>
                  <a:lnTo>
                    <a:pt x="636" y="708"/>
                  </a:lnTo>
                  <a:lnTo>
                    <a:pt x="645" y="708"/>
                  </a:lnTo>
                  <a:lnTo>
                    <a:pt x="645" y="708"/>
                  </a:lnTo>
                  <a:lnTo>
                    <a:pt x="653" y="708"/>
                  </a:lnTo>
                  <a:lnTo>
                    <a:pt x="662" y="707"/>
                  </a:lnTo>
                  <a:lnTo>
                    <a:pt x="670" y="704"/>
                  </a:lnTo>
                  <a:lnTo>
                    <a:pt x="679" y="702"/>
                  </a:lnTo>
                  <a:lnTo>
                    <a:pt x="687" y="697"/>
                  </a:lnTo>
                  <a:lnTo>
                    <a:pt x="693" y="693"/>
                  </a:lnTo>
                  <a:lnTo>
                    <a:pt x="699" y="688"/>
                  </a:lnTo>
                  <a:lnTo>
                    <a:pt x="706" y="682"/>
                  </a:lnTo>
                  <a:lnTo>
                    <a:pt x="706" y="682"/>
                  </a:lnTo>
                  <a:lnTo>
                    <a:pt x="730" y="698"/>
                  </a:lnTo>
                  <a:lnTo>
                    <a:pt x="753" y="714"/>
                  </a:lnTo>
                  <a:lnTo>
                    <a:pt x="775" y="733"/>
                  </a:lnTo>
                  <a:lnTo>
                    <a:pt x="796" y="752"/>
                  </a:lnTo>
                  <a:lnTo>
                    <a:pt x="817" y="773"/>
                  </a:lnTo>
                  <a:lnTo>
                    <a:pt x="836" y="793"/>
                  </a:lnTo>
                  <a:lnTo>
                    <a:pt x="854" y="815"/>
                  </a:lnTo>
                  <a:lnTo>
                    <a:pt x="872" y="837"/>
                  </a:lnTo>
                  <a:lnTo>
                    <a:pt x="872" y="837"/>
                  </a:lnTo>
                  <a:lnTo>
                    <a:pt x="865" y="845"/>
                  </a:lnTo>
                  <a:lnTo>
                    <a:pt x="861" y="854"/>
                  </a:lnTo>
                  <a:lnTo>
                    <a:pt x="858" y="864"/>
                  </a:lnTo>
                  <a:lnTo>
                    <a:pt x="856" y="874"/>
                  </a:lnTo>
                  <a:lnTo>
                    <a:pt x="856" y="874"/>
                  </a:lnTo>
                  <a:lnTo>
                    <a:pt x="858" y="882"/>
                  </a:lnTo>
                  <a:lnTo>
                    <a:pt x="860" y="890"/>
                  </a:lnTo>
                  <a:lnTo>
                    <a:pt x="863" y="897"/>
                  </a:lnTo>
                  <a:lnTo>
                    <a:pt x="866" y="905"/>
                  </a:lnTo>
                  <a:lnTo>
                    <a:pt x="866" y="905"/>
                  </a:lnTo>
                  <a:lnTo>
                    <a:pt x="843" y="919"/>
                  </a:lnTo>
                  <a:lnTo>
                    <a:pt x="819" y="932"/>
                  </a:lnTo>
                  <a:lnTo>
                    <a:pt x="794" y="944"/>
                  </a:lnTo>
                  <a:lnTo>
                    <a:pt x="768" y="955"/>
                  </a:lnTo>
                  <a:lnTo>
                    <a:pt x="742" y="966"/>
                  </a:lnTo>
                  <a:lnTo>
                    <a:pt x="716" y="977"/>
                  </a:lnTo>
                  <a:lnTo>
                    <a:pt x="689" y="986"/>
                  </a:lnTo>
                  <a:lnTo>
                    <a:pt x="661" y="994"/>
                  </a:lnTo>
                  <a:lnTo>
                    <a:pt x="633" y="1002"/>
                  </a:lnTo>
                  <a:lnTo>
                    <a:pt x="605" y="1008"/>
                  </a:lnTo>
                  <a:lnTo>
                    <a:pt x="576" y="1015"/>
                  </a:lnTo>
                  <a:lnTo>
                    <a:pt x="547" y="1019"/>
                  </a:lnTo>
                  <a:lnTo>
                    <a:pt x="517" y="1023"/>
                  </a:lnTo>
                  <a:lnTo>
                    <a:pt x="488" y="1026"/>
                  </a:lnTo>
                  <a:lnTo>
                    <a:pt x="456" y="1029"/>
                  </a:lnTo>
                  <a:lnTo>
                    <a:pt x="426" y="1030"/>
                  </a:lnTo>
                  <a:lnTo>
                    <a:pt x="426" y="1030"/>
                  </a:lnTo>
                  <a:lnTo>
                    <a:pt x="451" y="1034"/>
                  </a:lnTo>
                  <a:lnTo>
                    <a:pt x="477" y="1037"/>
                  </a:lnTo>
                  <a:lnTo>
                    <a:pt x="503" y="1039"/>
                  </a:lnTo>
                  <a:lnTo>
                    <a:pt x="528" y="1039"/>
                  </a:lnTo>
                  <a:lnTo>
                    <a:pt x="528" y="1039"/>
                  </a:lnTo>
                  <a:lnTo>
                    <a:pt x="550" y="1039"/>
                  </a:lnTo>
                  <a:lnTo>
                    <a:pt x="550" y="1039"/>
                  </a:lnTo>
                  <a:lnTo>
                    <a:pt x="585" y="1033"/>
                  </a:lnTo>
                  <a:lnTo>
                    <a:pt x="621" y="1025"/>
                  </a:lnTo>
                  <a:lnTo>
                    <a:pt x="655" y="1017"/>
                  </a:lnTo>
                  <a:lnTo>
                    <a:pt x="690" y="1006"/>
                  </a:lnTo>
                  <a:lnTo>
                    <a:pt x="723" y="995"/>
                  </a:lnTo>
                  <a:lnTo>
                    <a:pt x="755" y="982"/>
                  </a:lnTo>
                  <a:lnTo>
                    <a:pt x="788" y="969"/>
                  </a:lnTo>
                  <a:lnTo>
                    <a:pt x="819" y="954"/>
                  </a:lnTo>
                  <a:lnTo>
                    <a:pt x="819" y="954"/>
                  </a:lnTo>
                  <a:lnTo>
                    <a:pt x="836" y="941"/>
                  </a:lnTo>
                  <a:lnTo>
                    <a:pt x="854" y="929"/>
                  </a:lnTo>
                  <a:lnTo>
                    <a:pt x="870" y="916"/>
                  </a:lnTo>
                  <a:lnTo>
                    <a:pt x="888" y="901"/>
                  </a:lnTo>
                  <a:lnTo>
                    <a:pt x="903" y="885"/>
                  </a:lnTo>
                  <a:lnTo>
                    <a:pt x="918" y="870"/>
                  </a:lnTo>
                  <a:lnTo>
                    <a:pt x="933" y="854"/>
                  </a:lnTo>
                  <a:lnTo>
                    <a:pt x="947" y="837"/>
                  </a:lnTo>
                  <a:lnTo>
                    <a:pt x="947" y="837"/>
                  </a:lnTo>
                  <a:close/>
                  <a:moveTo>
                    <a:pt x="294" y="939"/>
                  </a:moveTo>
                  <a:lnTo>
                    <a:pt x="294" y="939"/>
                  </a:lnTo>
                  <a:lnTo>
                    <a:pt x="294" y="911"/>
                  </a:lnTo>
                  <a:lnTo>
                    <a:pt x="294" y="911"/>
                  </a:lnTo>
                  <a:lnTo>
                    <a:pt x="293" y="873"/>
                  </a:lnTo>
                  <a:lnTo>
                    <a:pt x="291" y="834"/>
                  </a:lnTo>
                  <a:lnTo>
                    <a:pt x="288" y="795"/>
                  </a:lnTo>
                  <a:lnTo>
                    <a:pt x="282" y="758"/>
                  </a:lnTo>
                  <a:lnTo>
                    <a:pt x="276" y="720"/>
                  </a:lnTo>
                  <a:lnTo>
                    <a:pt x="268" y="683"/>
                  </a:lnTo>
                  <a:lnTo>
                    <a:pt x="259" y="648"/>
                  </a:lnTo>
                  <a:lnTo>
                    <a:pt x="249" y="613"/>
                  </a:lnTo>
                  <a:lnTo>
                    <a:pt x="249" y="613"/>
                  </a:lnTo>
                  <a:lnTo>
                    <a:pt x="254" y="608"/>
                  </a:lnTo>
                  <a:lnTo>
                    <a:pt x="259" y="602"/>
                  </a:lnTo>
                  <a:lnTo>
                    <a:pt x="262" y="595"/>
                  </a:lnTo>
                  <a:lnTo>
                    <a:pt x="264" y="588"/>
                  </a:lnTo>
                  <a:lnTo>
                    <a:pt x="264" y="588"/>
                  </a:lnTo>
                  <a:lnTo>
                    <a:pt x="288" y="585"/>
                  </a:lnTo>
                  <a:lnTo>
                    <a:pt x="311" y="583"/>
                  </a:lnTo>
                  <a:lnTo>
                    <a:pt x="335" y="581"/>
                  </a:lnTo>
                  <a:lnTo>
                    <a:pt x="359" y="581"/>
                  </a:lnTo>
                  <a:lnTo>
                    <a:pt x="359" y="581"/>
                  </a:lnTo>
                  <a:lnTo>
                    <a:pt x="385" y="581"/>
                  </a:lnTo>
                  <a:lnTo>
                    <a:pt x="411" y="583"/>
                  </a:lnTo>
                  <a:lnTo>
                    <a:pt x="437" y="585"/>
                  </a:lnTo>
                  <a:lnTo>
                    <a:pt x="463" y="590"/>
                  </a:lnTo>
                  <a:lnTo>
                    <a:pt x="488" y="594"/>
                  </a:lnTo>
                  <a:lnTo>
                    <a:pt x="512" y="599"/>
                  </a:lnTo>
                  <a:lnTo>
                    <a:pt x="537" y="606"/>
                  </a:lnTo>
                  <a:lnTo>
                    <a:pt x="562" y="613"/>
                  </a:lnTo>
                  <a:lnTo>
                    <a:pt x="562" y="613"/>
                  </a:lnTo>
                  <a:lnTo>
                    <a:pt x="561" y="624"/>
                  </a:lnTo>
                  <a:lnTo>
                    <a:pt x="561" y="624"/>
                  </a:lnTo>
                  <a:lnTo>
                    <a:pt x="561" y="634"/>
                  </a:lnTo>
                  <a:lnTo>
                    <a:pt x="563" y="642"/>
                  </a:lnTo>
                  <a:lnTo>
                    <a:pt x="565" y="652"/>
                  </a:lnTo>
                  <a:lnTo>
                    <a:pt x="568" y="660"/>
                  </a:lnTo>
                  <a:lnTo>
                    <a:pt x="568" y="660"/>
                  </a:lnTo>
                  <a:lnTo>
                    <a:pt x="528" y="692"/>
                  </a:lnTo>
                  <a:lnTo>
                    <a:pt x="490" y="724"/>
                  </a:lnTo>
                  <a:lnTo>
                    <a:pt x="453" y="758"/>
                  </a:lnTo>
                  <a:lnTo>
                    <a:pt x="418" y="792"/>
                  </a:lnTo>
                  <a:lnTo>
                    <a:pt x="384" y="827"/>
                  </a:lnTo>
                  <a:lnTo>
                    <a:pt x="352" y="864"/>
                  </a:lnTo>
                  <a:lnTo>
                    <a:pt x="322" y="902"/>
                  </a:lnTo>
                  <a:lnTo>
                    <a:pt x="294" y="939"/>
                  </a:lnTo>
                  <a:lnTo>
                    <a:pt x="294" y="939"/>
                  </a:lnTo>
                  <a:close/>
                  <a:moveTo>
                    <a:pt x="568" y="589"/>
                  </a:moveTo>
                  <a:lnTo>
                    <a:pt x="568" y="589"/>
                  </a:lnTo>
                  <a:lnTo>
                    <a:pt x="544" y="580"/>
                  </a:lnTo>
                  <a:lnTo>
                    <a:pt x="519" y="574"/>
                  </a:lnTo>
                  <a:lnTo>
                    <a:pt x="493" y="568"/>
                  </a:lnTo>
                  <a:lnTo>
                    <a:pt x="466" y="564"/>
                  </a:lnTo>
                  <a:lnTo>
                    <a:pt x="440" y="560"/>
                  </a:lnTo>
                  <a:lnTo>
                    <a:pt x="413" y="557"/>
                  </a:lnTo>
                  <a:lnTo>
                    <a:pt x="385" y="555"/>
                  </a:lnTo>
                  <a:lnTo>
                    <a:pt x="359" y="555"/>
                  </a:lnTo>
                  <a:lnTo>
                    <a:pt x="359" y="555"/>
                  </a:lnTo>
                  <a:lnTo>
                    <a:pt x="335" y="555"/>
                  </a:lnTo>
                  <a:lnTo>
                    <a:pt x="310" y="556"/>
                  </a:lnTo>
                  <a:lnTo>
                    <a:pt x="288" y="559"/>
                  </a:lnTo>
                  <a:lnTo>
                    <a:pt x="264" y="562"/>
                  </a:lnTo>
                  <a:lnTo>
                    <a:pt x="264" y="562"/>
                  </a:lnTo>
                  <a:lnTo>
                    <a:pt x="261" y="554"/>
                  </a:lnTo>
                  <a:lnTo>
                    <a:pt x="257" y="547"/>
                  </a:lnTo>
                  <a:lnTo>
                    <a:pt x="252" y="540"/>
                  </a:lnTo>
                  <a:lnTo>
                    <a:pt x="246" y="535"/>
                  </a:lnTo>
                  <a:lnTo>
                    <a:pt x="239" y="531"/>
                  </a:lnTo>
                  <a:lnTo>
                    <a:pt x="232" y="527"/>
                  </a:lnTo>
                  <a:lnTo>
                    <a:pt x="224" y="525"/>
                  </a:lnTo>
                  <a:lnTo>
                    <a:pt x="215" y="525"/>
                  </a:lnTo>
                  <a:lnTo>
                    <a:pt x="215" y="525"/>
                  </a:lnTo>
                  <a:lnTo>
                    <a:pt x="205" y="500"/>
                  </a:lnTo>
                  <a:lnTo>
                    <a:pt x="193" y="477"/>
                  </a:lnTo>
                  <a:lnTo>
                    <a:pt x="180" y="454"/>
                  </a:lnTo>
                  <a:lnTo>
                    <a:pt x="167" y="433"/>
                  </a:lnTo>
                  <a:lnTo>
                    <a:pt x="154" y="410"/>
                  </a:lnTo>
                  <a:lnTo>
                    <a:pt x="140" y="390"/>
                  </a:lnTo>
                  <a:lnTo>
                    <a:pt x="125" y="369"/>
                  </a:lnTo>
                  <a:lnTo>
                    <a:pt x="110" y="350"/>
                  </a:lnTo>
                  <a:lnTo>
                    <a:pt x="110" y="350"/>
                  </a:lnTo>
                  <a:lnTo>
                    <a:pt x="114" y="338"/>
                  </a:lnTo>
                  <a:lnTo>
                    <a:pt x="115" y="332"/>
                  </a:lnTo>
                  <a:lnTo>
                    <a:pt x="115" y="325"/>
                  </a:lnTo>
                  <a:lnTo>
                    <a:pt x="115" y="325"/>
                  </a:lnTo>
                  <a:lnTo>
                    <a:pt x="115" y="319"/>
                  </a:lnTo>
                  <a:lnTo>
                    <a:pt x="114" y="312"/>
                  </a:lnTo>
                  <a:lnTo>
                    <a:pt x="112" y="306"/>
                  </a:lnTo>
                  <a:lnTo>
                    <a:pt x="110" y="299"/>
                  </a:lnTo>
                  <a:lnTo>
                    <a:pt x="110" y="299"/>
                  </a:lnTo>
                  <a:lnTo>
                    <a:pt x="133" y="278"/>
                  </a:lnTo>
                  <a:lnTo>
                    <a:pt x="157" y="258"/>
                  </a:lnTo>
                  <a:lnTo>
                    <a:pt x="182" y="239"/>
                  </a:lnTo>
                  <a:lnTo>
                    <a:pt x="208" y="221"/>
                  </a:lnTo>
                  <a:lnTo>
                    <a:pt x="236" y="204"/>
                  </a:lnTo>
                  <a:lnTo>
                    <a:pt x="264" y="187"/>
                  </a:lnTo>
                  <a:lnTo>
                    <a:pt x="293" y="172"/>
                  </a:lnTo>
                  <a:lnTo>
                    <a:pt x="323" y="158"/>
                  </a:lnTo>
                  <a:lnTo>
                    <a:pt x="353" y="146"/>
                  </a:lnTo>
                  <a:lnTo>
                    <a:pt x="384" y="134"/>
                  </a:lnTo>
                  <a:lnTo>
                    <a:pt x="417" y="124"/>
                  </a:lnTo>
                  <a:lnTo>
                    <a:pt x="450" y="115"/>
                  </a:lnTo>
                  <a:lnTo>
                    <a:pt x="483" y="107"/>
                  </a:lnTo>
                  <a:lnTo>
                    <a:pt x="518" y="101"/>
                  </a:lnTo>
                  <a:lnTo>
                    <a:pt x="552" y="96"/>
                  </a:lnTo>
                  <a:lnTo>
                    <a:pt x="588" y="93"/>
                  </a:lnTo>
                  <a:lnTo>
                    <a:pt x="588" y="93"/>
                  </a:lnTo>
                  <a:lnTo>
                    <a:pt x="590" y="101"/>
                  </a:lnTo>
                  <a:lnTo>
                    <a:pt x="590" y="101"/>
                  </a:lnTo>
                  <a:lnTo>
                    <a:pt x="574" y="121"/>
                  </a:lnTo>
                  <a:lnTo>
                    <a:pt x="558" y="141"/>
                  </a:lnTo>
                  <a:lnTo>
                    <a:pt x="544" y="162"/>
                  </a:lnTo>
                  <a:lnTo>
                    <a:pt x="531" y="182"/>
                  </a:lnTo>
                  <a:lnTo>
                    <a:pt x="531" y="182"/>
                  </a:lnTo>
                  <a:lnTo>
                    <a:pt x="521" y="198"/>
                  </a:lnTo>
                  <a:lnTo>
                    <a:pt x="512" y="214"/>
                  </a:lnTo>
                  <a:lnTo>
                    <a:pt x="505" y="231"/>
                  </a:lnTo>
                  <a:lnTo>
                    <a:pt x="498" y="247"/>
                  </a:lnTo>
                  <a:lnTo>
                    <a:pt x="492" y="263"/>
                  </a:lnTo>
                  <a:lnTo>
                    <a:pt x="488" y="279"/>
                  </a:lnTo>
                  <a:lnTo>
                    <a:pt x="483" y="295"/>
                  </a:lnTo>
                  <a:lnTo>
                    <a:pt x="479" y="311"/>
                  </a:lnTo>
                  <a:lnTo>
                    <a:pt x="477" y="327"/>
                  </a:lnTo>
                  <a:lnTo>
                    <a:pt x="475" y="343"/>
                  </a:lnTo>
                  <a:lnTo>
                    <a:pt x="474" y="360"/>
                  </a:lnTo>
                  <a:lnTo>
                    <a:pt x="474" y="375"/>
                  </a:lnTo>
                  <a:lnTo>
                    <a:pt x="475" y="391"/>
                  </a:lnTo>
                  <a:lnTo>
                    <a:pt x="476" y="406"/>
                  </a:lnTo>
                  <a:lnTo>
                    <a:pt x="479" y="421"/>
                  </a:lnTo>
                  <a:lnTo>
                    <a:pt x="482" y="436"/>
                  </a:lnTo>
                  <a:lnTo>
                    <a:pt x="482" y="436"/>
                  </a:lnTo>
                  <a:lnTo>
                    <a:pt x="488" y="456"/>
                  </a:lnTo>
                  <a:lnTo>
                    <a:pt x="495" y="477"/>
                  </a:lnTo>
                  <a:lnTo>
                    <a:pt x="505" y="496"/>
                  </a:lnTo>
                  <a:lnTo>
                    <a:pt x="516" y="514"/>
                  </a:lnTo>
                  <a:lnTo>
                    <a:pt x="527" y="533"/>
                  </a:lnTo>
                  <a:lnTo>
                    <a:pt x="540" y="550"/>
                  </a:lnTo>
                  <a:lnTo>
                    <a:pt x="555" y="566"/>
                  </a:lnTo>
                  <a:lnTo>
                    <a:pt x="571" y="582"/>
                  </a:lnTo>
                  <a:lnTo>
                    <a:pt x="571" y="582"/>
                  </a:lnTo>
                  <a:lnTo>
                    <a:pt x="568" y="589"/>
                  </a:lnTo>
                  <a:lnTo>
                    <a:pt x="568" y="589"/>
                  </a:lnTo>
                  <a:close/>
                </a:path>
              </a:pathLst>
            </a:custGeom>
            <a:gradFill flip="none" rotWithShape="1">
              <a:gsLst>
                <a:gs pos="0">
                  <a:srgbClr val="00B0F0">
                    <a:tint val="66000"/>
                    <a:satMod val="160000"/>
                    <a:alpha val="14000"/>
                  </a:srgbClr>
                </a:gs>
                <a:gs pos="100000">
                  <a:srgbClr val="00B0F0">
                    <a:tint val="23500"/>
                    <a:satMod val="160000"/>
                  </a:srgbClr>
                </a:gs>
              </a:gsLst>
              <a:path path="circle">
                <a:fillToRect l="50000" t="50000" r="50000" b="50000"/>
              </a:path>
              <a:tileRect/>
            </a:gradFill>
            <a:ln>
              <a:noFill/>
            </a:ln>
          </p:spPr>
          <p:txBody>
            <a:bodyPr/>
            <a:lstStyle/>
            <a:p>
              <a:pPr defTabSz="914400">
                <a:defRPr/>
              </a:pPr>
              <a:endParaRPr lang="en-US" kern="0">
                <a:solidFill>
                  <a:sysClr val="windowText" lastClr="000000"/>
                </a:solidFill>
                <a:cs typeface="Arial" pitchFamily="34" charset="0"/>
              </a:endParaRPr>
            </a:p>
          </p:txBody>
        </p:sp>
        <p:sp>
          <p:nvSpPr>
            <p:cNvPr id="108" name="Freeform 90"/>
            <p:cNvSpPr>
              <a:spLocks noEditPoints="1"/>
            </p:cNvSpPr>
            <p:nvPr/>
          </p:nvSpPr>
          <p:spPr bwMode="auto">
            <a:xfrm>
              <a:off x="5234643" y="4122305"/>
              <a:ext cx="1217526" cy="867140"/>
            </a:xfrm>
            <a:custGeom>
              <a:avLst/>
              <a:gdLst>
                <a:gd name="T0" fmla="*/ 327 w 765"/>
                <a:gd name="T1" fmla="*/ 549 h 553"/>
                <a:gd name="T2" fmla="*/ 372 w 765"/>
                <a:gd name="T3" fmla="*/ 547 h 553"/>
                <a:gd name="T4" fmla="*/ 253 w 765"/>
                <a:gd name="T5" fmla="*/ 537 h 553"/>
                <a:gd name="T6" fmla="*/ 523 w 765"/>
                <a:gd name="T7" fmla="*/ 117 h 553"/>
                <a:gd name="T8" fmla="*/ 557 w 765"/>
                <a:gd name="T9" fmla="*/ 121 h 553"/>
                <a:gd name="T10" fmla="*/ 592 w 765"/>
                <a:gd name="T11" fmla="*/ 101 h 553"/>
                <a:gd name="T12" fmla="*/ 606 w 765"/>
                <a:gd name="T13" fmla="*/ 73 h 553"/>
                <a:gd name="T14" fmla="*/ 758 w 765"/>
                <a:gd name="T15" fmla="*/ 96 h 553"/>
                <a:gd name="T16" fmla="*/ 718 w 765"/>
                <a:gd name="T17" fmla="*/ 65 h 553"/>
                <a:gd name="T18" fmla="*/ 606 w 765"/>
                <a:gd name="T19" fmla="*/ 51 h 553"/>
                <a:gd name="T20" fmla="*/ 596 w 765"/>
                <a:gd name="T21" fmla="*/ 26 h 553"/>
                <a:gd name="T22" fmla="*/ 604 w 765"/>
                <a:gd name="T23" fmla="*/ 9 h 553"/>
                <a:gd name="T24" fmla="*/ 558 w 765"/>
                <a:gd name="T25" fmla="*/ 1 h 553"/>
                <a:gd name="T26" fmla="*/ 524 w 765"/>
                <a:gd name="T27" fmla="*/ 3 h 553"/>
                <a:gd name="T28" fmla="*/ 492 w 765"/>
                <a:gd name="T29" fmla="*/ 32 h 553"/>
                <a:gd name="T30" fmla="*/ 450 w 765"/>
                <a:gd name="T31" fmla="*/ 55 h 553"/>
                <a:gd name="T32" fmla="*/ 315 w 765"/>
                <a:gd name="T33" fmla="*/ 83 h 553"/>
                <a:gd name="T34" fmla="*/ 190 w 765"/>
                <a:gd name="T35" fmla="*/ 131 h 553"/>
                <a:gd name="T36" fmla="*/ 78 w 765"/>
                <a:gd name="T37" fmla="*/ 196 h 553"/>
                <a:gd name="T38" fmla="*/ 4 w 765"/>
                <a:gd name="T39" fmla="*/ 256 h 553"/>
                <a:gd name="T40" fmla="*/ 0 w 765"/>
                <a:gd name="T41" fmla="*/ 313 h 553"/>
                <a:gd name="T42" fmla="*/ 10 w 765"/>
                <a:gd name="T43" fmla="*/ 364 h 553"/>
                <a:gd name="T44" fmla="*/ 25 w 765"/>
                <a:gd name="T45" fmla="*/ 399 h 553"/>
                <a:gd name="T46" fmla="*/ 66 w 765"/>
                <a:gd name="T47" fmla="*/ 450 h 553"/>
                <a:gd name="T48" fmla="*/ 80 w 765"/>
                <a:gd name="T49" fmla="*/ 438 h 553"/>
                <a:gd name="T50" fmla="*/ 9 w 765"/>
                <a:gd name="T51" fmla="*/ 332 h 553"/>
                <a:gd name="T52" fmla="*/ 14 w 765"/>
                <a:gd name="T53" fmla="*/ 307 h 553"/>
                <a:gd name="T54" fmla="*/ 9 w 765"/>
                <a:gd name="T55" fmla="*/ 281 h 553"/>
                <a:gd name="T56" fmla="*/ 81 w 765"/>
                <a:gd name="T57" fmla="*/ 221 h 553"/>
                <a:gd name="T58" fmla="*/ 192 w 765"/>
                <a:gd name="T59" fmla="*/ 154 h 553"/>
                <a:gd name="T60" fmla="*/ 316 w 765"/>
                <a:gd name="T61" fmla="*/ 106 h 553"/>
                <a:gd name="T62" fmla="*/ 451 w 765"/>
                <a:gd name="T63" fmla="*/ 78 h 553"/>
                <a:gd name="T64" fmla="*/ 489 w 765"/>
                <a:gd name="T65" fmla="*/ 83 h 553"/>
                <a:gd name="T66" fmla="*/ 430 w 765"/>
                <a:gd name="T67" fmla="*/ 164 h 553"/>
                <a:gd name="T68" fmla="*/ 404 w 765"/>
                <a:gd name="T69" fmla="*/ 213 h 553"/>
                <a:gd name="T70" fmla="*/ 382 w 765"/>
                <a:gd name="T71" fmla="*/ 277 h 553"/>
                <a:gd name="T72" fmla="*/ 373 w 765"/>
                <a:gd name="T73" fmla="*/ 342 h 553"/>
                <a:gd name="T74" fmla="*/ 378 w 765"/>
                <a:gd name="T75" fmla="*/ 403 h 553"/>
                <a:gd name="T76" fmla="*/ 393 w 765"/>
                <a:gd name="T77" fmla="*/ 456 h 553"/>
                <a:gd name="T78" fmla="*/ 433 w 765"/>
                <a:gd name="T79" fmla="*/ 523 h 553"/>
                <a:gd name="T80" fmla="*/ 495 w 765"/>
                <a:gd name="T81" fmla="*/ 551 h 553"/>
                <a:gd name="T82" fmla="*/ 594 w 765"/>
                <a:gd name="T83" fmla="*/ 538 h 553"/>
                <a:gd name="T84" fmla="*/ 544 w 765"/>
                <a:gd name="T85" fmla="*/ 522 h 553"/>
                <a:gd name="T86" fmla="*/ 520 w 765"/>
                <a:gd name="T87" fmla="*/ 525 h 553"/>
                <a:gd name="T88" fmla="*/ 493 w 765"/>
                <a:gd name="T89" fmla="*/ 539 h 553"/>
                <a:gd name="T90" fmla="*/ 460 w 765"/>
                <a:gd name="T91" fmla="*/ 515 h 553"/>
                <a:gd name="T92" fmla="*/ 419 w 765"/>
                <a:gd name="T93" fmla="*/ 448 h 553"/>
                <a:gd name="T94" fmla="*/ 404 w 765"/>
                <a:gd name="T95" fmla="*/ 399 h 553"/>
                <a:gd name="T96" fmla="*/ 399 w 765"/>
                <a:gd name="T97" fmla="*/ 342 h 553"/>
                <a:gd name="T98" fmla="*/ 408 w 765"/>
                <a:gd name="T99" fmla="*/ 282 h 553"/>
                <a:gd name="T100" fmla="*/ 429 w 765"/>
                <a:gd name="T101" fmla="*/ 223 h 553"/>
                <a:gd name="T102" fmla="*/ 452 w 765"/>
                <a:gd name="T103" fmla="*/ 178 h 553"/>
                <a:gd name="T104" fmla="*/ 505 w 765"/>
                <a:gd name="T105" fmla="*/ 105 h 553"/>
                <a:gd name="T106" fmla="*/ 685 w 765"/>
                <a:gd name="T107" fmla="*/ 513 h 553"/>
                <a:gd name="T108" fmla="*/ 753 w 765"/>
                <a:gd name="T109" fmla="*/ 478 h 553"/>
                <a:gd name="T110" fmla="*/ 709 w 765"/>
                <a:gd name="T111" fmla="*/ 495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5" h="553">
                  <a:moveTo>
                    <a:pt x="253" y="537"/>
                  </a:moveTo>
                  <a:lnTo>
                    <a:pt x="253" y="537"/>
                  </a:lnTo>
                  <a:lnTo>
                    <a:pt x="290" y="544"/>
                  </a:lnTo>
                  <a:lnTo>
                    <a:pt x="327" y="549"/>
                  </a:lnTo>
                  <a:lnTo>
                    <a:pt x="367" y="552"/>
                  </a:lnTo>
                  <a:lnTo>
                    <a:pt x="408" y="553"/>
                  </a:lnTo>
                  <a:lnTo>
                    <a:pt x="408" y="553"/>
                  </a:lnTo>
                  <a:lnTo>
                    <a:pt x="372" y="547"/>
                  </a:lnTo>
                  <a:lnTo>
                    <a:pt x="334" y="542"/>
                  </a:lnTo>
                  <a:lnTo>
                    <a:pt x="296" y="538"/>
                  </a:lnTo>
                  <a:lnTo>
                    <a:pt x="258" y="537"/>
                  </a:lnTo>
                  <a:lnTo>
                    <a:pt x="253" y="537"/>
                  </a:lnTo>
                  <a:close/>
                  <a:moveTo>
                    <a:pt x="505" y="105"/>
                  </a:moveTo>
                  <a:lnTo>
                    <a:pt x="505" y="105"/>
                  </a:lnTo>
                  <a:lnTo>
                    <a:pt x="514" y="112"/>
                  </a:lnTo>
                  <a:lnTo>
                    <a:pt x="523" y="117"/>
                  </a:lnTo>
                  <a:lnTo>
                    <a:pt x="534" y="120"/>
                  </a:lnTo>
                  <a:lnTo>
                    <a:pt x="546" y="121"/>
                  </a:lnTo>
                  <a:lnTo>
                    <a:pt x="546" y="121"/>
                  </a:lnTo>
                  <a:lnTo>
                    <a:pt x="557" y="121"/>
                  </a:lnTo>
                  <a:lnTo>
                    <a:pt x="567" y="118"/>
                  </a:lnTo>
                  <a:lnTo>
                    <a:pt x="576" y="114"/>
                  </a:lnTo>
                  <a:lnTo>
                    <a:pt x="584" y="108"/>
                  </a:lnTo>
                  <a:lnTo>
                    <a:pt x="592" y="101"/>
                  </a:lnTo>
                  <a:lnTo>
                    <a:pt x="598" y="92"/>
                  </a:lnTo>
                  <a:lnTo>
                    <a:pt x="603" y="83"/>
                  </a:lnTo>
                  <a:lnTo>
                    <a:pt x="606" y="73"/>
                  </a:lnTo>
                  <a:lnTo>
                    <a:pt x="606" y="73"/>
                  </a:lnTo>
                  <a:lnTo>
                    <a:pt x="645" y="76"/>
                  </a:lnTo>
                  <a:lnTo>
                    <a:pt x="683" y="81"/>
                  </a:lnTo>
                  <a:lnTo>
                    <a:pt x="721" y="88"/>
                  </a:lnTo>
                  <a:lnTo>
                    <a:pt x="758" y="96"/>
                  </a:lnTo>
                  <a:lnTo>
                    <a:pt x="758" y="96"/>
                  </a:lnTo>
                  <a:lnTo>
                    <a:pt x="738" y="80"/>
                  </a:lnTo>
                  <a:lnTo>
                    <a:pt x="718" y="65"/>
                  </a:lnTo>
                  <a:lnTo>
                    <a:pt x="718" y="65"/>
                  </a:lnTo>
                  <a:lnTo>
                    <a:pt x="691" y="60"/>
                  </a:lnTo>
                  <a:lnTo>
                    <a:pt x="663" y="57"/>
                  </a:lnTo>
                  <a:lnTo>
                    <a:pt x="635" y="53"/>
                  </a:lnTo>
                  <a:lnTo>
                    <a:pt x="606" y="51"/>
                  </a:lnTo>
                  <a:lnTo>
                    <a:pt x="606" y="51"/>
                  </a:lnTo>
                  <a:lnTo>
                    <a:pt x="604" y="43"/>
                  </a:lnTo>
                  <a:lnTo>
                    <a:pt x="601" y="34"/>
                  </a:lnTo>
                  <a:lnTo>
                    <a:pt x="596" y="26"/>
                  </a:lnTo>
                  <a:lnTo>
                    <a:pt x="591" y="19"/>
                  </a:lnTo>
                  <a:lnTo>
                    <a:pt x="591" y="19"/>
                  </a:lnTo>
                  <a:lnTo>
                    <a:pt x="604" y="9"/>
                  </a:lnTo>
                  <a:lnTo>
                    <a:pt x="604" y="9"/>
                  </a:lnTo>
                  <a:lnTo>
                    <a:pt x="574" y="0"/>
                  </a:lnTo>
                  <a:lnTo>
                    <a:pt x="569" y="4"/>
                  </a:lnTo>
                  <a:lnTo>
                    <a:pt x="569" y="4"/>
                  </a:lnTo>
                  <a:lnTo>
                    <a:pt x="558" y="1"/>
                  </a:lnTo>
                  <a:lnTo>
                    <a:pt x="546" y="0"/>
                  </a:lnTo>
                  <a:lnTo>
                    <a:pt x="546" y="0"/>
                  </a:lnTo>
                  <a:lnTo>
                    <a:pt x="535" y="1"/>
                  </a:lnTo>
                  <a:lnTo>
                    <a:pt x="524" y="3"/>
                  </a:lnTo>
                  <a:lnTo>
                    <a:pt x="515" y="8"/>
                  </a:lnTo>
                  <a:lnTo>
                    <a:pt x="506" y="15"/>
                  </a:lnTo>
                  <a:lnTo>
                    <a:pt x="498" y="22"/>
                  </a:lnTo>
                  <a:lnTo>
                    <a:pt x="492" y="32"/>
                  </a:lnTo>
                  <a:lnTo>
                    <a:pt x="488" y="41"/>
                  </a:lnTo>
                  <a:lnTo>
                    <a:pt x="486" y="52"/>
                  </a:lnTo>
                  <a:lnTo>
                    <a:pt x="486" y="52"/>
                  </a:lnTo>
                  <a:lnTo>
                    <a:pt x="450" y="55"/>
                  </a:lnTo>
                  <a:lnTo>
                    <a:pt x="416" y="61"/>
                  </a:lnTo>
                  <a:lnTo>
                    <a:pt x="381" y="67"/>
                  </a:lnTo>
                  <a:lnTo>
                    <a:pt x="348" y="75"/>
                  </a:lnTo>
                  <a:lnTo>
                    <a:pt x="315" y="83"/>
                  </a:lnTo>
                  <a:lnTo>
                    <a:pt x="282" y="93"/>
                  </a:lnTo>
                  <a:lnTo>
                    <a:pt x="251" y="105"/>
                  </a:lnTo>
                  <a:lnTo>
                    <a:pt x="220" y="118"/>
                  </a:lnTo>
                  <a:lnTo>
                    <a:pt x="190" y="131"/>
                  </a:lnTo>
                  <a:lnTo>
                    <a:pt x="161" y="146"/>
                  </a:lnTo>
                  <a:lnTo>
                    <a:pt x="132" y="162"/>
                  </a:lnTo>
                  <a:lnTo>
                    <a:pt x="105" y="178"/>
                  </a:lnTo>
                  <a:lnTo>
                    <a:pt x="78" y="196"/>
                  </a:lnTo>
                  <a:lnTo>
                    <a:pt x="52" y="216"/>
                  </a:lnTo>
                  <a:lnTo>
                    <a:pt x="27" y="235"/>
                  </a:lnTo>
                  <a:lnTo>
                    <a:pt x="4" y="256"/>
                  </a:lnTo>
                  <a:lnTo>
                    <a:pt x="4" y="256"/>
                  </a:lnTo>
                  <a:lnTo>
                    <a:pt x="0" y="277"/>
                  </a:lnTo>
                  <a:lnTo>
                    <a:pt x="0" y="299"/>
                  </a:lnTo>
                  <a:lnTo>
                    <a:pt x="0" y="299"/>
                  </a:lnTo>
                  <a:lnTo>
                    <a:pt x="0" y="313"/>
                  </a:lnTo>
                  <a:lnTo>
                    <a:pt x="2" y="325"/>
                  </a:lnTo>
                  <a:lnTo>
                    <a:pt x="4" y="338"/>
                  </a:lnTo>
                  <a:lnTo>
                    <a:pt x="7" y="351"/>
                  </a:lnTo>
                  <a:lnTo>
                    <a:pt x="10" y="364"/>
                  </a:lnTo>
                  <a:lnTo>
                    <a:pt x="14" y="376"/>
                  </a:lnTo>
                  <a:lnTo>
                    <a:pt x="19" y="387"/>
                  </a:lnTo>
                  <a:lnTo>
                    <a:pt x="25" y="399"/>
                  </a:lnTo>
                  <a:lnTo>
                    <a:pt x="25" y="399"/>
                  </a:lnTo>
                  <a:lnTo>
                    <a:pt x="38" y="418"/>
                  </a:lnTo>
                  <a:lnTo>
                    <a:pt x="38" y="418"/>
                  </a:lnTo>
                  <a:lnTo>
                    <a:pt x="51" y="434"/>
                  </a:lnTo>
                  <a:lnTo>
                    <a:pt x="66" y="450"/>
                  </a:lnTo>
                  <a:lnTo>
                    <a:pt x="82" y="464"/>
                  </a:lnTo>
                  <a:lnTo>
                    <a:pt x="101" y="477"/>
                  </a:lnTo>
                  <a:lnTo>
                    <a:pt x="101" y="477"/>
                  </a:lnTo>
                  <a:lnTo>
                    <a:pt x="80" y="438"/>
                  </a:lnTo>
                  <a:lnTo>
                    <a:pt x="59" y="401"/>
                  </a:lnTo>
                  <a:lnTo>
                    <a:pt x="35" y="365"/>
                  </a:lnTo>
                  <a:lnTo>
                    <a:pt x="9" y="332"/>
                  </a:lnTo>
                  <a:lnTo>
                    <a:pt x="9" y="332"/>
                  </a:lnTo>
                  <a:lnTo>
                    <a:pt x="13" y="320"/>
                  </a:lnTo>
                  <a:lnTo>
                    <a:pt x="14" y="314"/>
                  </a:lnTo>
                  <a:lnTo>
                    <a:pt x="14" y="307"/>
                  </a:lnTo>
                  <a:lnTo>
                    <a:pt x="14" y="307"/>
                  </a:lnTo>
                  <a:lnTo>
                    <a:pt x="14" y="301"/>
                  </a:lnTo>
                  <a:lnTo>
                    <a:pt x="13" y="294"/>
                  </a:lnTo>
                  <a:lnTo>
                    <a:pt x="11" y="288"/>
                  </a:lnTo>
                  <a:lnTo>
                    <a:pt x="9" y="281"/>
                  </a:lnTo>
                  <a:lnTo>
                    <a:pt x="9" y="281"/>
                  </a:lnTo>
                  <a:lnTo>
                    <a:pt x="32" y="260"/>
                  </a:lnTo>
                  <a:lnTo>
                    <a:pt x="56" y="240"/>
                  </a:lnTo>
                  <a:lnTo>
                    <a:pt x="81" y="221"/>
                  </a:lnTo>
                  <a:lnTo>
                    <a:pt x="107" y="203"/>
                  </a:lnTo>
                  <a:lnTo>
                    <a:pt x="135" y="186"/>
                  </a:lnTo>
                  <a:lnTo>
                    <a:pt x="163" y="169"/>
                  </a:lnTo>
                  <a:lnTo>
                    <a:pt x="192" y="154"/>
                  </a:lnTo>
                  <a:lnTo>
                    <a:pt x="222" y="140"/>
                  </a:lnTo>
                  <a:lnTo>
                    <a:pt x="252" y="128"/>
                  </a:lnTo>
                  <a:lnTo>
                    <a:pt x="283" y="116"/>
                  </a:lnTo>
                  <a:lnTo>
                    <a:pt x="316" y="106"/>
                  </a:lnTo>
                  <a:lnTo>
                    <a:pt x="349" y="97"/>
                  </a:lnTo>
                  <a:lnTo>
                    <a:pt x="382" y="89"/>
                  </a:lnTo>
                  <a:lnTo>
                    <a:pt x="417" y="83"/>
                  </a:lnTo>
                  <a:lnTo>
                    <a:pt x="451" y="78"/>
                  </a:lnTo>
                  <a:lnTo>
                    <a:pt x="487" y="75"/>
                  </a:lnTo>
                  <a:lnTo>
                    <a:pt x="487" y="75"/>
                  </a:lnTo>
                  <a:lnTo>
                    <a:pt x="489" y="83"/>
                  </a:lnTo>
                  <a:lnTo>
                    <a:pt x="489" y="83"/>
                  </a:lnTo>
                  <a:lnTo>
                    <a:pt x="473" y="103"/>
                  </a:lnTo>
                  <a:lnTo>
                    <a:pt x="457" y="123"/>
                  </a:lnTo>
                  <a:lnTo>
                    <a:pt x="443" y="144"/>
                  </a:lnTo>
                  <a:lnTo>
                    <a:pt x="430" y="164"/>
                  </a:lnTo>
                  <a:lnTo>
                    <a:pt x="430" y="164"/>
                  </a:lnTo>
                  <a:lnTo>
                    <a:pt x="420" y="180"/>
                  </a:lnTo>
                  <a:lnTo>
                    <a:pt x="411" y="196"/>
                  </a:lnTo>
                  <a:lnTo>
                    <a:pt x="404" y="213"/>
                  </a:lnTo>
                  <a:lnTo>
                    <a:pt x="397" y="229"/>
                  </a:lnTo>
                  <a:lnTo>
                    <a:pt x="391" y="245"/>
                  </a:lnTo>
                  <a:lnTo>
                    <a:pt x="387" y="261"/>
                  </a:lnTo>
                  <a:lnTo>
                    <a:pt x="382" y="277"/>
                  </a:lnTo>
                  <a:lnTo>
                    <a:pt x="378" y="293"/>
                  </a:lnTo>
                  <a:lnTo>
                    <a:pt x="376" y="309"/>
                  </a:lnTo>
                  <a:lnTo>
                    <a:pt x="374" y="325"/>
                  </a:lnTo>
                  <a:lnTo>
                    <a:pt x="373" y="342"/>
                  </a:lnTo>
                  <a:lnTo>
                    <a:pt x="373" y="357"/>
                  </a:lnTo>
                  <a:lnTo>
                    <a:pt x="374" y="373"/>
                  </a:lnTo>
                  <a:lnTo>
                    <a:pt x="375" y="388"/>
                  </a:lnTo>
                  <a:lnTo>
                    <a:pt x="378" y="403"/>
                  </a:lnTo>
                  <a:lnTo>
                    <a:pt x="381" y="418"/>
                  </a:lnTo>
                  <a:lnTo>
                    <a:pt x="381" y="418"/>
                  </a:lnTo>
                  <a:lnTo>
                    <a:pt x="387" y="437"/>
                  </a:lnTo>
                  <a:lnTo>
                    <a:pt x="393" y="456"/>
                  </a:lnTo>
                  <a:lnTo>
                    <a:pt x="402" y="473"/>
                  </a:lnTo>
                  <a:lnTo>
                    <a:pt x="410" y="490"/>
                  </a:lnTo>
                  <a:lnTo>
                    <a:pt x="421" y="507"/>
                  </a:lnTo>
                  <a:lnTo>
                    <a:pt x="433" y="523"/>
                  </a:lnTo>
                  <a:lnTo>
                    <a:pt x="446" y="538"/>
                  </a:lnTo>
                  <a:lnTo>
                    <a:pt x="460" y="553"/>
                  </a:lnTo>
                  <a:lnTo>
                    <a:pt x="460" y="553"/>
                  </a:lnTo>
                  <a:lnTo>
                    <a:pt x="495" y="551"/>
                  </a:lnTo>
                  <a:lnTo>
                    <a:pt x="529" y="549"/>
                  </a:lnTo>
                  <a:lnTo>
                    <a:pt x="562" y="545"/>
                  </a:lnTo>
                  <a:lnTo>
                    <a:pt x="594" y="538"/>
                  </a:lnTo>
                  <a:lnTo>
                    <a:pt x="594" y="538"/>
                  </a:lnTo>
                  <a:lnTo>
                    <a:pt x="582" y="532"/>
                  </a:lnTo>
                  <a:lnTo>
                    <a:pt x="571" y="527"/>
                  </a:lnTo>
                  <a:lnTo>
                    <a:pt x="558" y="523"/>
                  </a:lnTo>
                  <a:lnTo>
                    <a:pt x="544" y="522"/>
                  </a:lnTo>
                  <a:lnTo>
                    <a:pt x="544" y="522"/>
                  </a:lnTo>
                  <a:lnTo>
                    <a:pt x="535" y="522"/>
                  </a:lnTo>
                  <a:lnTo>
                    <a:pt x="527" y="523"/>
                  </a:lnTo>
                  <a:lnTo>
                    <a:pt x="520" y="525"/>
                  </a:lnTo>
                  <a:lnTo>
                    <a:pt x="512" y="528"/>
                  </a:lnTo>
                  <a:lnTo>
                    <a:pt x="506" y="531"/>
                  </a:lnTo>
                  <a:lnTo>
                    <a:pt x="498" y="535"/>
                  </a:lnTo>
                  <a:lnTo>
                    <a:pt x="493" y="539"/>
                  </a:lnTo>
                  <a:lnTo>
                    <a:pt x="487" y="544"/>
                  </a:lnTo>
                  <a:lnTo>
                    <a:pt x="487" y="544"/>
                  </a:lnTo>
                  <a:lnTo>
                    <a:pt x="473" y="530"/>
                  </a:lnTo>
                  <a:lnTo>
                    <a:pt x="460" y="515"/>
                  </a:lnTo>
                  <a:lnTo>
                    <a:pt x="447" y="499"/>
                  </a:lnTo>
                  <a:lnTo>
                    <a:pt x="436" y="482"/>
                  </a:lnTo>
                  <a:lnTo>
                    <a:pt x="427" y="466"/>
                  </a:lnTo>
                  <a:lnTo>
                    <a:pt x="419" y="448"/>
                  </a:lnTo>
                  <a:lnTo>
                    <a:pt x="412" y="431"/>
                  </a:lnTo>
                  <a:lnTo>
                    <a:pt x="407" y="411"/>
                  </a:lnTo>
                  <a:lnTo>
                    <a:pt x="407" y="411"/>
                  </a:lnTo>
                  <a:lnTo>
                    <a:pt x="404" y="399"/>
                  </a:lnTo>
                  <a:lnTo>
                    <a:pt x="402" y="385"/>
                  </a:lnTo>
                  <a:lnTo>
                    <a:pt x="401" y="370"/>
                  </a:lnTo>
                  <a:lnTo>
                    <a:pt x="399" y="356"/>
                  </a:lnTo>
                  <a:lnTo>
                    <a:pt x="399" y="342"/>
                  </a:lnTo>
                  <a:lnTo>
                    <a:pt x="401" y="327"/>
                  </a:lnTo>
                  <a:lnTo>
                    <a:pt x="403" y="313"/>
                  </a:lnTo>
                  <a:lnTo>
                    <a:pt x="405" y="297"/>
                  </a:lnTo>
                  <a:lnTo>
                    <a:pt x="408" y="282"/>
                  </a:lnTo>
                  <a:lnTo>
                    <a:pt x="412" y="267"/>
                  </a:lnTo>
                  <a:lnTo>
                    <a:pt x="417" y="253"/>
                  </a:lnTo>
                  <a:lnTo>
                    <a:pt x="422" y="238"/>
                  </a:lnTo>
                  <a:lnTo>
                    <a:pt x="429" y="223"/>
                  </a:lnTo>
                  <a:lnTo>
                    <a:pt x="436" y="208"/>
                  </a:lnTo>
                  <a:lnTo>
                    <a:pt x="444" y="193"/>
                  </a:lnTo>
                  <a:lnTo>
                    <a:pt x="452" y="178"/>
                  </a:lnTo>
                  <a:lnTo>
                    <a:pt x="452" y="178"/>
                  </a:lnTo>
                  <a:lnTo>
                    <a:pt x="464" y="160"/>
                  </a:lnTo>
                  <a:lnTo>
                    <a:pt x="477" y="142"/>
                  </a:lnTo>
                  <a:lnTo>
                    <a:pt x="490" y="123"/>
                  </a:lnTo>
                  <a:lnTo>
                    <a:pt x="505" y="105"/>
                  </a:lnTo>
                  <a:lnTo>
                    <a:pt x="505" y="105"/>
                  </a:lnTo>
                  <a:close/>
                  <a:moveTo>
                    <a:pt x="653" y="524"/>
                  </a:moveTo>
                  <a:lnTo>
                    <a:pt x="653" y="524"/>
                  </a:lnTo>
                  <a:lnTo>
                    <a:pt x="685" y="513"/>
                  </a:lnTo>
                  <a:lnTo>
                    <a:pt x="714" y="501"/>
                  </a:lnTo>
                  <a:lnTo>
                    <a:pt x="728" y="493"/>
                  </a:lnTo>
                  <a:lnTo>
                    <a:pt x="740" y="486"/>
                  </a:lnTo>
                  <a:lnTo>
                    <a:pt x="753" y="478"/>
                  </a:lnTo>
                  <a:lnTo>
                    <a:pt x="765" y="470"/>
                  </a:lnTo>
                  <a:lnTo>
                    <a:pt x="765" y="470"/>
                  </a:lnTo>
                  <a:lnTo>
                    <a:pt x="737" y="482"/>
                  </a:lnTo>
                  <a:lnTo>
                    <a:pt x="709" y="495"/>
                  </a:lnTo>
                  <a:lnTo>
                    <a:pt x="681" y="509"/>
                  </a:lnTo>
                  <a:lnTo>
                    <a:pt x="653" y="524"/>
                  </a:lnTo>
                  <a:lnTo>
                    <a:pt x="653" y="524"/>
                  </a:lnTo>
                  <a:close/>
                </a:path>
              </a:pathLst>
            </a:custGeom>
            <a:gradFill flip="none" rotWithShape="1">
              <a:gsLst>
                <a:gs pos="0">
                  <a:sysClr val="window" lastClr="FFFFFF"/>
                </a:gs>
                <a:gs pos="27000">
                  <a:srgbClr val="00B0F0">
                    <a:tint val="23500"/>
                    <a:satMod val="160000"/>
                  </a:srgbClr>
                </a:gs>
              </a:gsLst>
              <a:lin ang="5400000" scaled="1"/>
              <a:tileRect/>
            </a:gradFill>
            <a:ln>
              <a:noFill/>
            </a:ln>
          </p:spPr>
          <p:txBody>
            <a:bodyPr/>
            <a:lstStyle/>
            <a:p>
              <a:pPr defTabSz="914400">
                <a:defRPr/>
              </a:pPr>
              <a:endParaRPr lang="en-US" kern="0">
                <a:solidFill>
                  <a:sysClr val="windowText" lastClr="000000"/>
                </a:solidFill>
                <a:cs typeface="Arial" pitchFamily="34" charset="0"/>
              </a:endParaRPr>
            </a:p>
          </p:txBody>
        </p:sp>
      </p:grpSp>
      <p:grpSp>
        <p:nvGrpSpPr>
          <p:cNvPr id="3" name="Group 572"/>
          <p:cNvGrpSpPr>
            <a:grpSpLocks/>
          </p:cNvGrpSpPr>
          <p:nvPr>
            <p:custDataLst>
              <p:tags r:id="rId2"/>
            </p:custDataLst>
          </p:nvPr>
        </p:nvGrpSpPr>
        <p:grpSpPr bwMode="auto">
          <a:xfrm>
            <a:off x="4685901" y="1926357"/>
            <a:ext cx="207962" cy="209550"/>
            <a:chOff x="4976813" y="4037013"/>
            <a:chExt cx="1876425" cy="1876425"/>
          </a:xfrm>
        </p:grpSpPr>
        <p:sp>
          <p:nvSpPr>
            <p:cNvPr id="110" name="AutoShape 83"/>
            <p:cNvSpPr>
              <a:spLocks noChangeAspect="1" noChangeArrowheads="1" noTextEdit="1"/>
            </p:cNvSpPr>
            <p:nvPr/>
          </p:nvSpPr>
          <p:spPr bwMode="auto">
            <a:xfrm>
              <a:off x="4976813" y="4037013"/>
              <a:ext cx="1876425" cy="1876425"/>
            </a:xfrm>
            <a:prstGeom prst="rect">
              <a:avLst/>
            </a:prstGeom>
            <a:noFill/>
            <a:ln>
              <a:noFill/>
            </a:ln>
            <a:extLst/>
          </p:spPr>
          <p:txBody>
            <a:bodyPr/>
            <a:lstStyle/>
            <a:p>
              <a:pPr defTabSz="914400">
                <a:defRPr/>
              </a:pPr>
              <a:endParaRPr lang="en-US" kern="0">
                <a:solidFill>
                  <a:sysClr val="windowText" lastClr="000000"/>
                </a:solidFill>
                <a:cs typeface="Arial" pitchFamily="34" charset="0"/>
              </a:endParaRPr>
            </a:p>
          </p:txBody>
        </p:sp>
        <p:sp>
          <p:nvSpPr>
            <p:cNvPr id="111" name="Freeform 85"/>
            <p:cNvSpPr>
              <a:spLocks/>
            </p:cNvSpPr>
            <p:nvPr/>
          </p:nvSpPr>
          <p:spPr bwMode="auto">
            <a:xfrm>
              <a:off x="4976813" y="4037013"/>
              <a:ext cx="1876425" cy="1876425"/>
            </a:xfrm>
            <a:custGeom>
              <a:avLst/>
              <a:gdLst>
                <a:gd name="T0" fmla="*/ 1181 w 1182"/>
                <a:gd name="T1" fmla="*/ 621 h 1182"/>
                <a:gd name="T2" fmla="*/ 1170 w 1182"/>
                <a:gd name="T3" fmla="*/ 710 h 1182"/>
                <a:gd name="T4" fmla="*/ 1145 w 1182"/>
                <a:gd name="T5" fmla="*/ 794 h 1182"/>
                <a:gd name="T6" fmla="*/ 1110 w 1182"/>
                <a:gd name="T7" fmla="*/ 872 h 1182"/>
                <a:gd name="T8" fmla="*/ 1065 w 1182"/>
                <a:gd name="T9" fmla="*/ 944 h 1182"/>
                <a:gd name="T10" fmla="*/ 1009 w 1182"/>
                <a:gd name="T11" fmla="*/ 1009 h 1182"/>
                <a:gd name="T12" fmla="*/ 944 w 1182"/>
                <a:gd name="T13" fmla="*/ 1064 h 1182"/>
                <a:gd name="T14" fmla="*/ 872 w 1182"/>
                <a:gd name="T15" fmla="*/ 1110 h 1182"/>
                <a:gd name="T16" fmla="*/ 794 w 1182"/>
                <a:gd name="T17" fmla="*/ 1145 h 1182"/>
                <a:gd name="T18" fmla="*/ 710 w 1182"/>
                <a:gd name="T19" fmla="*/ 1169 h 1182"/>
                <a:gd name="T20" fmla="*/ 622 w 1182"/>
                <a:gd name="T21" fmla="*/ 1181 h 1182"/>
                <a:gd name="T22" fmla="*/ 560 w 1182"/>
                <a:gd name="T23" fmla="*/ 1181 h 1182"/>
                <a:gd name="T24" fmla="*/ 472 w 1182"/>
                <a:gd name="T25" fmla="*/ 1169 h 1182"/>
                <a:gd name="T26" fmla="*/ 388 w 1182"/>
                <a:gd name="T27" fmla="*/ 1145 h 1182"/>
                <a:gd name="T28" fmla="*/ 310 w 1182"/>
                <a:gd name="T29" fmla="*/ 1110 h 1182"/>
                <a:gd name="T30" fmla="*/ 238 w 1182"/>
                <a:gd name="T31" fmla="*/ 1064 h 1182"/>
                <a:gd name="T32" fmla="*/ 173 w 1182"/>
                <a:gd name="T33" fmla="*/ 1009 h 1182"/>
                <a:gd name="T34" fmla="*/ 117 w 1182"/>
                <a:gd name="T35" fmla="*/ 944 h 1182"/>
                <a:gd name="T36" fmla="*/ 71 w 1182"/>
                <a:gd name="T37" fmla="*/ 872 h 1182"/>
                <a:gd name="T38" fmla="*/ 35 w 1182"/>
                <a:gd name="T39" fmla="*/ 794 h 1182"/>
                <a:gd name="T40" fmla="*/ 12 w 1182"/>
                <a:gd name="T41" fmla="*/ 710 h 1182"/>
                <a:gd name="T42" fmla="*/ 1 w 1182"/>
                <a:gd name="T43" fmla="*/ 621 h 1182"/>
                <a:gd name="T44" fmla="*/ 1 w 1182"/>
                <a:gd name="T45" fmla="*/ 560 h 1182"/>
                <a:gd name="T46" fmla="*/ 12 w 1182"/>
                <a:gd name="T47" fmla="*/ 472 h 1182"/>
                <a:gd name="T48" fmla="*/ 35 w 1182"/>
                <a:gd name="T49" fmla="*/ 387 h 1182"/>
                <a:gd name="T50" fmla="*/ 71 w 1182"/>
                <a:gd name="T51" fmla="*/ 309 h 1182"/>
                <a:gd name="T52" fmla="*/ 117 w 1182"/>
                <a:gd name="T53" fmla="*/ 238 h 1182"/>
                <a:gd name="T54" fmla="*/ 173 w 1182"/>
                <a:gd name="T55" fmla="*/ 173 h 1182"/>
                <a:gd name="T56" fmla="*/ 238 w 1182"/>
                <a:gd name="T57" fmla="*/ 117 h 1182"/>
                <a:gd name="T58" fmla="*/ 310 w 1182"/>
                <a:gd name="T59" fmla="*/ 71 h 1182"/>
                <a:gd name="T60" fmla="*/ 388 w 1182"/>
                <a:gd name="T61" fmla="*/ 35 h 1182"/>
                <a:gd name="T62" fmla="*/ 472 w 1182"/>
                <a:gd name="T63" fmla="*/ 12 h 1182"/>
                <a:gd name="T64" fmla="*/ 560 w 1182"/>
                <a:gd name="T65" fmla="*/ 1 h 1182"/>
                <a:gd name="T66" fmla="*/ 622 w 1182"/>
                <a:gd name="T67" fmla="*/ 1 h 1182"/>
                <a:gd name="T68" fmla="*/ 710 w 1182"/>
                <a:gd name="T69" fmla="*/ 12 h 1182"/>
                <a:gd name="T70" fmla="*/ 794 w 1182"/>
                <a:gd name="T71" fmla="*/ 35 h 1182"/>
                <a:gd name="T72" fmla="*/ 872 w 1182"/>
                <a:gd name="T73" fmla="*/ 71 h 1182"/>
                <a:gd name="T74" fmla="*/ 944 w 1182"/>
                <a:gd name="T75" fmla="*/ 117 h 1182"/>
                <a:gd name="T76" fmla="*/ 1009 w 1182"/>
                <a:gd name="T77" fmla="*/ 173 h 1182"/>
                <a:gd name="T78" fmla="*/ 1065 w 1182"/>
                <a:gd name="T79" fmla="*/ 238 h 1182"/>
                <a:gd name="T80" fmla="*/ 1110 w 1182"/>
                <a:gd name="T81" fmla="*/ 309 h 1182"/>
                <a:gd name="T82" fmla="*/ 1145 w 1182"/>
                <a:gd name="T83" fmla="*/ 387 h 1182"/>
                <a:gd name="T84" fmla="*/ 1170 w 1182"/>
                <a:gd name="T85" fmla="*/ 472 h 1182"/>
                <a:gd name="T86" fmla="*/ 1181 w 1182"/>
                <a:gd name="T87" fmla="*/ 56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2" h="1182">
                  <a:moveTo>
                    <a:pt x="1182" y="590"/>
                  </a:moveTo>
                  <a:lnTo>
                    <a:pt x="1182" y="590"/>
                  </a:lnTo>
                  <a:lnTo>
                    <a:pt x="1181" y="621"/>
                  </a:lnTo>
                  <a:lnTo>
                    <a:pt x="1179" y="651"/>
                  </a:lnTo>
                  <a:lnTo>
                    <a:pt x="1174" y="681"/>
                  </a:lnTo>
                  <a:lnTo>
                    <a:pt x="1170" y="710"/>
                  </a:lnTo>
                  <a:lnTo>
                    <a:pt x="1163" y="739"/>
                  </a:lnTo>
                  <a:lnTo>
                    <a:pt x="1155" y="767"/>
                  </a:lnTo>
                  <a:lnTo>
                    <a:pt x="1145" y="794"/>
                  </a:lnTo>
                  <a:lnTo>
                    <a:pt x="1136" y="821"/>
                  </a:lnTo>
                  <a:lnTo>
                    <a:pt x="1124" y="846"/>
                  </a:lnTo>
                  <a:lnTo>
                    <a:pt x="1110" y="872"/>
                  </a:lnTo>
                  <a:lnTo>
                    <a:pt x="1096" y="897"/>
                  </a:lnTo>
                  <a:lnTo>
                    <a:pt x="1081" y="921"/>
                  </a:lnTo>
                  <a:lnTo>
                    <a:pt x="1065" y="944"/>
                  </a:lnTo>
                  <a:lnTo>
                    <a:pt x="1046" y="967"/>
                  </a:lnTo>
                  <a:lnTo>
                    <a:pt x="1028" y="988"/>
                  </a:lnTo>
                  <a:lnTo>
                    <a:pt x="1009" y="1009"/>
                  </a:lnTo>
                  <a:lnTo>
                    <a:pt x="988" y="1028"/>
                  </a:lnTo>
                  <a:lnTo>
                    <a:pt x="967" y="1046"/>
                  </a:lnTo>
                  <a:lnTo>
                    <a:pt x="944" y="1064"/>
                  </a:lnTo>
                  <a:lnTo>
                    <a:pt x="922" y="1081"/>
                  </a:lnTo>
                  <a:lnTo>
                    <a:pt x="897" y="1096"/>
                  </a:lnTo>
                  <a:lnTo>
                    <a:pt x="872" y="1110"/>
                  </a:lnTo>
                  <a:lnTo>
                    <a:pt x="848" y="1123"/>
                  </a:lnTo>
                  <a:lnTo>
                    <a:pt x="821" y="1135"/>
                  </a:lnTo>
                  <a:lnTo>
                    <a:pt x="794" y="1145"/>
                  </a:lnTo>
                  <a:lnTo>
                    <a:pt x="767" y="1155"/>
                  </a:lnTo>
                  <a:lnTo>
                    <a:pt x="739" y="1163"/>
                  </a:lnTo>
                  <a:lnTo>
                    <a:pt x="710" y="1169"/>
                  </a:lnTo>
                  <a:lnTo>
                    <a:pt x="681" y="1174"/>
                  </a:lnTo>
                  <a:lnTo>
                    <a:pt x="652" y="1179"/>
                  </a:lnTo>
                  <a:lnTo>
                    <a:pt x="622" y="1181"/>
                  </a:lnTo>
                  <a:lnTo>
                    <a:pt x="590" y="1182"/>
                  </a:lnTo>
                  <a:lnTo>
                    <a:pt x="590" y="1182"/>
                  </a:lnTo>
                  <a:lnTo>
                    <a:pt x="560" y="1181"/>
                  </a:lnTo>
                  <a:lnTo>
                    <a:pt x="530" y="1179"/>
                  </a:lnTo>
                  <a:lnTo>
                    <a:pt x="501" y="1174"/>
                  </a:lnTo>
                  <a:lnTo>
                    <a:pt x="472" y="1169"/>
                  </a:lnTo>
                  <a:lnTo>
                    <a:pt x="443" y="1163"/>
                  </a:lnTo>
                  <a:lnTo>
                    <a:pt x="415" y="1155"/>
                  </a:lnTo>
                  <a:lnTo>
                    <a:pt x="388" y="1145"/>
                  </a:lnTo>
                  <a:lnTo>
                    <a:pt x="361" y="1135"/>
                  </a:lnTo>
                  <a:lnTo>
                    <a:pt x="334" y="1123"/>
                  </a:lnTo>
                  <a:lnTo>
                    <a:pt x="310" y="1110"/>
                  </a:lnTo>
                  <a:lnTo>
                    <a:pt x="285" y="1096"/>
                  </a:lnTo>
                  <a:lnTo>
                    <a:pt x="260" y="1081"/>
                  </a:lnTo>
                  <a:lnTo>
                    <a:pt x="238" y="1064"/>
                  </a:lnTo>
                  <a:lnTo>
                    <a:pt x="215" y="1046"/>
                  </a:lnTo>
                  <a:lnTo>
                    <a:pt x="194" y="1028"/>
                  </a:lnTo>
                  <a:lnTo>
                    <a:pt x="173" y="1009"/>
                  </a:lnTo>
                  <a:lnTo>
                    <a:pt x="154" y="988"/>
                  </a:lnTo>
                  <a:lnTo>
                    <a:pt x="136" y="967"/>
                  </a:lnTo>
                  <a:lnTo>
                    <a:pt x="117" y="944"/>
                  </a:lnTo>
                  <a:lnTo>
                    <a:pt x="101" y="921"/>
                  </a:lnTo>
                  <a:lnTo>
                    <a:pt x="86" y="897"/>
                  </a:lnTo>
                  <a:lnTo>
                    <a:pt x="71" y="872"/>
                  </a:lnTo>
                  <a:lnTo>
                    <a:pt x="58" y="846"/>
                  </a:lnTo>
                  <a:lnTo>
                    <a:pt x="46" y="821"/>
                  </a:lnTo>
                  <a:lnTo>
                    <a:pt x="35" y="794"/>
                  </a:lnTo>
                  <a:lnTo>
                    <a:pt x="27" y="767"/>
                  </a:lnTo>
                  <a:lnTo>
                    <a:pt x="18" y="739"/>
                  </a:lnTo>
                  <a:lnTo>
                    <a:pt x="12" y="710"/>
                  </a:lnTo>
                  <a:lnTo>
                    <a:pt x="6" y="681"/>
                  </a:lnTo>
                  <a:lnTo>
                    <a:pt x="3" y="651"/>
                  </a:lnTo>
                  <a:lnTo>
                    <a:pt x="1" y="621"/>
                  </a:lnTo>
                  <a:lnTo>
                    <a:pt x="0" y="590"/>
                  </a:lnTo>
                  <a:lnTo>
                    <a:pt x="0" y="590"/>
                  </a:lnTo>
                  <a:lnTo>
                    <a:pt x="1" y="560"/>
                  </a:lnTo>
                  <a:lnTo>
                    <a:pt x="3" y="530"/>
                  </a:lnTo>
                  <a:lnTo>
                    <a:pt x="6" y="501"/>
                  </a:lnTo>
                  <a:lnTo>
                    <a:pt x="12" y="472"/>
                  </a:lnTo>
                  <a:lnTo>
                    <a:pt x="18" y="443"/>
                  </a:lnTo>
                  <a:lnTo>
                    <a:pt x="27" y="415"/>
                  </a:lnTo>
                  <a:lnTo>
                    <a:pt x="35" y="387"/>
                  </a:lnTo>
                  <a:lnTo>
                    <a:pt x="46" y="360"/>
                  </a:lnTo>
                  <a:lnTo>
                    <a:pt x="58" y="334"/>
                  </a:lnTo>
                  <a:lnTo>
                    <a:pt x="71" y="309"/>
                  </a:lnTo>
                  <a:lnTo>
                    <a:pt x="86" y="284"/>
                  </a:lnTo>
                  <a:lnTo>
                    <a:pt x="101" y="260"/>
                  </a:lnTo>
                  <a:lnTo>
                    <a:pt x="117" y="238"/>
                  </a:lnTo>
                  <a:lnTo>
                    <a:pt x="136" y="215"/>
                  </a:lnTo>
                  <a:lnTo>
                    <a:pt x="154" y="194"/>
                  </a:lnTo>
                  <a:lnTo>
                    <a:pt x="173" y="173"/>
                  </a:lnTo>
                  <a:lnTo>
                    <a:pt x="194" y="154"/>
                  </a:lnTo>
                  <a:lnTo>
                    <a:pt x="215" y="134"/>
                  </a:lnTo>
                  <a:lnTo>
                    <a:pt x="238" y="117"/>
                  </a:lnTo>
                  <a:lnTo>
                    <a:pt x="260" y="101"/>
                  </a:lnTo>
                  <a:lnTo>
                    <a:pt x="285" y="85"/>
                  </a:lnTo>
                  <a:lnTo>
                    <a:pt x="310" y="71"/>
                  </a:lnTo>
                  <a:lnTo>
                    <a:pt x="334" y="58"/>
                  </a:lnTo>
                  <a:lnTo>
                    <a:pt x="361" y="46"/>
                  </a:lnTo>
                  <a:lnTo>
                    <a:pt x="388" y="35"/>
                  </a:lnTo>
                  <a:lnTo>
                    <a:pt x="415" y="27"/>
                  </a:lnTo>
                  <a:lnTo>
                    <a:pt x="443" y="18"/>
                  </a:lnTo>
                  <a:lnTo>
                    <a:pt x="472" y="12"/>
                  </a:lnTo>
                  <a:lnTo>
                    <a:pt x="501" y="6"/>
                  </a:lnTo>
                  <a:lnTo>
                    <a:pt x="530" y="3"/>
                  </a:lnTo>
                  <a:lnTo>
                    <a:pt x="560" y="1"/>
                  </a:lnTo>
                  <a:lnTo>
                    <a:pt x="590" y="0"/>
                  </a:lnTo>
                  <a:lnTo>
                    <a:pt x="590" y="0"/>
                  </a:lnTo>
                  <a:lnTo>
                    <a:pt x="622" y="1"/>
                  </a:lnTo>
                  <a:lnTo>
                    <a:pt x="652" y="3"/>
                  </a:lnTo>
                  <a:lnTo>
                    <a:pt x="681" y="6"/>
                  </a:lnTo>
                  <a:lnTo>
                    <a:pt x="710" y="12"/>
                  </a:lnTo>
                  <a:lnTo>
                    <a:pt x="739" y="18"/>
                  </a:lnTo>
                  <a:lnTo>
                    <a:pt x="767" y="27"/>
                  </a:lnTo>
                  <a:lnTo>
                    <a:pt x="794" y="35"/>
                  </a:lnTo>
                  <a:lnTo>
                    <a:pt x="821" y="46"/>
                  </a:lnTo>
                  <a:lnTo>
                    <a:pt x="848" y="58"/>
                  </a:lnTo>
                  <a:lnTo>
                    <a:pt x="872" y="71"/>
                  </a:lnTo>
                  <a:lnTo>
                    <a:pt x="897" y="85"/>
                  </a:lnTo>
                  <a:lnTo>
                    <a:pt x="922" y="101"/>
                  </a:lnTo>
                  <a:lnTo>
                    <a:pt x="944" y="117"/>
                  </a:lnTo>
                  <a:lnTo>
                    <a:pt x="967" y="134"/>
                  </a:lnTo>
                  <a:lnTo>
                    <a:pt x="988" y="154"/>
                  </a:lnTo>
                  <a:lnTo>
                    <a:pt x="1009" y="173"/>
                  </a:lnTo>
                  <a:lnTo>
                    <a:pt x="1028" y="194"/>
                  </a:lnTo>
                  <a:lnTo>
                    <a:pt x="1046" y="215"/>
                  </a:lnTo>
                  <a:lnTo>
                    <a:pt x="1065" y="238"/>
                  </a:lnTo>
                  <a:lnTo>
                    <a:pt x="1081" y="260"/>
                  </a:lnTo>
                  <a:lnTo>
                    <a:pt x="1096" y="284"/>
                  </a:lnTo>
                  <a:lnTo>
                    <a:pt x="1110" y="309"/>
                  </a:lnTo>
                  <a:lnTo>
                    <a:pt x="1124" y="334"/>
                  </a:lnTo>
                  <a:lnTo>
                    <a:pt x="1136" y="360"/>
                  </a:lnTo>
                  <a:lnTo>
                    <a:pt x="1145" y="387"/>
                  </a:lnTo>
                  <a:lnTo>
                    <a:pt x="1155" y="415"/>
                  </a:lnTo>
                  <a:lnTo>
                    <a:pt x="1163" y="443"/>
                  </a:lnTo>
                  <a:lnTo>
                    <a:pt x="1170" y="472"/>
                  </a:lnTo>
                  <a:lnTo>
                    <a:pt x="1174" y="501"/>
                  </a:lnTo>
                  <a:lnTo>
                    <a:pt x="1179" y="530"/>
                  </a:lnTo>
                  <a:lnTo>
                    <a:pt x="1181" y="560"/>
                  </a:lnTo>
                  <a:lnTo>
                    <a:pt x="1182" y="590"/>
                  </a:lnTo>
                  <a:lnTo>
                    <a:pt x="1182" y="590"/>
                  </a:lnTo>
                  <a:close/>
                </a:path>
              </a:pathLst>
            </a:custGeom>
            <a:gradFill flip="none" rotWithShape="1">
              <a:gsLst>
                <a:gs pos="100000">
                  <a:srgbClr val="4F81BD">
                    <a:lumMod val="50000"/>
                  </a:srgbClr>
                </a:gs>
                <a:gs pos="0">
                  <a:srgbClr val="0070C0"/>
                </a:gs>
              </a:gsLst>
              <a:path path="circle">
                <a:fillToRect l="50000" t="50000" r="50000" b="50000"/>
              </a:path>
              <a:tileRect/>
            </a:gradFill>
            <a:ln>
              <a:noFill/>
            </a:ln>
          </p:spPr>
          <p:txBody>
            <a:bodyPr/>
            <a:lstStyle/>
            <a:p>
              <a:pPr defTabSz="914400">
                <a:defRPr/>
              </a:pPr>
              <a:endParaRPr lang="en-US" kern="0">
                <a:solidFill>
                  <a:sysClr val="windowText" lastClr="000000"/>
                </a:solidFill>
                <a:cs typeface="Arial" pitchFamily="34" charset="0"/>
              </a:endParaRPr>
            </a:p>
          </p:txBody>
        </p:sp>
        <p:sp>
          <p:nvSpPr>
            <p:cNvPr id="112" name="Freeform 86"/>
            <p:cNvSpPr>
              <a:spLocks/>
            </p:cNvSpPr>
            <p:nvPr/>
          </p:nvSpPr>
          <p:spPr bwMode="auto">
            <a:xfrm>
              <a:off x="5068888" y="4046538"/>
              <a:ext cx="1692275" cy="1692275"/>
            </a:xfrm>
            <a:custGeom>
              <a:avLst/>
              <a:gdLst>
                <a:gd name="T0" fmla="*/ 1065 w 1066"/>
                <a:gd name="T1" fmla="*/ 561 h 1066"/>
                <a:gd name="T2" fmla="*/ 1055 w 1066"/>
                <a:gd name="T3" fmla="*/ 640 h 1066"/>
                <a:gd name="T4" fmla="*/ 1034 w 1066"/>
                <a:gd name="T5" fmla="*/ 717 h 1066"/>
                <a:gd name="T6" fmla="*/ 1001 w 1066"/>
                <a:gd name="T7" fmla="*/ 788 h 1066"/>
                <a:gd name="T8" fmla="*/ 961 w 1066"/>
                <a:gd name="T9" fmla="*/ 852 h 1066"/>
                <a:gd name="T10" fmla="*/ 910 w 1066"/>
                <a:gd name="T11" fmla="*/ 910 h 1066"/>
                <a:gd name="T12" fmla="*/ 852 w 1066"/>
                <a:gd name="T13" fmla="*/ 961 h 1066"/>
                <a:gd name="T14" fmla="*/ 787 w 1066"/>
                <a:gd name="T15" fmla="*/ 1003 h 1066"/>
                <a:gd name="T16" fmla="*/ 716 w 1066"/>
                <a:gd name="T17" fmla="*/ 1034 h 1066"/>
                <a:gd name="T18" fmla="*/ 640 w 1066"/>
                <a:gd name="T19" fmla="*/ 1056 h 1066"/>
                <a:gd name="T20" fmla="*/ 560 w 1066"/>
                <a:gd name="T21" fmla="*/ 1066 h 1066"/>
                <a:gd name="T22" fmla="*/ 506 w 1066"/>
                <a:gd name="T23" fmla="*/ 1066 h 1066"/>
                <a:gd name="T24" fmla="*/ 425 w 1066"/>
                <a:gd name="T25" fmla="*/ 1056 h 1066"/>
                <a:gd name="T26" fmla="*/ 350 w 1066"/>
                <a:gd name="T27" fmla="*/ 1034 h 1066"/>
                <a:gd name="T28" fmla="*/ 279 w 1066"/>
                <a:gd name="T29" fmla="*/ 1003 h 1066"/>
                <a:gd name="T30" fmla="*/ 214 w 1066"/>
                <a:gd name="T31" fmla="*/ 961 h 1066"/>
                <a:gd name="T32" fmla="*/ 156 w 1066"/>
                <a:gd name="T33" fmla="*/ 910 h 1066"/>
                <a:gd name="T34" fmla="*/ 105 w 1066"/>
                <a:gd name="T35" fmla="*/ 852 h 1066"/>
                <a:gd name="T36" fmla="*/ 64 w 1066"/>
                <a:gd name="T37" fmla="*/ 788 h 1066"/>
                <a:gd name="T38" fmla="*/ 32 w 1066"/>
                <a:gd name="T39" fmla="*/ 717 h 1066"/>
                <a:gd name="T40" fmla="*/ 11 w 1066"/>
                <a:gd name="T41" fmla="*/ 640 h 1066"/>
                <a:gd name="T42" fmla="*/ 0 w 1066"/>
                <a:gd name="T43" fmla="*/ 561 h 1066"/>
                <a:gd name="T44" fmla="*/ 0 w 1066"/>
                <a:gd name="T45" fmla="*/ 506 h 1066"/>
                <a:gd name="T46" fmla="*/ 11 w 1066"/>
                <a:gd name="T47" fmla="*/ 426 h 1066"/>
                <a:gd name="T48" fmla="*/ 32 w 1066"/>
                <a:gd name="T49" fmla="*/ 350 h 1066"/>
                <a:gd name="T50" fmla="*/ 64 w 1066"/>
                <a:gd name="T51" fmla="*/ 279 h 1066"/>
                <a:gd name="T52" fmla="*/ 105 w 1066"/>
                <a:gd name="T53" fmla="*/ 214 h 1066"/>
                <a:gd name="T54" fmla="*/ 156 w 1066"/>
                <a:gd name="T55" fmla="*/ 156 h 1066"/>
                <a:gd name="T56" fmla="*/ 214 w 1066"/>
                <a:gd name="T57" fmla="*/ 106 h 1066"/>
                <a:gd name="T58" fmla="*/ 279 w 1066"/>
                <a:gd name="T59" fmla="*/ 65 h 1066"/>
                <a:gd name="T60" fmla="*/ 350 w 1066"/>
                <a:gd name="T61" fmla="*/ 33 h 1066"/>
                <a:gd name="T62" fmla="*/ 425 w 1066"/>
                <a:gd name="T63" fmla="*/ 11 h 1066"/>
                <a:gd name="T64" fmla="*/ 506 w 1066"/>
                <a:gd name="T65" fmla="*/ 0 h 1066"/>
                <a:gd name="T66" fmla="*/ 560 w 1066"/>
                <a:gd name="T67" fmla="*/ 0 h 1066"/>
                <a:gd name="T68" fmla="*/ 640 w 1066"/>
                <a:gd name="T69" fmla="*/ 11 h 1066"/>
                <a:gd name="T70" fmla="*/ 716 w 1066"/>
                <a:gd name="T71" fmla="*/ 33 h 1066"/>
                <a:gd name="T72" fmla="*/ 787 w 1066"/>
                <a:gd name="T73" fmla="*/ 65 h 1066"/>
                <a:gd name="T74" fmla="*/ 852 w 1066"/>
                <a:gd name="T75" fmla="*/ 106 h 1066"/>
                <a:gd name="T76" fmla="*/ 910 w 1066"/>
                <a:gd name="T77" fmla="*/ 156 h 1066"/>
                <a:gd name="T78" fmla="*/ 961 w 1066"/>
                <a:gd name="T79" fmla="*/ 214 h 1066"/>
                <a:gd name="T80" fmla="*/ 1001 w 1066"/>
                <a:gd name="T81" fmla="*/ 279 h 1066"/>
                <a:gd name="T82" fmla="*/ 1034 w 1066"/>
                <a:gd name="T83" fmla="*/ 350 h 1066"/>
                <a:gd name="T84" fmla="*/ 1055 w 1066"/>
                <a:gd name="T85" fmla="*/ 426 h 1066"/>
                <a:gd name="T86" fmla="*/ 1065 w 1066"/>
                <a:gd name="T87" fmla="*/ 50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6" h="1066">
                  <a:moveTo>
                    <a:pt x="1066" y="534"/>
                  </a:moveTo>
                  <a:lnTo>
                    <a:pt x="1066" y="534"/>
                  </a:lnTo>
                  <a:lnTo>
                    <a:pt x="1065" y="561"/>
                  </a:lnTo>
                  <a:lnTo>
                    <a:pt x="1064" y="588"/>
                  </a:lnTo>
                  <a:lnTo>
                    <a:pt x="1059" y="615"/>
                  </a:lnTo>
                  <a:lnTo>
                    <a:pt x="1055" y="640"/>
                  </a:lnTo>
                  <a:lnTo>
                    <a:pt x="1050" y="666"/>
                  </a:lnTo>
                  <a:lnTo>
                    <a:pt x="1042" y="692"/>
                  </a:lnTo>
                  <a:lnTo>
                    <a:pt x="1034" y="717"/>
                  </a:lnTo>
                  <a:lnTo>
                    <a:pt x="1024" y="741"/>
                  </a:lnTo>
                  <a:lnTo>
                    <a:pt x="1013" y="765"/>
                  </a:lnTo>
                  <a:lnTo>
                    <a:pt x="1001" y="788"/>
                  </a:lnTo>
                  <a:lnTo>
                    <a:pt x="988" y="810"/>
                  </a:lnTo>
                  <a:lnTo>
                    <a:pt x="975" y="832"/>
                  </a:lnTo>
                  <a:lnTo>
                    <a:pt x="961" y="852"/>
                  </a:lnTo>
                  <a:lnTo>
                    <a:pt x="944" y="873"/>
                  </a:lnTo>
                  <a:lnTo>
                    <a:pt x="927" y="892"/>
                  </a:lnTo>
                  <a:lnTo>
                    <a:pt x="910" y="910"/>
                  </a:lnTo>
                  <a:lnTo>
                    <a:pt x="892" y="929"/>
                  </a:lnTo>
                  <a:lnTo>
                    <a:pt x="872" y="945"/>
                  </a:lnTo>
                  <a:lnTo>
                    <a:pt x="852" y="961"/>
                  </a:lnTo>
                  <a:lnTo>
                    <a:pt x="831" y="976"/>
                  </a:lnTo>
                  <a:lnTo>
                    <a:pt x="809" y="990"/>
                  </a:lnTo>
                  <a:lnTo>
                    <a:pt x="787" y="1003"/>
                  </a:lnTo>
                  <a:lnTo>
                    <a:pt x="764" y="1014"/>
                  </a:lnTo>
                  <a:lnTo>
                    <a:pt x="740" y="1024"/>
                  </a:lnTo>
                  <a:lnTo>
                    <a:pt x="716" y="1034"/>
                  </a:lnTo>
                  <a:lnTo>
                    <a:pt x="692" y="1043"/>
                  </a:lnTo>
                  <a:lnTo>
                    <a:pt x="666" y="1050"/>
                  </a:lnTo>
                  <a:lnTo>
                    <a:pt x="640" y="1056"/>
                  </a:lnTo>
                  <a:lnTo>
                    <a:pt x="614" y="1061"/>
                  </a:lnTo>
                  <a:lnTo>
                    <a:pt x="587" y="1064"/>
                  </a:lnTo>
                  <a:lnTo>
                    <a:pt x="560" y="1066"/>
                  </a:lnTo>
                  <a:lnTo>
                    <a:pt x="532" y="1066"/>
                  </a:lnTo>
                  <a:lnTo>
                    <a:pt x="532" y="1066"/>
                  </a:lnTo>
                  <a:lnTo>
                    <a:pt x="506" y="1066"/>
                  </a:lnTo>
                  <a:lnTo>
                    <a:pt x="479" y="1064"/>
                  </a:lnTo>
                  <a:lnTo>
                    <a:pt x="452" y="1061"/>
                  </a:lnTo>
                  <a:lnTo>
                    <a:pt x="425" y="1056"/>
                  </a:lnTo>
                  <a:lnTo>
                    <a:pt x="399" y="1050"/>
                  </a:lnTo>
                  <a:lnTo>
                    <a:pt x="374" y="1043"/>
                  </a:lnTo>
                  <a:lnTo>
                    <a:pt x="350" y="1034"/>
                  </a:lnTo>
                  <a:lnTo>
                    <a:pt x="325" y="1024"/>
                  </a:lnTo>
                  <a:lnTo>
                    <a:pt x="301" y="1014"/>
                  </a:lnTo>
                  <a:lnTo>
                    <a:pt x="279" y="1003"/>
                  </a:lnTo>
                  <a:lnTo>
                    <a:pt x="256" y="990"/>
                  </a:lnTo>
                  <a:lnTo>
                    <a:pt x="235" y="976"/>
                  </a:lnTo>
                  <a:lnTo>
                    <a:pt x="214" y="961"/>
                  </a:lnTo>
                  <a:lnTo>
                    <a:pt x="194" y="945"/>
                  </a:lnTo>
                  <a:lnTo>
                    <a:pt x="174" y="929"/>
                  </a:lnTo>
                  <a:lnTo>
                    <a:pt x="156" y="910"/>
                  </a:lnTo>
                  <a:lnTo>
                    <a:pt x="138" y="892"/>
                  </a:lnTo>
                  <a:lnTo>
                    <a:pt x="122" y="873"/>
                  </a:lnTo>
                  <a:lnTo>
                    <a:pt x="105" y="852"/>
                  </a:lnTo>
                  <a:lnTo>
                    <a:pt x="90" y="832"/>
                  </a:lnTo>
                  <a:lnTo>
                    <a:pt x="76" y="810"/>
                  </a:lnTo>
                  <a:lnTo>
                    <a:pt x="64" y="788"/>
                  </a:lnTo>
                  <a:lnTo>
                    <a:pt x="53" y="765"/>
                  </a:lnTo>
                  <a:lnTo>
                    <a:pt x="42" y="741"/>
                  </a:lnTo>
                  <a:lnTo>
                    <a:pt x="32" y="717"/>
                  </a:lnTo>
                  <a:lnTo>
                    <a:pt x="24" y="692"/>
                  </a:lnTo>
                  <a:lnTo>
                    <a:pt x="16" y="666"/>
                  </a:lnTo>
                  <a:lnTo>
                    <a:pt x="11" y="640"/>
                  </a:lnTo>
                  <a:lnTo>
                    <a:pt x="5" y="615"/>
                  </a:lnTo>
                  <a:lnTo>
                    <a:pt x="2" y="588"/>
                  </a:lnTo>
                  <a:lnTo>
                    <a:pt x="0" y="561"/>
                  </a:lnTo>
                  <a:lnTo>
                    <a:pt x="0" y="534"/>
                  </a:lnTo>
                  <a:lnTo>
                    <a:pt x="0" y="534"/>
                  </a:lnTo>
                  <a:lnTo>
                    <a:pt x="0" y="506"/>
                  </a:lnTo>
                  <a:lnTo>
                    <a:pt x="2" y="479"/>
                  </a:lnTo>
                  <a:lnTo>
                    <a:pt x="5" y="452"/>
                  </a:lnTo>
                  <a:lnTo>
                    <a:pt x="11" y="426"/>
                  </a:lnTo>
                  <a:lnTo>
                    <a:pt x="16" y="401"/>
                  </a:lnTo>
                  <a:lnTo>
                    <a:pt x="24" y="375"/>
                  </a:lnTo>
                  <a:lnTo>
                    <a:pt x="32" y="350"/>
                  </a:lnTo>
                  <a:lnTo>
                    <a:pt x="42" y="326"/>
                  </a:lnTo>
                  <a:lnTo>
                    <a:pt x="53" y="303"/>
                  </a:lnTo>
                  <a:lnTo>
                    <a:pt x="64" y="279"/>
                  </a:lnTo>
                  <a:lnTo>
                    <a:pt x="76" y="258"/>
                  </a:lnTo>
                  <a:lnTo>
                    <a:pt x="90" y="235"/>
                  </a:lnTo>
                  <a:lnTo>
                    <a:pt x="105" y="214"/>
                  </a:lnTo>
                  <a:lnTo>
                    <a:pt x="122" y="194"/>
                  </a:lnTo>
                  <a:lnTo>
                    <a:pt x="138" y="175"/>
                  </a:lnTo>
                  <a:lnTo>
                    <a:pt x="156" y="156"/>
                  </a:lnTo>
                  <a:lnTo>
                    <a:pt x="174" y="139"/>
                  </a:lnTo>
                  <a:lnTo>
                    <a:pt x="194" y="122"/>
                  </a:lnTo>
                  <a:lnTo>
                    <a:pt x="214" y="106"/>
                  </a:lnTo>
                  <a:lnTo>
                    <a:pt x="235" y="92"/>
                  </a:lnTo>
                  <a:lnTo>
                    <a:pt x="256" y="78"/>
                  </a:lnTo>
                  <a:lnTo>
                    <a:pt x="279" y="65"/>
                  </a:lnTo>
                  <a:lnTo>
                    <a:pt x="301" y="53"/>
                  </a:lnTo>
                  <a:lnTo>
                    <a:pt x="325" y="42"/>
                  </a:lnTo>
                  <a:lnTo>
                    <a:pt x="350" y="33"/>
                  </a:lnTo>
                  <a:lnTo>
                    <a:pt x="374" y="24"/>
                  </a:lnTo>
                  <a:lnTo>
                    <a:pt x="399" y="17"/>
                  </a:lnTo>
                  <a:lnTo>
                    <a:pt x="425" y="11"/>
                  </a:lnTo>
                  <a:lnTo>
                    <a:pt x="452" y="7"/>
                  </a:lnTo>
                  <a:lnTo>
                    <a:pt x="479" y="3"/>
                  </a:lnTo>
                  <a:lnTo>
                    <a:pt x="506" y="0"/>
                  </a:lnTo>
                  <a:lnTo>
                    <a:pt x="532" y="0"/>
                  </a:lnTo>
                  <a:lnTo>
                    <a:pt x="532" y="0"/>
                  </a:lnTo>
                  <a:lnTo>
                    <a:pt x="560" y="0"/>
                  </a:lnTo>
                  <a:lnTo>
                    <a:pt x="587" y="3"/>
                  </a:lnTo>
                  <a:lnTo>
                    <a:pt x="614" y="7"/>
                  </a:lnTo>
                  <a:lnTo>
                    <a:pt x="640" y="11"/>
                  </a:lnTo>
                  <a:lnTo>
                    <a:pt x="666" y="17"/>
                  </a:lnTo>
                  <a:lnTo>
                    <a:pt x="692" y="24"/>
                  </a:lnTo>
                  <a:lnTo>
                    <a:pt x="716" y="33"/>
                  </a:lnTo>
                  <a:lnTo>
                    <a:pt x="740" y="42"/>
                  </a:lnTo>
                  <a:lnTo>
                    <a:pt x="764" y="53"/>
                  </a:lnTo>
                  <a:lnTo>
                    <a:pt x="787" y="65"/>
                  </a:lnTo>
                  <a:lnTo>
                    <a:pt x="809" y="78"/>
                  </a:lnTo>
                  <a:lnTo>
                    <a:pt x="831" y="92"/>
                  </a:lnTo>
                  <a:lnTo>
                    <a:pt x="852" y="106"/>
                  </a:lnTo>
                  <a:lnTo>
                    <a:pt x="872" y="122"/>
                  </a:lnTo>
                  <a:lnTo>
                    <a:pt x="892" y="139"/>
                  </a:lnTo>
                  <a:lnTo>
                    <a:pt x="910" y="156"/>
                  </a:lnTo>
                  <a:lnTo>
                    <a:pt x="927" y="175"/>
                  </a:lnTo>
                  <a:lnTo>
                    <a:pt x="944" y="194"/>
                  </a:lnTo>
                  <a:lnTo>
                    <a:pt x="961" y="214"/>
                  </a:lnTo>
                  <a:lnTo>
                    <a:pt x="975" y="235"/>
                  </a:lnTo>
                  <a:lnTo>
                    <a:pt x="988" y="258"/>
                  </a:lnTo>
                  <a:lnTo>
                    <a:pt x="1001" y="279"/>
                  </a:lnTo>
                  <a:lnTo>
                    <a:pt x="1013" y="303"/>
                  </a:lnTo>
                  <a:lnTo>
                    <a:pt x="1024" y="326"/>
                  </a:lnTo>
                  <a:lnTo>
                    <a:pt x="1034" y="350"/>
                  </a:lnTo>
                  <a:lnTo>
                    <a:pt x="1042" y="375"/>
                  </a:lnTo>
                  <a:lnTo>
                    <a:pt x="1050" y="401"/>
                  </a:lnTo>
                  <a:lnTo>
                    <a:pt x="1055" y="426"/>
                  </a:lnTo>
                  <a:lnTo>
                    <a:pt x="1059" y="452"/>
                  </a:lnTo>
                  <a:lnTo>
                    <a:pt x="1064" y="479"/>
                  </a:lnTo>
                  <a:lnTo>
                    <a:pt x="1065" y="506"/>
                  </a:lnTo>
                  <a:lnTo>
                    <a:pt x="1066" y="534"/>
                  </a:lnTo>
                  <a:lnTo>
                    <a:pt x="1066" y="534"/>
                  </a:lnTo>
                  <a:close/>
                </a:path>
              </a:pathLst>
            </a:custGeom>
            <a:gradFill flip="none" rotWithShape="1">
              <a:gsLst>
                <a:gs pos="100000">
                  <a:srgbClr val="4F81BD">
                    <a:lumMod val="50000"/>
                  </a:srgbClr>
                </a:gs>
                <a:gs pos="0">
                  <a:srgbClr val="0070C0"/>
                </a:gs>
              </a:gsLst>
              <a:path path="circle">
                <a:fillToRect l="50000" t="50000" r="50000" b="50000"/>
              </a:path>
              <a:tileRect/>
            </a:gradFill>
            <a:ln>
              <a:noFill/>
            </a:ln>
            <a:extLst/>
          </p:spPr>
          <p:txBody>
            <a:bodyPr/>
            <a:lstStyle/>
            <a:p>
              <a:pPr defTabSz="914400">
                <a:defRPr/>
              </a:pPr>
              <a:endParaRPr lang="en-US" kern="0">
                <a:solidFill>
                  <a:sysClr val="windowText" lastClr="000000"/>
                </a:solidFill>
                <a:cs typeface="Arial" pitchFamily="34" charset="0"/>
              </a:endParaRPr>
            </a:p>
          </p:txBody>
        </p:sp>
        <p:sp>
          <p:nvSpPr>
            <p:cNvPr id="113" name="Freeform 87"/>
            <p:cNvSpPr>
              <a:spLocks/>
            </p:cNvSpPr>
            <p:nvPr/>
          </p:nvSpPr>
          <p:spPr bwMode="auto">
            <a:xfrm>
              <a:off x="5234643" y="4093874"/>
              <a:ext cx="1360765" cy="909782"/>
            </a:xfrm>
            <a:custGeom>
              <a:avLst/>
              <a:gdLst>
                <a:gd name="T0" fmla="*/ 856 w 856"/>
                <a:gd name="T1" fmla="*/ 318 h 574"/>
                <a:gd name="T2" fmla="*/ 853 w 856"/>
                <a:gd name="T3" fmla="*/ 349 h 574"/>
                <a:gd name="T4" fmla="*/ 847 w 856"/>
                <a:gd name="T5" fmla="*/ 379 h 574"/>
                <a:gd name="T6" fmla="*/ 836 w 856"/>
                <a:gd name="T7" fmla="*/ 406 h 574"/>
                <a:gd name="T8" fmla="*/ 822 w 856"/>
                <a:gd name="T9" fmla="*/ 432 h 574"/>
                <a:gd name="T10" fmla="*/ 804 w 856"/>
                <a:gd name="T11" fmla="*/ 454 h 574"/>
                <a:gd name="T12" fmla="*/ 782 w 856"/>
                <a:gd name="T13" fmla="*/ 476 h 574"/>
                <a:gd name="T14" fmla="*/ 758 w 856"/>
                <a:gd name="T15" fmla="*/ 494 h 574"/>
                <a:gd name="T16" fmla="*/ 731 w 856"/>
                <a:gd name="T17" fmla="*/ 511 h 574"/>
                <a:gd name="T18" fmla="*/ 700 w 856"/>
                <a:gd name="T19" fmla="*/ 526 h 574"/>
                <a:gd name="T20" fmla="*/ 667 w 856"/>
                <a:gd name="T21" fmla="*/ 538 h 574"/>
                <a:gd name="T22" fmla="*/ 594 w 856"/>
                <a:gd name="T23" fmla="*/ 557 h 574"/>
                <a:gd name="T24" fmla="*/ 515 w 856"/>
                <a:gd name="T25" fmla="*/ 569 h 574"/>
                <a:gd name="T26" fmla="*/ 427 w 856"/>
                <a:gd name="T27" fmla="*/ 574 h 574"/>
                <a:gd name="T28" fmla="*/ 384 w 856"/>
                <a:gd name="T29" fmla="*/ 572 h 574"/>
                <a:gd name="T30" fmla="*/ 301 w 856"/>
                <a:gd name="T31" fmla="*/ 565 h 574"/>
                <a:gd name="T32" fmla="*/ 224 w 856"/>
                <a:gd name="T33" fmla="*/ 549 h 574"/>
                <a:gd name="T34" fmla="*/ 171 w 856"/>
                <a:gd name="T35" fmla="*/ 533 h 574"/>
                <a:gd name="T36" fmla="*/ 140 w 856"/>
                <a:gd name="T37" fmla="*/ 519 h 574"/>
                <a:gd name="T38" fmla="*/ 111 w 856"/>
                <a:gd name="T39" fmla="*/ 503 h 574"/>
                <a:gd name="T40" fmla="*/ 85 w 856"/>
                <a:gd name="T41" fmla="*/ 485 h 574"/>
                <a:gd name="T42" fmla="*/ 62 w 856"/>
                <a:gd name="T43" fmla="*/ 465 h 574"/>
                <a:gd name="T44" fmla="*/ 42 w 856"/>
                <a:gd name="T45" fmla="*/ 443 h 574"/>
                <a:gd name="T46" fmla="*/ 26 w 856"/>
                <a:gd name="T47" fmla="*/ 419 h 574"/>
                <a:gd name="T48" fmla="*/ 13 w 856"/>
                <a:gd name="T49" fmla="*/ 393 h 574"/>
                <a:gd name="T50" fmla="*/ 5 w 856"/>
                <a:gd name="T51" fmla="*/ 364 h 574"/>
                <a:gd name="T52" fmla="*/ 0 w 856"/>
                <a:gd name="T53" fmla="*/ 334 h 574"/>
                <a:gd name="T54" fmla="*/ 0 w 856"/>
                <a:gd name="T55" fmla="*/ 318 h 574"/>
                <a:gd name="T56" fmla="*/ 3 w 856"/>
                <a:gd name="T57" fmla="*/ 285 h 574"/>
                <a:gd name="T58" fmla="*/ 9 w 856"/>
                <a:gd name="T59" fmla="*/ 253 h 574"/>
                <a:gd name="T60" fmla="*/ 19 w 856"/>
                <a:gd name="T61" fmla="*/ 223 h 574"/>
                <a:gd name="T62" fmla="*/ 34 w 856"/>
                <a:gd name="T63" fmla="*/ 194 h 574"/>
                <a:gd name="T64" fmla="*/ 52 w 856"/>
                <a:gd name="T65" fmla="*/ 166 h 574"/>
                <a:gd name="T66" fmla="*/ 73 w 856"/>
                <a:gd name="T67" fmla="*/ 140 h 574"/>
                <a:gd name="T68" fmla="*/ 97 w 856"/>
                <a:gd name="T69" fmla="*/ 115 h 574"/>
                <a:gd name="T70" fmla="*/ 125 w 856"/>
                <a:gd name="T71" fmla="*/ 93 h 574"/>
                <a:gd name="T72" fmla="*/ 155 w 856"/>
                <a:gd name="T73" fmla="*/ 72 h 574"/>
                <a:gd name="T74" fmla="*/ 189 w 856"/>
                <a:gd name="T75" fmla="*/ 54 h 574"/>
                <a:gd name="T76" fmla="*/ 224 w 856"/>
                <a:gd name="T77" fmla="*/ 38 h 574"/>
                <a:gd name="T78" fmla="*/ 262 w 856"/>
                <a:gd name="T79" fmla="*/ 25 h 574"/>
                <a:gd name="T80" fmla="*/ 301 w 856"/>
                <a:gd name="T81" fmla="*/ 14 h 574"/>
                <a:gd name="T82" fmla="*/ 341 w 856"/>
                <a:gd name="T83" fmla="*/ 7 h 574"/>
                <a:gd name="T84" fmla="*/ 384 w 856"/>
                <a:gd name="T85" fmla="*/ 1 h 574"/>
                <a:gd name="T86" fmla="*/ 427 w 856"/>
                <a:gd name="T87" fmla="*/ 0 h 574"/>
                <a:gd name="T88" fmla="*/ 450 w 856"/>
                <a:gd name="T89" fmla="*/ 0 h 574"/>
                <a:gd name="T90" fmla="*/ 493 w 856"/>
                <a:gd name="T91" fmla="*/ 3 h 574"/>
                <a:gd name="T92" fmla="*/ 535 w 856"/>
                <a:gd name="T93" fmla="*/ 10 h 574"/>
                <a:gd name="T94" fmla="*/ 575 w 856"/>
                <a:gd name="T95" fmla="*/ 20 h 574"/>
                <a:gd name="T96" fmla="*/ 614 w 856"/>
                <a:gd name="T97" fmla="*/ 31 h 574"/>
                <a:gd name="T98" fmla="*/ 650 w 856"/>
                <a:gd name="T99" fmla="*/ 45 h 574"/>
                <a:gd name="T100" fmla="*/ 683 w 856"/>
                <a:gd name="T101" fmla="*/ 63 h 574"/>
                <a:gd name="T102" fmla="*/ 716 w 856"/>
                <a:gd name="T103" fmla="*/ 82 h 574"/>
                <a:gd name="T104" fmla="*/ 745 w 856"/>
                <a:gd name="T105" fmla="*/ 104 h 574"/>
                <a:gd name="T106" fmla="*/ 771 w 856"/>
                <a:gd name="T107" fmla="*/ 127 h 574"/>
                <a:gd name="T108" fmla="*/ 794 w 856"/>
                <a:gd name="T109" fmla="*/ 153 h 574"/>
                <a:gd name="T110" fmla="*/ 814 w 856"/>
                <a:gd name="T111" fmla="*/ 180 h 574"/>
                <a:gd name="T112" fmla="*/ 830 w 856"/>
                <a:gd name="T113" fmla="*/ 208 h 574"/>
                <a:gd name="T114" fmla="*/ 843 w 856"/>
                <a:gd name="T115" fmla="*/ 238 h 574"/>
                <a:gd name="T116" fmla="*/ 851 w 856"/>
                <a:gd name="T117" fmla="*/ 269 h 574"/>
                <a:gd name="T118" fmla="*/ 856 w 856"/>
                <a:gd name="T119" fmla="*/ 301 h 574"/>
                <a:gd name="T120" fmla="*/ 856 w 856"/>
                <a:gd name="T121" fmla="*/ 31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6" h="574">
                  <a:moveTo>
                    <a:pt x="856" y="318"/>
                  </a:moveTo>
                  <a:lnTo>
                    <a:pt x="856" y="318"/>
                  </a:lnTo>
                  <a:lnTo>
                    <a:pt x="856" y="334"/>
                  </a:lnTo>
                  <a:lnTo>
                    <a:pt x="853" y="349"/>
                  </a:lnTo>
                  <a:lnTo>
                    <a:pt x="851" y="364"/>
                  </a:lnTo>
                  <a:lnTo>
                    <a:pt x="847" y="379"/>
                  </a:lnTo>
                  <a:lnTo>
                    <a:pt x="843" y="393"/>
                  </a:lnTo>
                  <a:lnTo>
                    <a:pt x="836" y="406"/>
                  </a:lnTo>
                  <a:lnTo>
                    <a:pt x="830" y="419"/>
                  </a:lnTo>
                  <a:lnTo>
                    <a:pt x="822" y="432"/>
                  </a:lnTo>
                  <a:lnTo>
                    <a:pt x="814" y="443"/>
                  </a:lnTo>
                  <a:lnTo>
                    <a:pt x="804" y="454"/>
                  </a:lnTo>
                  <a:lnTo>
                    <a:pt x="794" y="465"/>
                  </a:lnTo>
                  <a:lnTo>
                    <a:pt x="782" y="476"/>
                  </a:lnTo>
                  <a:lnTo>
                    <a:pt x="771" y="485"/>
                  </a:lnTo>
                  <a:lnTo>
                    <a:pt x="758" y="494"/>
                  </a:lnTo>
                  <a:lnTo>
                    <a:pt x="745" y="503"/>
                  </a:lnTo>
                  <a:lnTo>
                    <a:pt x="731" y="511"/>
                  </a:lnTo>
                  <a:lnTo>
                    <a:pt x="716" y="519"/>
                  </a:lnTo>
                  <a:lnTo>
                    <a:pt x="700" y="526"/>
                  </a:lnTo>
                  <a:lnTo>
                    <a:pt x="683" y="533"/>
                  </a:lnTo>
                  <a:lnTo>
                    <a:pt x="667" y="538"/>
                  </a:lnTo>
                  <a:lnTo>
                    <a:pt x="632" y="549"/>
                  </a:lnTo>
                  <a:lnTo>
                    <a:pt x="594" y="557"/>
                  </a:lnTo>
                  <a:lnTo>
                    <a:pt x="555" y="565"/>
                  </a:lnTo>
                  <a:lnTo>
                    <a:pt x="515" y="569"/>
                  </a:lnTo>
                  <a:lnTo>
                    <a:pt x="472" y="572"/>
                  </a:lnTo>
                  <a:lnTo>
                    <a:pt x="427" y="574"/>
                  </a:lnTo>
                  <a:lnTo>
                    <a:pt x="427" y="574"/>
                  </a:lnTo>
                  <a:lnTo>
                    <a:pt x="384" y="572"/>
                  </a:lnTo>
                  <a:lnTo>
                    <a:pt x="341" y="569"/>
                  </a:lnTo>
                  <a:lnTo>
                    <a:pt x="301" y="565"/>
                  </a:lnTo>
                  <a:lnTo>
                    <a:pt x="262" y="557"/>
                  </a:lnTo>
                  <a:lnTo>
                    <a:pt x="224" y="549"/>
                  </a:lnTo>
                  <a:lnTo>
                    <a:pt x="189" y="538"/>
                  </a:lnTo>
                  <a:lnTo>
                    <a:pt x="171" y="533"/>
                  </a:lnTo>
                  <a:lnTo>
                    <a:pt x="155" y="526"/>
                  </a:lnTo>
                  <a:lnTo>
                    <a:pt x="140" y="519"/>
                  </a:lnTo>
                  <a:lnTo>
                    <a:pt x="125" y="511"/>
                  </a:lnTo>
                  <a:lnTo>
                    <a:pt x="111" y="503"/>
                  </a:lnTo>
                  <a:lnTo>
                    <a:pt x="97" y="494"/>
                  </a:lnTo>
                  <a:lnTo>
                    <a:pt x="85" y="485"/>
                  </a:lnTo>
                  <a:lnTo>
                    <a:pt x="73" y="476"/>
                  </a:lnTo>
                  <a:lnTo>
                    <a:pt x="62" y="465"/>
                  </a:lnTo>
                  <a:lnTo>
                    <a:pt x="52" y="454"/>
                  </a:lnTo>
                  <a:lnTo>
                    <a:pt x="42" y="443"/>
                  </a:lnTo>
                  <a:lnTo>
                    <a:pt x="34" y="432"/>
                  </a:lnTo>
                  <a:lnTo>
                    <a:pt x="26" y="419"/>
                  </a:lnTo>
                  <a:lnTo>
                    <a:pt x="19" y="406"/>
                  </a:lnTo>
                  <a:lnTo>
                    <a:pt x="13" y="393"/>
                  </a:lnTo>
                  <a:lnTo>
                    <a:pt x="9" y="379"/>
                  </a:lnTo>
                  <a:lnTo>
                    <a:pt x="5" y="364"/>
                  </a:lnTo>
                  <a:lnTo>
                    <a:pt x="3" y="349"/>
                  </a:lnTo>
                  <a:lnTo>
                    <a:pt x="0" y="334"/>
                  </a:lnTo>
                  <a:lnTo>
                    <a:pt x="0" y="318"/>
                  </a:lnTo>
                  <a:lnTo>
                    <a:pt x="0" y="318"/>
                  </a:lnTo>
                  <a:lnTo>
                    <a:pt x="0" y="301"/>
                  </a:lnTo>
                  <a:lnTo>
                    <a:pt x="3" y="285"/>
                  </a:lnTo>
                  <a:lnTo>
                    <a:pt x="5" y="269"/>
                  </a:lnTo>
                  <a:lnTo>
                    <a:pt x="9" y="253"/>
                  </a:lnTo>
                  <a:lnTo>
                    <a:pt x="13" y="238"/>
                  </a:lnTo>
                  <a:lnTo>
                    <a:pt x="19" y="223"/>
                  </a:lnTo>
                  <a:lnTo>
                    <a:pt x="26" y="208"/>
                  </a:lnTo>
                  <a:lnTo>
                    <a:pt x="34" y="194"/>
                  </a:lnTo>
                  <a:lnTo>
                    <a:pt x="42" y="180"/>
                  </a:lnTo>
                  <a:lnTo>
                    <a:pt x="52" y="166"/>
                  </a:lnTo>
                  <a:lnTo>
                    <a:pt x="62" y="153"/>
                  </a:lnTo>
                  <a:lnTo>
                    <a:pt x="73" y="140"/>
                  </a:lnTo>
                  <a:lnTo>
                    <a:pt x="85" y="127"/>
                  </a:lnTo>
                  <a:lnTo>
                    <a:pt x="97" y="115"/>
                  </a:lnTo>
                  <a:lnTo>
                    <a:pt x="111" y="104"/>
                  </a:lnTo>
                  <a:lnTo>
                    <a:pt x="125" y="93"/>
                  </a:lnTo>
                  <a:lnTo>
                    <a:pt x="140" y="82"/>
                  </a:lnTo>
                  <a:lnTo>
                    <a:pt x="155" y="72"/>
                  </a:lnTo>
                  <a:lnTo>
                    <a:pt x="171" y="63"/>
                  </a:lnTo>
                  <a:lnTo>
                    <a:pt x="189" y="54"/>
                  </a:lnTo>
                  <a:lnTo>
                    <a:pt x="206" y="45"/>
                  </a:lnTo>
                  <a:lnTo>
                    <a:pt x="224" y="38"/>
                  </a:lnTo>
                  <a:lnTo>
                    <a:pt x="242" y="31"/>
                  </a:lnTo>
                  <a:lnTo>
                    <a:pt x="262" y="25"/>
                  </a:lnTo>
                  <a:lnTo>
                    <a:pt x="281" y="20"/>
                  </a:lnTo>
                  <a:lnTo>
                    <a:pt x="301" y="14"/>
                  </a:lnTo>
                  <a:lnTo>
                    <a:pt x="321" y="10"/>
                  </a:lnTo>
                  <a:lnTo>
                    <a:pt x="341" y="7"/>
                  </a:lnTo>
                  <a:lnTo>
                    <a:pt x="363" y="3"/>
                  </a:lnTo>
                  <a:lnTo>
                    <a:pt x="384" y="1"/>
                  </a:lnTo>
                  <a:lnTo>
                    <a:pt x="406" y="0"/>
                  </a:lnTo>
                  <a:lnTo>
                    <a:pt x="427" y="0"/>
                  </a:lnTo>
                  <a:lnTo>
                    <a:pt x="427" y="0"/>
                  </a:lnTo>
                  <a:lnTo>
                    <a:pt x="450" y="0"/>
                  </a:lnTo>
                  <a:lnTo>
                    <a:pt x="472" y="1"/>
                  </a:lnTo>
                  <a:lnTo>
                    <a:pt x="493" y="3"/>
                  </a:lnTo>
                  <a:lnTo>
                    <a:pt x="515" y="7"/>
                  </a:lnTo>
                  <a:lnTo>
                    <a:pt x="535" y="10"/>
                  </a:lnTo>
                  <a:lnTo>
                    <a:pt x="555" y="14"/>
                  </a:lnTo>
                  <a:lnTo>
                    <a:pt x="575" y="20"/>
                  </a:lnTo>
                  <a:lnTo>
                    <a:pt x="594" y="25"/>
                  </a:lnTo>
                  <a:lnTo>
                    <a:pt x="614" y="31"/>
                  </a:lnTo>
                  <a:lnTo>
                    <a:pt x="632" y="38"/>
                  </a:lnTo>
                  <a:lnTo>
                    <a:pt x="650" y="45"/>
                  </a:lnTo>
                  <a:lnTo>
                    <a:pt x="667" y="54"/>
                  </a:lnTo>
                  <a:lnTo>
                    <a:pt x="683" y="63"/>
                  </a:lnTo>
                  <a:lnTo>
                    <a:pt x="700" y="72"/>
                  </a:lnTo>
                  <a:lnTo>
                    <a:pt x="716" y="82"/>
                  </a:lnTo>
                  <a:lnTo>
                    <a:pt x="731" y="93"/>
                  </a:lnTo>
                  <a:lnTo>
                    <a:pt x="745" y="104"/>
                  </a:lnTo>
                  <a:lnTo>
                    <a:pt x="758" y="115"/>
                  </a:lnTo>
                  <a:lnTo>
                    <a:pt x="771" y="127"/>
                  </a:lnTo>
                  <a:lnTo>
                    <a:pt x="782" y="140"/>
                  </a:lnTo>
                  <a:lnTo>
                    <a:pt x="794" y="153"/>
                  </a:lnTo>
                  <a:lnTo>
                    <a:pt x="804" y="166"/>
                  </a:lnTo>
                  <a:lnTo>
                    <a:pt x="814" y="180"/>
                  </a:lnTo>
                  <a:lnTo>
                    <a:pt x="822" y="194"/>
                  </a:lnTo>
                  <a:lnTo>
                    <a:pt x="830" y="208"/>
                  </a:lnTo>
                  <a:lnTo>
                    <a:pt x="836" y="223"/>
                  </a:lnTo>
                  <a:lnTo>
                    <a:pt x="843" y="238"/>
                  </a:lnTo>
                  <a:lnTo>
                    <a:pt x="847" y="253"/>
                  </a:lnTo>
                  <a:lnTo>
                    <a:pt x="851" y="269"/>
                  </a:lnTo>
                  <a:lnTo>
                    <a:pt x="853" y="285"/>
                  </a:lnTo>
                  <a:lnTo>
                    <a:pt x="856" y="301"/>
                  </a:lnTo>
                  <a:lnTo>
                    <a:pt x="856" y="318"/>
                  </a:lnTo>
                  <a:lnTo>
                    <a:pt x="856" y="318"/>
                  </a:lnTo>
                  <a:close/>
                </a:path>
              </a:pathLst>
            </a:custGeom>
            <a:gradFill flip="none" rotWithShape="1">
              <a:gsLst>
                <a:gs pos="0">
                  <a:srgbClr val="00B0F0">
                    <a:tint val="66000"/>
                    <a:satMod val="160000"/>
                    <a:alpha val="31000"/>
                  </a:srgbClr>
                </a:gs>
                <a:gs pos="100000">
                  <a:srgbClr val="00B0F0">
                    <a:tint val="23500"/>
                    <a:satMod val="160000"/>
                  </a:srgbClr>
                </a:gs>
              </a:gsLst>
              <a:lin ang="18900000" scaled="1"/>
              <a:tileRect/>
            </a:gradFill>
            <a:ln>
              <a:noFill/>
            </a:ln>
          </p:spPr>
          <p:txBody>
            <a:bodyPr/>
            <a:lstStyle/>
            <a:p>
              <a:pPr defTabSz="914400">
                <a:defRPr/>
              </a:pPr>
              <a:endParaRPr lang="en-US" kern="0">
                <a:solidFill>
                  <a:sysClr val="windowText" lastClr="000000"/>
                </a:solidFill>
                <a:cs typeface="Arial" pitchFamily="34" charset="0"/>
              </a:endParaRPr>
            </a:p>
          </p:txBody>
        </p:sp>
        <p:sp>
          <p:nvSpPr>
            <p:cNvPr id="114" name="Freeform 88"/>
            <p:cNvSpPr>
              <a:spLocks noEditPoints="1"/>
            </p:cNvSpPr>
            <p:nvPr/>
          </p:nvSpPr>
          <p:spPr bwMode="auto">
            <a:xfrm>
              <a:off x="4976813" y="4079663"/>
              <a:ext cx="1862106" cy="1748482"/>
            </a:xfrm>
            <a:custGeom>
              <a:avLst/>
              <a:gdLst>
                <a:gd name="T0" fmla="*/ 669 w 1172"/>
                <a:gd name="T1" fmla="*/ 39 h 1098"/>
                <a:gd name="T2" fmla="*/ 441 w 1172"/>
                <a:gd name="T3" fmla="*/ 119 h 1098"/>
                <a:gd name="T4" fmla="*/ 159 w 1172"/>
                <a:gd name="T5" fmla="*/ 287 h 1098"/>
                <a:gd name="T6" fmla="*/ 69 w 1172"/>
                <a:gd name="T7" fmla="*/ 287 h 1098"/>
                <a:gd name="T8" fmla="*/ 61 w 1172"/>
                <a:gd name="T9" fmla="*/ 358 h 1098"/>
                <a:gd name="T10" fmla="*/ 2 w 1172"/>
                <a:gd name="T11" fmla="*/ 518 h 1098"/>
                <a:gd name="T12" fmla="*/ 52 w 1172"/>
                <a:gd name="T13" fmla="*/ 462 h 1098"/>
                <a:gd name="T14" fmla="*/ 156 w 1172"/>
                <a:gd name="T15" fmla="*/ 377 h 1098"/>
                <a:gd name="T16" fmla="*/ 246 w 1172"/>
                <a:gd name="T17" fmla="*/ 541 h 1098"/>
                <a:gd name="T18" fmla="*/ 198 w 1172"/>
                <a:gd name="T19" fmla="*/ 598 h 1098"/>
                <a:gd name="T20" fmla="*/ 46 w 1172"/>
                <a:gd name="T21" fmla="*/ 707 h 1098"/>
                <a:gd name="T22" fmla="*/ 266 w 1172"/>
                <a:gd name="T23" fmla="*/ 631 h 1098"/>
                <a:gd name="T24" fmla="*/ 327 w 1172"/>
                <a:gd name="T25" fmla="*/ 843 h 1098"/>
                <a:gd name="T26" fmla="*/ 294 w 1172"/>
                <a:gd name="T27" fmla="*/ 997 h 1098"/>
                <a:gd name="T28" fmla="*/ 219 w 1172"/>
                <a:gd name="T29" fmla="*/ 1023 h 1098"/>
                <a:gd name="T30" fmla="*/ 304 w 1172"/>
                <a:gd name="T31" fmla="*/ 1080 h 1098"/>
                <a:gd name="T32" fmla="*/ 348 w 1172"/>
                <a:gd name="T33" fmla="*/ 1076 h 1098"/>
                <a:gd name="T34" fmla="*/ 567 w 1172"/>
                <a:gd name="T35" fmla="*/ 1051 h 1098"/>
                <a:gd name="T36" fmla="*/ 893 w 1172"/>
                <a:gd name="T37" fmla="*/ 954 h 1098"/>
                <a:gd name="T38" fmla="*/ 986 w 1172"/>
                <a:gd name="T39" fmla="*/ 930 h 1098"/>
                <a:gd name="T40" fmla="*/ 1023 w 1172"/>
                <a:gd name="T41" fmla="*/ 890 h 1098"/>
                <a:gd name="T42" fmla="*/ 1144 w 1172"/>
                <a:gd name="T43" fmla="*/ 771 h 1098"/>
                <a:gd name="T44" fmla="*/ 1136 w 1172"/>
                <a:gd name="T45" fmla="*/ 679 h 1098"/>
                <a:gd name="T46" fmla="*/ 897 w 1172"/>
                <a:gd name="T47" fmla="*/ 690 h 1098"/>
                <a:gd name="T48" fmla="*/ 784 w 1172"/>
                <a:gd name="T49" fmla="*/ 596 h 1098"/>
                <a:gd name="T50" fmla="*/ 1169 w 1172"/>
                <a:gd name="T51" fmla="*/ 443 h 1098"/>
                <a:gd name="T52" fmla="*/ 815 w 1172"/>
                <a:gd name="T53" fmla="*/ 548 h 1098"/>
                <a:gd name="T54" fmla="*/ 707 w 1172"/>
                <a:gd name="T55" fmla="*/ 546 h 1098"/>
                <a:gd name="T56" fmla="*/ 636 w 1172"/>
                <a:gd name="T57" fmla="*/ 554 h 1098"/>
                <a:gd name="T58" fmla="*/ 564 w 1172"/>
                <a:gd name="T59" fmla="*/ 394 h 1098"/>
                <a:gd name="T60" fmla="*/ 599 w 1172"/>
                <a:gd name="T61" fmla="*/ 232 h 1098"/>
                <a:gd name="T62" fmla="*/ 697 w 1172"/>
                <a:gd name="T63" fmla="*/ 144 h 1098"/>
                <a:gd name="T64" fmla="*/ 769 w 1172"/>
                <a:gd name="T65" fmla="*/ 97 h 1098"/>
                <a:gd name="T66" fmla="*/ 970 w 1172"/>
                <a:gd name="T67" fmla="*/ 111 h 1098"/>
                <a:gd name="T68" fmla="*/ 767 w 1172"/>
                <a:gd name="T69" fmla="*/ 67 h 1098"/>
                <a:gd name="T70" fmla="*/ 311 w 1172"/>
                <a:gd name="T71" fmla="*/ 619 h 1098"/>
                <a:gd name="T72" fmla="*/ 447 w 1172"/>
                <a:gd name="T73" fmla="*/ 587 h 1098"/>
                <a:gd name="T74" fmla="*/ 623 w 1172"/>
                <a:gd name="T75" fmla="*/ 640 h 1098"/>
                <a:gd name="T76" fmla="*/ 384 w 1172"/>
                <a:gd name="T77" fmla="*/ 908 h 1098"/>
                <a:gd name="T78" fmla="*/ 321 w 1172"/>
                <a:gd name="T79" fmla="*/ 654 h 1098"/>
                <a:gd name="T80" fmla="*/ 1011 w 1172"/>
                <a:gd name="T81" fmla="*/ 845 h 1098"/>
                <a:gd name="T82" fmla="*/ 956 w 1172"/>
                <a:gd name="T83" fmla="*/ 829 h 1098"/>
                <a:gd name="T84" fmla="*/ 893 w 1172"/>
                <a:gd name="T85" fmla="*/ 716 h 1098"/>
                <a:gd name="T86" fmla="*/ 724 w 1172"/>
                <a:gd name="T87" fmla="*/ 713 h 1098"/>
                <a:gd name="T88" fmla="*/ 858 w 1172"/>
                <a:gd name="T89" fmla="*/ 758 h 1098"/>
                <a:gd name="T90" fmla="*/ 920 w 1172"/>
                <a:gd name="T91" fmla="*/ 888 h 1098"/>
                <a:gd name="T92" fmla="*/ 743 w 1172"/>
                <a:gd name="T93" fmla="*/ 995 h 1098"/>
                <a:gd name="T94" fmla="*/ 426 w 1172"/>
                <a:gd name="T95" fmla="*/ 1035 h 1098"/>
                <a:gd name="T96" fmla="*/ 360 w 1172"/>
                <a:gd name="T97" fmla="*/ 986 h 1098"/>
                <a:gd name="T98" fmla="*/ 652 w 1172"/>
                <a:gd name="T99" fmla="*/ 694 h 1098"/>
                <a:gd name="T100" fmla="*/ 583 w 1172"/>
                <a:gd name="T101" fmla="*/ 204 h 1098"/>
                <a:gd name="T102" fmla="*/ 536 w 1172"/>
                <a:gd name="T103" fmla="*/ 381 h 1098"/>
                <a:gd name="T104" fmla="*/ 602 w 1172"/>
                <a:gd name="T105" fmla="*/ 556 h 1098"/>
                <a:gd name="T106" fmla="*/ 475 w 1172"/>
                <a:gd name="T107" fmla="*/ 563 h 1098"/>
                <a:gd name="T108" fmla="*/ 314 w 1172"/>
                <a:gd name="T109" fmla="*/ 546 h 1098"/>
                <a:gd name="T110" fmla="*/ 216 w 1172"/>
                <a:gd name="T111" fmla="*/ 416 h 1098"/>
                <a:gd name="T112" fmla="*/ 174 w 1172"/>
                <a:gd name="T113" fmla="*/ 312 h 1098"/>
                <a:gd name="T114" fmla="*/ 415 w 1172"/>
                <a:gd name="T115" fmla="*/ 152 h 1098"/>
                <a:gd name="T116" fmla="*/ 636 w 1172"/>
                <a:gd name="T117" fmla="*/ 127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2" h="1098">
                  <a:moveTo>
                    <a:pt x="767" y="0"/>
                  </a:moveTo>
                  <a:lnTo>
                    <a:pt x="767" y="0"/>
                  </a:lnTo>
                  <a:lnTo>
                    <a:pt x="732" y="28"/>
                  </a:lnTo>
                  <a:lnTo>
                    <a:pt x="732" y="28"/>
                  </a:lnTo>
                  <a:lnTo>
                    <a:pt x="721" y="25"/>
                  </a:lnTo>
                  <a:lnTo>
                    <a:pt x="709" y="24"/>
                  </a:lnTo>
                  <a:lnTo>
                    <a:pt x="709" y="24"/>
                  </a:lnTo>
                  <a:lnTo>
                    <a:pt x="698" y="25"/>
                  </a:lnTo>
                  <a:lnTo>
                    <a:pt x="687" y="27"/>
                  </a:lnTo>
                  <a:lnTo>
                    <a:pt x="678" y="32"/>
                  </a:lnTo>
                  <a:lnTo>
                    <a:pt x="669" y="39"/>
                  </a:lnTo>
                  <a:lnTo>
                    <a:pt x="661" y="46"/>
                  </a:lnTo>
                  <a:lnTo>
                    <a:pt x="655" y="56"/>
                  </a:lnTo>
                  <a:lnTo>
                    <a:pt x="651" y="65"/>
                  </a:lnTo>
                  <a:lnTo>
                    <a:pt x="649" y="76"/>
                  </a:lnTo>
                  <a:lnTo>
                    <a:pt x="649" y="76"/>
                  </a:lnTo>
                  <a:lnTo>
                    <a:pt x="612" y="79"/>
                  </a:lnTo>
                  <a:lnTo>
                    <a:pt x="576" y="85"/>
                  </a:lnTo>
                  <a:lnTo>
                    <a:pt x="542" y="91"/>
                  </a:lnTo>
                  <a:lnTo>
                    <a:pt x="508" y="99"/>
                  </a:lnTo>
                  <a:lnTo>
                    <a:pt x="474" y="109"/>
                  </a:lnTo>
                  <a:lnTo>
                    <a:pt x="441" y="119"/>
                  </a:lnTo>
                  <a:lnTo>
                    <a:pt x="409" y="131"/>
                  </a:lnTo>
                  <a:lnTo>
                    <a:pt x="378" y="144"/>
                  </a:lnTo>
                  <a:lnTo>
                    <a:pt x="346" y="158"/>
                  </a:lnTo>
                  <a:lnTo>
                    <a:pt x="317" y="173"/>
                  </a:lnTo>
                  <a:lnTo>
                    <a:pt x="288" y="189"/>
                  </a:lnTo>
                  <a:lnTo>
                    <a:pt x="260" y="207"/>
                  </a:lnTo>
                  <a:lnTo>
                    <a:pt x="233" y="226"/>
                  </a:lnTo>
                  <a:lnTo>
                    <a:pt x="208" y="245"/>
                  </a:lnTo>
                  <a:lnTo>
                    <a:pt x="183" y="266"/>
                  </a:lnTo>
                  <a:lnTo>
                    <a:pt x="159" y="287"/>
                  </a:lnTo>
                  <a:lnTo>
                    <a:pt x="159" y="287"/>
                  </a:lnTo>
                  <a:lnTo>
                    <a:pt x="149" y="281"/>
                  </a:lnTo>
                  <a:lnTo>
                    <a:pt x="140" y="275"/>
                  </a:lnTo>
                  <a:lnTo>
                    <a:pt x="128" y="271"/>
                  </a:lnTo>
                  <a:lnTo>
                    <a:pt x="116" y="270"/>
                  </a:lnTo>
                  <a:lnTo>
                    <a:pt x="116" y="270"/>
                  </a:lnTo>
                  <a:lnTo>
                    <a:pt x="105" y="271"/>
                  </a:lnTo>
                  <a:lnTo>
                    <a:pt x="95" y="274"/>
                  </a:lnTo>
                  <a:lnTo>
                    <a:pt x="95" y="274"/>
                  </a:lnTo>
                  <a:lnTo>
                    <a:pt x="82" y="263"/>
                  </a:lnTo>
                  <a:lnTo>
                    <a:pt x="82" y="263"/>
                  </a:lnTo>
                  <a:lnTo>
                    <a:pt x="69" y="287"/>
                  </a:lnTo>
                  <a:lnTo>
                    <a:pt x="72" y="289"/>
                  </a:lnTo>
                  <a:lnTo>
                    <a:pt x="72" y="289"/>
                  </a:lnTo>
                  <a:lnTo>
                    <a:pt x="66" y="298"/>
                  </a:lnTo>
                  <a:lnTo>
                    <a:pt x="60" y="309"/>
                  </a:lnTo>
                  <a:lnTo>
                    <a:pt x="56" y="319"/>
                  </a:lnTo>
                  <a:lnTo>
                    <a:pt x="55" y="331"/>
                  </a:lnTo>
                  <a:lnTo>
                    <a:pt x="55" y="331"/>
                  </a:lnTo>
                  <a:lnTo>
                    <a:pt x="56" y="339"/>
                  </a:lnTo>
                  <a:lnTo>
                    <a:pt x="57" y="345"/>
                  </a:lnTo>
                  <a:lnTo>
                    <a:pt x="59" y="352"/>
                  </a:lnTo>
                  <a:lnTo>
                    <a:pt x="61" y="358"/>
                  </a:lnTo>
                  <a:lnTo>
                    <a:pt x="65" y="364"/>
                  </a:lnTo>
                  <a:lnTo>
                    <a:pt x="69" y="370"/>
                  </a:lnTo>
                  <a:lnTo>
                    <a:pt x="73" y="375"/>
                  </a:lnTo>
                  <a:lnTo>
                    <a:pt x="79" y="380"/>
                  </a:lnTo>
                  <a:lnTo>
                    <a:pt x="79" y="380"/>
                  </a:lnTo>
                  <a:lnTo>
                    <a:pt x="56" y="412"/>
                  </a:lnTo>
                  <a:lnTo>
                    <a:pt x="35" y="446"/>
                  </a:lnTo>
                  <a:lnTo>
                    <a:pt x="26" y="465"/>
                  </a:lnTo>
                  <a:lnTo>
                    <a:pt x="17" y="482"/>
                  </a:lnTo>
                  <a:lnTo>
                    <a:pt x="10" y="500"/>
                  </a:lnTo>
                  <a:lnTo>
                    <a:pt x="2" y="518"/>
                  </a:lnTo>
                  <a:lnTo>
                    <a:pt x="2" y="518"/>
                  </a:lnTo>
                  <a:lnTo>
                    <a:pt x="1" y="541"/>
                  </a:lnTo>
                  <a:lnTo>
                    <a:pt x="0" y="563"/>
                  </a:lnTo>
                  <a:lnTo>
                    <a:pt x="0" y="563"/>
                  </a:lnTo>
                  <a:lnTo>
                    <a:pt x="1" y="595"/>
                  </a:lnTo>
                  <a:lnTo>
                    <a:pt x="1" y="595"/>
                  </a:lnTo>
                  <a:lnTo>
                    <a:pt x="9" y="568"/>
                  </a:lnTo>
                  <a:lnTo>
                    <a:pt x="17" y="541"/>
                  </a:lnTo>
                  <a:lnTo>
                    <a:pt x="27" y="514"/>
                  </a:lnTo>
                  <a:lnTo>
                    <a:pt x="39" y="488"/>
                  </a:lnTo>
                  <a:lnTo>
                    <a:pt x="52" y="462"/>
                  </a:lnTo>
                  <a:lnTo>
                    <a:pt x="66" y="438"/>
                  </a:lnTo>
                  <a:lnTo>
                    <a:pt x="81" y="413"/>
                  </a:lnTo>
                  <a:lnTo>
                    <a:pt x="98" y="389"/>
                  </a:lnTo>
                  <a:lnTo>
                    <a:pt x="98" y="389"/>
                  </a:lnTo>
                  <a:lnTo>
                    <a:pt x="106" y="391"/>
                  </a:lnTo>
                  <a:lnTo>
                    <a:pt x="116" y="392"/>
                  </a:lnTo>
                  <a:lnTo>
                    <a:pt x="116" y="392"/>
                  </a:lnTo>
                  <a:lnTo>
                    <a:pt x="128" y="391"/>
                  </a:lnTo>
                  <a:lnTo>
                    <a:pt x="138" y="388"/>
                  </a:lnTo>
                  <a:lnTo>
                    <a:pt x="147" y="384"/>
                  </a:lnTo>
                  <a:lnTo>
                    <a:pt x="156" y="377"/>
                  </a:lnTo>
                  <a:lnTo>
                    <a:pt x="156" y="377"/>
                  </a:lnTo>
                  <a:lnTo>
                    <a:pt x="170" y="396"/>
                  </a:lnTo>
                  <a:lnTo>
                    <a:pt x="183" y="414"/>
                  </a:lnTo>
                  <a:lnTo>
                    <a:pt x="196" y="433"/>
                  </a:lnTo>
                  <a:lnTo>
                    <a:pt x="208" y="454"/>
                  </a:lnTo>
                  <a:lnTo>
                    <a:pt x="219" y="473"/>
                  </a:lnTo>
                  <a:lnTo>
                    <a:pt x="230" y="495"/>
                  </a:lnTo>
                  <a:lnTo>
                    <a:pt x="241" y="516"/>
                  </a:lnTo>
                  <a:lnTo>
                    <a:pt x="252" y="538"/>
                  </a:lnTo>
                  <a:lnTo>
                    <a:pt x="252" y="538"/>
                  </a:lnTo>
                  <a:lnTo>
                    <a:pt x="246" y="541"/>
                  </a:lnTo>
                  <a:lnTo>
                    <a:pt x="241" y="545"/>
                  </a:lnTo>
                  <a:lnTo>
                    <a:pt x="237" y="551"/>
                  </a:lnTo>
                  <a:lnTo>
                    <a:pt x="233" y="556"/>
                  </a:lnTo>
                  <a:lnTo>
                    <a:pt x="230" y="561"/>
                  </a:lnTo>
                  <a:lnTo>
                    <a:pt x="228" y="568"/>
                  </a:lnTo>
                  <a:lnTo>
                    <a:pt x="227" y="574"/>
                  </a:lnTo>
                  <a:lnTo>
                    <a:pt x="227" y="582"/>
                  </a:lnTo>
                  <a:lnTo>
                    <a:pt x="227" y="582"/>
                  </a:lnTo>
                  <a:lnTo>
                    <a:pt x="227" y="589"/>
                  </a:lnTo>
                  <a:lnTo>
                    <a:pt x="227" y="589"/>
                  </a:lnTo>
                  <a:lnTo>
                    <a:pt x="198" y="598"/>
                  </a:lnTo>
                  <a:lnTo>
                    <a:pt x="170" y="609"/>
                  </a:lnTo>
                  <a:lnTo>
                    <a:pt x="142" y="620"/>
                  </a:lnTo>
                  <a:lnTo>
                    <a:pt x="115" y="633"/>
                  </a:lnTo>
                  <a:lnTo>
                    <a:pt x="89" y="647"/>
                  </a:lnTo>
                  <a:lnTo>
                    <a:pt x="63" y="662"/>
                  </a:lnTo>
                  <a:lnTo>
                    <a:pt x="39" y="679"/>
                  </a:lnTo>
                  <a:lnTo>
                    <a:pt x="15" y="696"/>
                  </a:lnTo>
                  <a:lnTo>
                    <a:pt x="15" y="696"/>
                  </a:lnTo>
                  <a:lnTo>
                    <a:pt x="23" y="724"/>
                  </a:lnTo>
                  <a:lnTo>
                    <a:pt x="23" y="724"/>
                  </a:lnTo>
                  <a:lnTo>
                    <a:pt x="46" y="707"/>
                  </a:lnTo>
                  <a:lnTo>
                    <a:pt x="71" y="689"/>
                  </a:lnTo>
                  <a:lnTo>
                    <a:pt x="97" y="673"/>
                  </a:lnTo>
                  <a:lnTo>
                    <a:pt x="124" y="659"/>
                  </a:lnTo>
                  <a:lnTo>
                    <a:pt x="151" y="645"/>
                  </a:lnTo>
                  <a:lnTo>
                    <a:pt x="180" y="633"/>
                  </a:lnTo>
                  <a:lnTo>
                    <a:pt x="209" y="623"/>
                  </a:lnTo>
                  <a:lnTo>
                    <a:pt x="238" y="613"/>
                  </a:lnTo>
                  <a:lnTo>
                    <a:pt x="238" y="613"/>
                  </a:lnTo>
                  <a:lnTo>
                    <a:pt x="245" y="620"/>
                  </a:lnTo>
                  <a:lnTo>
                    <a:pt x="255" y="627"/>
                  </a:lnTo>
                  <a:lnTo>
                    <a:pt x="266" y="631"/>
                  </a:lnTo>
                  <a:lnTo>
                    <a:pt x="271" y="631"/>
                  </a:lnTo>
                  <a:lnTo>
                    <a:pt x="277" y="632"/>
                  </a:lnTo>
                  <a:lnTo>
                    <a:pt x="277" y="632"/>
                  </a:lnTo>
                  <a:lnTo>
                    <a:pt x="286" y="631"/>
                  </a:lnTo>
                  <a:lnTo>
                    <a:pt x="286" y="631"/>
                  </a:lnTo>
                  <a:lnTo>
                    <a:pt x="297" y="665"/>
                  </a:lnTo>
                  <a:lnTo>
                    <a:pt x="305" y="699"/>
                  </a:lnTo>
                  <a:lnTo>
                    <a:pt x="312" y="733"/>
                  </a:lnTo>
                  <a:lnTo>
                    <a:pt x="318" y="770"/>
                  </a:lnTo>
                  <a:lnTo>
                    <a:pt x="324" y="805"/>
                  </a:lnTo>
                  <a:lnTo>
                    <a:pt x="327" y="843"/>
                  </a:lnTo>
                  <a:lnTo>
                    <a:pt x="329" y="880"/>
                  </a:lnTo>
                  <a:lnTo>
                    <a:pt x="330" y="917"/>
                  </a:lnTo>
                  <a:lnTo>
                    <a:pt x="330" y="917"/>
                  </a:lnTo>
                  <a:lnTo>
                    <a:pt x="329" y="948"/>
                  </a:lnTo>
                  <a:lnTo>
                    <a:pt x="328" y="979"/>
                  </a:lnTo>
                  <a:lnTo>
                    <a:pt x="328" y="979"/>
                  </a:lnTo>
                  <a:lnTo>
                    <a:pt x="319" y="980"/>
                  </a:lnTo>
                  <a:lnTo>
                    <a:pt x="312" y="982"/>
                  </a:lnTo>
                  <a:lnTo>
                    <a:pt x="305" y="986"/>
                  </a:lnTo>
                  <a:lnTo>
                    <a:pt x="299" y="990"/>
                  </a:lnTo>
                  <a:lnTo>
                    <a:pt x="294" y="997"/>
                  </a:lnTo>
                  <a:lnTo>
                    <a:pt x="289" y="1003"/>
                  </a:lnTo>
                  <a:lnTo>
                    <a:pt x="286" y="1010"/>
                  </a:lnTo>
                  <a:lnTo>
                    <a:pt x="284" y="1017"/>
                  </a:lnTo>
                  <a:lnTo>
                    <a:pt x="284" y="1017"/>
                  </a:lnTo>
                  <a:lnTo>
                    <a:pt x="258" y="1012"/>
                  </a:lnTo>
                  <a:lnTo>
                    <a:pt x="232" y="1006"/>
                  </a:lnTo>
                  <a:lnTo>
                    <a:pt x="208" y="998"/>
                  </a:lnTo>
                  <a:lnTo>
                    <a:pt x="183" y="990"/>
                  </a:lnTo>
                  <a:lnTo>
                    <a:pt x="183" y="990"/>
                  </a:lnTo>
                  <a:lnTo>
                    <a:pt x="200" y="1007"/>
                  </a:lnTo>
                  <a:lnTo>
                    <a:pt x="219" y="1023"/>
                  </a:lnTo>
                  <a:lnTo>
                    <a:pt x="219" y="1023"/>
                  </a:lnTo>
                  <a:lnTo>
                    <a:pt x="251" y="1031"/>
                  </a:lnTo>
                  <a:lnTo>
                    <a:pt x="283" y="1038"/>
                  </a:lnTo>
                  <a:lnTo>
                    <a:pt x="283" y="1038"/>
                  </a:lnTo>
                  <a:lnTo>
                    <a:pt x="285" y="1045"/>
                  </a:lnTo>
                  <a:lnTo>
                    <a:pt x="288" y="1053"/>
                  </a:lnTo>
                  <a:lnTo>
                    <a:pt x="288" y="1053"/>
                  </a:lnTo>
                  <a:lnTo>
                    <a:pt x="282" y="1067"/>
                  </a:lnTo>
                  <a:lnTo>
                    <a:pt x="282" y="1067"/>
                  </a:lnTo>
                  <a:lnTo>
                    <a:pt x="304" y="1080"/>
                  </a:lnTo>
                  <a:lnTo>
                    <a:pt x="304" y="1080"/>
                  </a:lnTo>
                  <a:lnTo>
                    <a:pt x="308" y="1072"/>
                  </a:lnTo>
                  <a:lnTo>
                    <a:pt x="308" y="1072"/>
                  </a:lnTo>
                  <a:lnTo>
                    <a:pt x="317" y="1076"/>
                  </a:lnTo>
                  <a:lnTo>
                    <a:pt x="317" y="1076"/>
                  </a:lnTo>
                  <a:lnTo>
                    <a:pt x="315" y="1086"/>
                  </a:lnTo>
                  <a:lnTo>
                    <a:pt x="315" y="1086"/>
                  </a:lnTo>
                  <a:lnTo>
                    <a:pt x="340" y="1098"/>
                  </a:lnTo>
                  <a:lnTo>
                    <a:pt x="340" y="1098"/>
                  </a:lnTo>
                  <a:lnTo>
                    <a:pt x="343" y="1079"/>
                  </a:lnTo>
                  <a:lnTo>
                    <a:pt x="343" y="1079"/>
                  </a:lnTo>
                  <a:lnTo>
                    <a:pt x="348" y="1076"/>
                  </a:lnTo>
                  <a:lnTo>
                    <a:pt x="354" y="1074"/>
                  </a:lnTo>
                  <a:lnTo>
                    <a:pt x="364" y="1069"/>
                  </a:lnTo>
                  <a:lnTo>
                    <a:pt x="372" y="1061"/>
                  </a:lnTo>
                  <a:lnTo>
                    <a:pt x="378" y="1052"/>
                  </a:lnTo>
                  <a:lnTo>
                    <a:pt x="378" y="1052"/>
                  </a:lnTo>
                  <a:lnTo>
                    <a:pt x="423" y="1055"/>
                  </a:lnTo>
                  <a:lnTo>
                    <a:pt x="469" y="1056"/>
                  </a:lnTo>
                  <a:lnTo>
                    <a:pt x="469" y="1056"/>
                  </a:lnTo>
                  <a:lnTo>
                    <a:pt x="501" y="1055"/>
                  </a:lnTo>
                  <a:lnTo>
                    <a:pt x="535" y="1054"/>
                  </a:lnTo>
                  <a:lnTo>
                    <a:pt x="567" y="1051"/>
                  </a:lnTo>
                  <a:lnTo>
                    <a:pt x="599" y="1047"/>
                  </a:lnTo>
                  <a:lnTo>
                    <a:pt x="630" y="1042"/>
                  </a:lnTo>
                  <a:lnTo>
                    <a:pt x="661" y="1037"/>
                  </a:lnTo>
                  <a:lnTo>
                    <a:pt x="693" y="1029"/>
                  </a:lnTo>
                  <a:lnTo>
                    <a:pt x="723" y="1022"/>
                  </a:lnTo>
                  <a:lnTo>
                    <a:pt x="753" y="1012"/>
                  </a:lnTo>
                  <a:lnTo>
                    <a:pt x="782" y="1002"/>
                  </a:lnTo>
                  <a:lnTo>
                    <a:pt x="810" y="992"/>
                  </a:lnTo>
                  <a:lnTo>
                    <a:pt x="838" y="980"/>
                  </a:lnTo>
                  <a:lnTo>
                    <a:pt x="866" y="968"/>
                  </a:lnTo>
                  <a:lnTo>
                    <a:pt x="893" y="954"/>
                  </a:lnTo>
                  <a:lnTo>
                    <a:pt x="918" y="940"/>
                  </a:lnTo>
                  <a:lnTo>
                    <a:pt x="944" y="925"/>
                  </a:lnTo>
                  <a:lnTo>
                    <a:pt x="944" y="925"/>
                  </a:lnTo>
                  <a:lnTo>
                    <a:pt x="950" y="928"/>
                  </a:lnTo>
                  <a:lnTo>
                    <a:pt x="957" y="930"/>
                  </a:lnTo>
                  <a:lnTo>
                    <a:pt x="964" y="932"/>
                  </a:lnTo>
                  <a:lnTo>
                    <a:pt x="971" y="932"/>
                  </a:lnTo>
                  <a:lnTo>
                    <a:pt x="971" y="932"/>
                  </a:lnTo>
                  <a:lnTo>
                    <a:pt x="979" y="931"/>
                  </a:lnTo>
                  <a:lnTo>
                    <a:pt x="986" y="930"/>
                  </a:lnTo>
                  <a:lnTo>
                    <a:pt x="986" y="930"/>
                  </a:lnTo>
                  <a:lnTo>
                    <a:pt x="998" y="955"/>
                  </a:lnTo>
                  <a:lnTo>
                    <a:pt x="1009" y="982"/>
                  </a:lnTo>
                  <a:lnTo>
                    <a:pt x="1009" y="982"/>
                  </a:lnTo>
                  <a:lnTo>
                    <a:pt x="1029" y="960"/>
                  </a:lnTo>
                  <a:lnTo>
                    <a:pt x="1029" y="960"/>
                  </a:lnTo>
                  <a:lnTo>
                    <a:pt x="1020" y="938"/>
                  </a:lnTo>
                  <a:lnTo>
                    <a:pt x="1009" y="916"/>
                  </a:lnTo>
                  <a:lnTo>
                    <a:pt x="1009" y="916"/>
                  </a:lnTo>
                  <a:lnTo>
                    <a:pt x="1015" y="909"/>
                  </a:lnTo>
                  <a:lnTo>
                    <a:pt x="1020" y="900"/>
                  </a:lnTo>
                  <a:lnTo>
                    <a:pt x="1023" y="890"/>
                  </a:lnTo>
                  <a:lnTo>
                    <a:pt x="1024" y="880"/>
                  </a:lnTo>
                  <a:lnTo>
                    <a:pt x="1024" y="880"/>
                  </a:lnTo>
                  <a:lnTo>
                    <a:pt x="1023" y="869"/>
                  </a:lnTo>
                  <a:lnTo>
                    <a:pt x="1023" y="869"/>
                  </a:lnTo>
                  <a:lnTo>
                    <a:pt x="1052" y="845"/>
                  </a:lnTo>
                  <a:lnTo>
                    <a:pt x="1080" y="818"/>
                  </a:lnTo>
                  <a:lnTo>
                    <a:pt x="1107" y="791"/>
                  </a:lnTo>
                  <a:lnTo>
                    <a:pt x="1131" y="764"/>
                  </a:lnTo>
                  <a:lnTo>
                    <a:pt x="1131" y="764"/>
                  </a:lnTo>
                  <a:lnTo>
                    <a:pt x="1137" y="768"/>
                  </a:lnTo>
                  <a:lnTo>
                    <a:pt x="1144" y="771"/>
                  </a:lnTo>
                  <a:lnTo>
                    <a:pt x="1144" y="771"/>
                  </a:lnTo>
                  <a:lnTo>
                    <a:pt x="1153" y="746"/>
                  </a:lnTo>
                  <a:lnTo>
                    <a:pt x="1160" y="722"/>
                  </a:lnTo>
                  <a:lnTo>
                    <a:pt x="1167" y="697"/>
                  </a:lnTo>
                  <a:lnTo>
                    <a:pt x="1172" y="671"/>
                  </a:lnTo>
                  <a:lnTo>
                    <a:pt x="1172" y="671"/>
                  </a:lnTo>
                  <a:lnTo>
                    <a:pt x="1164" y="670"/>
                  </a:lnTo>
                  <a:lnTo>
                    <a:pt x="1164" y="670"/>
                  </a:lnTo>
                  <a:lnTo>
                    <a:pt x="1154" y="671"/>
                  </a:lnTo>
                  <a:lnTo>
                    <a:pt x="1144" y="674"/>
                  </a:lnTo>
                  <a:lnTo>
                    <a:pt x="1136" y="679"/>
                  </a:lnTo>
                  <a:lnTo>
                    <a:pt x="1128" y="684"/>
                  </a:lnTo>
                  <a:lnTo>
                    <a:pt x="1122" y="690"/>
                  </a:lnTo>
                  <a:lnTo>
                    <a:pt x="1116" y="699"/>
                  </a:lnTo>
                  <a:lnTo>
                    <a:pt x="1113" y="708"/>
                  </a:lnTo>
                  <a:lnTo>
                    <a:pt x="1111" y="717"/>
                  </a:lnTo>
                  <a:lnTo>
                    <a:pt x="1111" y="717"/>
                  </a:lnTo>
                  <a:lnTo>
                    <a:pt x="1066" y="715"/>
                  </a:lnTo>
                  <a:lnTo>
                    <a:pt x="1021" y="712"/>
                  </a:lnTo>
                  <a:lnTo>
                    <a:pt x="978" y="707"/>
                  </a:lnTo>
                  <a:lnTo>
                    <a:pt x="937" y="699"/>
                  </a:lnTo>
                  <a:lnTo>
                    <a:pt x="897" y="690"/>
                  </a:lnTo>
                  <a:lnTo>
                    <a:pt x="858" y="681"/>
                  </a:lnTo>
                  <a:lnTo>
                    <a:pt x="822" y="668"/>
                  </a:lnTo>
                  <a:lnTo>
                    <a:pt x="787" y="655"/>
                  </a:lnTo>
                  <a:lnTo>
                    <a:pt x="787" y="655"/>
                  </a:lnTo>
                  <a:lnTo>
                    <a:pt x="789" y="643"/>
                  </a:lnTo>
                  <a:lnTo>
                    <a:pt x="791" y="630"/>
                  </a:lnTo>
                  <a:lnTo>
                    <a:pt x="791" y="630"/>
                  </a:lnTo>
                  <a:lnTo>
                    <a:pt x="791" y="622"/>
                  </a:lnTo>
                  <a:lnTo>
                    <a:pt x="789" y="613"/>
                  </a:lnTo>
                  <a:lnTo>
                    <a:pt x="786" y="604"/>
                  </a:lnTo>
                  <a:lnTo>
                    <a:pt x="784" y="596"/>
                  </a:lnTo>
                  <a:lnTo>
                    <a:pt x="784" y="596"/>
                  </a:lnTo>
                  <a:lnTo>
                    <a:pt x="828" y="571"/>
                  </a:lnTo>
                  <a:lnTo>
                    <a:pt x="828" y="571"/>
                  </a:lnTo>
                  <a:lnTo>
                    <a:pt x="870" y="549"/>
                  </a:lnTo>
                  <a:lnTo>
                    <a:pt x="912" y="529"/>
                  </a:lnTo>
                  <a:lnTo>
                    <a:pt x="955" y="511"/>
                  </a:lnTo>
                  <a:lnTo>
                    <a:pt x="998" y="495"/>
                  </a:lnTo>
                  <a:lnTo>
                    <a:pt x="1041" y="480"/>
                  </a:lnTo>
                  <a:lnTo>
                    <a:pt x="1083" y="466"/>
                  </a:lnTo>
                  <a:lnTo>
                    <a:pt x="1126" y="454"/>
                  </a:lnTo>
                  <a:lnTo>
                    <a:pt x="1169" y="443"/>
                  </a:lnTo>
                  <a:lnTo>
                    <a:pt x="1169" y="443"/>
                  </a:lnTo>
                  <a:lnTo>
                    <a:pt x="1164" y="417"/>
                  </a:lnTo>
                  <a:lnTo>
                    <a:pt x="1164" y="417"/>
                  </a:lnTo>
                  <a:lnTo>
                    <a:pt x="1120" y="428"/>
                  </a:lnTo>
                  <a:lnTo>
                    <a:pt x="1076" y="441"/>
                  </a:lnTo>
                  <a:lnTo>
                    <a:pt x="1033" y="455"/>
                  </a:lnTo>
                  <a:lnTo>
                    <a:pt x="988" y="470"/>
                  </a:lnTo>
                  <a:lnTo>
                    <a:pt x="945" y="487"/>
                  </a:lnTo>
                  <a:lnTo>
                    <a:pt x="901" y="505"/>
                  </a:lnTo>
                  <a:lnTo>
                    <a:pt x="858" y="526"/>
                  </a:lnTo>
                  <a:lnTo>
                    <a:pt x="815" y="548"/>
                  </a:lnTo>
                  <a:lnTo>
                    <a:pt x="815" y="548"/>
                  </a:lnTo>
                  <a:lnTo>
                    <a:pt x="769" y="574"/>
                  </a:lnTo>
                  <a:lnTo>
                    <a:pt x="769" y="574"/>
                  </a:lnTo>
                  <a:lnTo>
                    <a:pt x="764" y="568"/>
                  </a:lnTo>
                  <a:lnTo>
                    <a:pt x="756" y="562"/>
                  </a:lnTo>
                  <a:lnTo>
                    <a:pt x="750" y="558"/>
                  </a:lnTo>
                  <a:lnTo>
                    <a:pt x="741" y="554"/>
                  </a:lnTo>
                  <a:lnTo>
                    <a:pt x="734" y="551"/>
                  </a:lnTo>
                  <a:lnTo>
                    <a:pt x="725" y="548"/>
                  </a:lnTo>
                  <a:lnTo>
                    <a:pt x="716" y="546"/>
                  </a:lnTo>
                  <a:lnTo>
                    <a:pt x="707" y="546"/>
                  </a:lnTo>
                  <a:lnTo>
                    <a:pt x="707" y="546"/>
                  </a:lnTo>
                  <a:lnTo>
                    <a:pt x="698" y="546"/>
                  </a:lnTo>
                  <a:lnTo>
                    <a:pt x="690" y="547"/>
                  </a:lnTo>
                  <a:lnTo>
                    <a:pt x="683" y="549"/>
                  </a:lnTo>
                  <a:lnTo>
                    <a:pt x="675" y="552"/>
                  </a:lnTo>
                  <a:lnTo>
                    <a:pt x="669" y="555"/>
                  </a:lnTo>
                  <a:lnTo>
                    <a:pt x="661" y="559"/>
                  </a:lnTo>
                  <a:lnTo>
                    <a:pt x="656" y="563"/>
                  </a:lnTo>
                  <a:lnTo>
                    <a:pt x="650" y="568"/>
                  </a:lnTo>
                  <a:lnTo>
                    <a:pt x="650" y="568"/>
                  </a:lnTo>
                  <a:lnTo>
                    <a:pt x="636" y="554"/>
                  </a:lnTo>
                  <a:lnTo>
                    <a:pt x="623" y="539"/>
                  </a:lnTo>
                  <a:lnTo>
                    <a:pt x="610" y="523"/>
                  </a:lnTo>
                  <a:lnTo>
                    <a:pt x="599" y="506"/>
                  </a:lnTo>
                  <a:lnTo>
                    <a:pt x="590" y="490"/>
                  </a:lnTo>
                  <a:lnTo>
                    <a:pt x="582" y="472"/>
                  </a:lnTo>
                  <a:lnTo>
                    <a:pt x="575" y="455"/>
                  </a:lnTo>
                  <a:lnTo>
                    <a:pt x="570" y="435"/>
                  </a:lnTo>
                  <a:lnTo>
                    <a:pt x="570" y="435"/>
                  </a:lnTo>
                  <a:lnTo>
                    <a:pt x="567" y="423"/>
                  </a:lnTo>
                  <a:lnTo>
                    <a:pt x="565" y="409"/>
                  </a:lnTo>
                  <a:lnTo>
                    <a:pt x="564" y="394"/>
                  </a:lnTo>
                  <a:lnTo>
                    <a:pt x="562" y="380"/>
                  </a:lnTo>
                  <a:lnTo>
                    <a:pt x="562" y="366"/>
                  </a:lnTo>
                  <a:lnTo>
                    <a:pt x="564" y="351"/>
                  </a:lnTo>
                  <a:lnTo>
                    <a:pt x="566" y="337"/>
                  </a:lnTo>
                  <a:lnTo>
                    <a:pt x="568" y="321"/>
                  </a:lnTo>
                  <a:lnTo>
                    <a:pt x="571" y="306"/>
                  </a:lnTo>
                  <a:lnTo>
                    <a:pt x="575" y="291"/>
                  </a:lnTo>
                  <a:lnTo>
                    <a:pt x="580" y="277"/>
                  </a:lnTo>
                  <a:lnTo>
                    <a:pt x="585" y="262"/>
                  </a:lnTo>
                  <a:lnTo>
                    <a:pt x="592" y="247"/>
                  </a:lnTo>
                  <a:lnTo>
                    <a:pt x="599" y="232"/>
                  </a:lnTo>
                  <a:lnTo>
                    <a:pt x="607" y="217"/>
                  </a:lnTo>
                  <a:lnTo>
                    <a:pt x="615" y="202"/>
                  </a:lnTo>
                  <a:lnTo>
                    <a:pt x="615" y="202"/>
                  </a:lnTo>
                  <a:lnTo>
                    <a:pt x="627" y="184"/>
                  </a:lnTo>
                  <a:lnTo>
                    <a:pt x="640" y="166"/>
                  </a:lnTo>
                  <a:lnTo>
                    <a:pt x="653" y="147"/>
                  </a:lnTo>
                  <a:lnTo>
                    <a:pt x="668" y="129"/>
                  </a:lnTo>
                  <a:lnTo>
                    <a:pt x="668" y="129"/>
                  </a:lnTo>
                  <a:lnTo>
                    <a:pt x="677" y="136"/>
                  </a:lnTo>
                  <a:lnTo>
                    <a:pt x="686" y="141"/>
                  </a:lnTo>
                  <a:lnTo>
                    <a:pt x="697" y="144"/>
                  </a:lnTo>
                  <a:lnTo>
                    <a:pt x="709" y="145"/>
                  </a:lnTo>
                  <a:lnTo>
                    <a:pt x="709" y="145"/>
                  </a:lnTo>
                  <a:lnTo>
                    <a:pt x="720" y="145"/>
                  </a:lnTo>
                  <a:lnTo>
                    <a:pt x="730" y="142"/>
                  </a:lnTo>
                  <a:lnTo>
                    <a:pt x="739" y="138"/>
                  </a:lnTo>
                  <a:lnTo>
                    <a:pt x="747" y="132"/>
                  </a:lnTo>
                  <a:lnTo>
                    <a:pt x="755" y="125"/>
                  </a:lnTo>
                  <a:lnTo>
                    <a:pt x="761" y="116"/>
                  </a:lnTo>
                  <a:lnTo>
                    <a:pt x="766" y="107"/>
                  </a:lnTo>
                  <a:lnTo>
                    <a:pt x="769" y="97"/>
                  </a:lnTo>
                  <a:lnTo>
                    <a:pt x="769" y="97"/>
                  </a:lnTo>
                  <a:lnTo>
                    <a:pt x="800" y="100"/>
                  </a:lnTo>
                  <a:lnTo>
                    <a:pt x="832" y="103"/>
                  </a:lnTo>
                  <a:lnTo>
                    <a:pt x="864" y="107"/>
                  </a:lnTo>
                  <a:lnTo>
                    <a:pt x="894" y="114"/>
                  </a:lnTo>
                  <a:lnTo>
                    <a:pt x="924" y="120"/>
                  </a:lnTo>
                  <a:lnTo>
                    <a:pt x="953" y="129"/>
                  </a:lnTo>
                  <a:lnTo>
                    <a:pt x="982" y="138"/>
                  </a:lnTo>
                  <a:lnTo>
                    <a:pt x="1011" y="148"/>
                  </a:lnTo>
                  <a:lnTo>
                    <a:pt x="1011" y="148"/>
                  </a:lnTo>
                  <a:lnTo>
                    <a:pt x="991" y="129"/>
                  </a:lnTo>
                  <a:lnTo>
                    <a:pt x="970" y="111"/>
                  </a:lnTo>
                  <a:lnTo>
                    <a:pt x="970" y="111"/>
                  </a:lnTo>
                  <a:lnTo>
                    <a:pt x="946" y="104"/>
                  </a:lnTo>
                  <a:lnTo>
                    <a:pt x="922" y="98"/>
                  </a:lnTo>
                  <a:lnTo>
                    <a:pt x="897" y="92"/>
                  </a:lnTo>
                  <a:lnTo>
                    <a:pt x="872" y="87"/>
                  </a:lnTo>
                  <a:lnTo>
                    <a:pt x="848" y="83"/>
                  </a:lnTo>
                  <a:lnTo>
                    <a:pt x="822" y="79"/>
                  </a:lnTo>
                  <a:lnTo>
                    <a:pt x="796" y="77"/>
                  </a:lnTo>
                  <a:lnTo>
                    <a:pt x="769" y="75"/>
                  </a:lnTo>
                  <a:lnTo>
                    <a:pt x="769" y="75"/>
                  </a:lnTo>
                  <a:lnTo>
                    <a:pt x="767" y="67"/>
                  </a:lnTo>
                  <a:lnTo>
                    <a:pt x="764" y="58"/>
                  </a:lnTo>
                  <a:lnTo>
                    <a:pt x="759" y="50"/>
                  </a:lnTo>
                  <a:lnTo>
                    <a:pt x="754" y="43"/>
                  </a:lnTo>
                  <a:lnTo>
                    <a:pt x="754" y="43"/>
                  </a:lnTo>
                  <a:lnTo>
                    <a:pt x="775" y="27"/>
                  </a:lnTo>
                  <a:lnTo>
                    <a:pt x="797" y="10"/>
                  </a:lnTo>
                  <a:lnTo>
                    <a:pt x="797" y="10"/>
                  </a:lnTo>
                  <a:lnTo>
                    <a:pt x="767" y="0"/>
                  </a:lnTo>
                  <a:lnTo>
                    <a:pt x="767" y="0"/>
                  </a:lnTo>
                  <a:close/>
                  <a:moveTo>
                    <a:pt x="311" y="619"/>
                  </a:moveTo>
                  <a:lnTo>
                    <a:pt x="311" y="619"/>
                  </a:lnTo>
                  <a:lnTo>
                    <a:pt x="316" y="614"/>
                  </a:lnTo>
                  <a:lnTo>
                    <a:pt x="321" y="608"/>
                  </a:lnTo>
                  <a:lnTo>
                    <a:pt x="324" y="601"/>
                  </a:lnTo>
                  <a:lnTo>
                    <a:pt x="326" y="594"/>
                  </a:lnTo>
                  <a:lnTo>
                    <a:pt x="326" y="594"/>
                  </a:lnTo>
                  <a:lnTo>
                    <a:pt x="350" y="591"/>
                  </a:lnTo>
                  <a:lnTo>
                    <a:pt x="373" y="589"/>
                  </a:lnTo>
                  <a:lnTo>
                    <a:pt x="397" y="587"/>
                  </a:lnTo>
                  <a:lnTo>
                    <a:pt x="421" y="587"/>
                  </a:lnTo>
                  <a:lnTo>
                    <a:pt x="421" y="587"/>
                  </a:lnTo>
                  <a:lnTo>
                    <a:pt x="447" y="587"/>
                  </a:lnTo>
                  <a:lnTo>
                    <a:pt x="473" y="589"/>
                  </a:lnTo>
                  <a:lnTo>
                    <a:pt x="499" y="591"/>
                  </a:lnTo>
                  <a:lnTo>
                    <a:pt x="525" y="596"/>
                  </a:lnTo>
                  <a:lnTo>
                    <a:pt x="550" y="600"/>
                  </a:lnTo>
                  <a:lnTo>
                    <a:pt x="574" y="605"/>
                  </a:lnTo>
                  <a:lnTo>
                    <a:pt x="599" y="612"/>
                  </a:lnTo>
                  <a:lnTo>
                    <a:pt x="624" y="619"/>
                  </a:lnTo>
                  <a:lnTo>
                    <a:pt x="624" y="619"/>
                  </a:lnTo>
                  <a:lnTo>
                    <a:pt x="623" y="630"/>
                  </a:lnTo>
                  <a:lnTo>
                    <a:pt x="623" y="630"/>
                  </a:lnTo>
                  <a:lnTo>
                    <a:pt x="623" y="640"/>
                  </a:lnTo>
                  <a:lnTo>
                    <a:pt x="625" y="648"/>
                  </a:lnTo>
                  <a:lnTo>
                    <a:pt x="627" y="658"/>
                  </a:lnTo>
                  <a:lnTo>
                    <a:pt x="630" y="666"/>
                  </a:lnTo>
                  <a:lnTo>
                    <a:pt x="630" y="666"/>
                  </a:lnTo>
                  <a:lnTo>
                    <a:pt x="590" y="698"/>
                  </a:lnTo>
                  <a:lnTo>
                    <a:pt x="552" y="730"/>
                  </a:lnTo>
                  <a:lnTo>
                    <a:pt x="515" y="764"/>
                  </a:lnTo>
                  <a:lnTo>
                    <a:pt x="480" y="798"/>
                  </a:lnTo>
                  <a:lnTo>
                    <a:pt x="446" y="833"/>
                  </a:lnTo>
                  <a:lnTo>
                    <a:pt x="414" y="870"/>
                  </a:lnTo>
                  <a:lnTo>
                    <a:pt x="384" y="908"/>
                  </a:lnTo>
                  <a:lnTo>
                    <a:pt x="356" y="945"/>
                  </a:lnTo>
                  <a:lnTo>
                    <a:pt x="356" y="945"/>
                  </a:lnTo>
                  <a:lnTo>
                    <a:pt x="356" y="917"/>
                  </a:lnTo>
                  <a:lnTo>
                    <a:pt x="356" y="917"/>
                  </a:lnTo>
                  <a:lnTo>
                    <a:pt x="355" y="879"/>
                  </a:lnTo>
                  <a:lnTo>
                    <a:pt x="353" y="840"/>
                  </a:lnTo>
                  <a:lnTo>
                    <a:pt x="350" y="801"/>
                  </a:lnTo>
                  <a:lnTo>
                    <a:pt x="344" y="764"/>
                  </a:lnTo>
                  <a:lnTo>
                    <a:pt x="338" y="726"/>
                  </a:lnTo>
                  <a:lnTo>
                    <a:pt x="330" y="689"/>
                  </a:lnTo>
                  <a:lnTo>
                    <a:pt x="321" y="654"/>
                  </a:lnTo>
                  <a:lnTo>
                    <a:pt x="311" y="619"/>
                  </a:lnTo>
                  <a:lnTo>
                    <a:pt x="311" y="619"/>
                  </a:lnTo>
                  <a:close/>
                  <a:moveTo>
                    <a:pt x="1115" y="744"/>
                  </a:moveTo>
                  <a:lnTo>
                    <a:pt x="1117" y="748"/>
                  </a:lnTo>
                  <a:lnTo>
                    <a:pt x="1117" y="748"/>
                  </a:lnTo>
                  <a:lnTo>
                    <a:pt x="1094" y="775"/>
                  </a:lnTo>
                  <a:lnTo>
                    <a:pt x="1069" y="801"/>
                  </a:lnTo>
                  <a:lnTo>
                    <a:pt x="1042" y="827"/>
                  </a:lnTo>
                  <a:lnTo>
                    <a:pt x="1014" y="851"/>
                  </a:lnTo>
                  <a:lnTo>
                    <a:pt x="1014" y="851"/>
                  </a:lnTo>
                  <a:lnTo>
                    <a:pt x="1011" y="845"/>
                  </a:lnTo>
                  <a:lnTo>
                    <a:pt x="1007" y="841"/>
                  </a:lnTo>
                  <a:lnTo>
                    <a:pt x="1001" y="837"/>
                  </a:lnTo>
                  <a:lnTo>
                    <a:pt x="996" y="833"/>
                  </a:lnTo>
                  <a:lnTo>
                    <a:pt x="991" y="831"/>
                  </a:lnTo>
                  <a:lnTo>
                    <a:pt x="984" y="829"/>
                  </a:lnTo>
                  <a:lnTo>
                    <a:pt x="978" y="828"/>
                  </a:lnTo>
                  <a:lnTo>
                    <a:pt x="971" y="827"/>
                  </a:lnTo>
                  <a:lnTo>
                    <a:pt x="971" y="827"/>
                  </a:lnTo>
                  <a:lnTo>
                    <a:pt x="964" y="828"/>
                  </a:lnTo>
                  <a:lnTo>
                    <a:pt x="956" y="829"/>
                  </a:lnTo>
                  <a:lnTo>
                    <a:pt x="956" y="829"/>
                  </a:lnTo>
                  <a:lnTo>
                    <a:pt x="942" y="811"/>
                  </a:lnTo>
                  <a:lnTo>
                    <a:pt x="928" y="794"/>
                  </a:lnTo>
                  <a:lnTo>
                    <a:pt x="912" y="775"/>
                  </a:lnTo>
                  <a:lnTo>
                    <a:pt x="897" y="759"/>
                  </a:lnTo>
                  <a:lnTo>
                    <a:pt x="880" y="742"/>
                  </a:lnTo>
                  <a:lnTo>
                    <a:pt x="863" y="727"/>
                  </a:lnTo>
                  <a:lnTo>
                    <a:pt x="845" y="712"/>
                  </a:lnTo>
                  <a:lnTo>
                    <a:pt x="827" y="697"/>
                  </a:lnTo>
                  <a:lnTo>
                    <a:pt x="827" y="697"/>
                  </a:lnTo>
                  <a:lnTo>
                    <a:pt x="859" y="708"/>
                  </a:lnTo>
                  <a:lnTo>
                    <a:pt x="893" y="716"/>
                  </a:lnTo>
                  <a:lnTo>
                    <a:pt x="927" y="724"/>
                  </a:lnTo>
                  <a:lnTo>
                    <a:pt x="963" y="730"/>
                  </a:lnTo>
                  <a:lnTo>
                    <a:pt x="999" y="736"/>
                  </a:lnTo>
                  <a:lnTo>
                    <a:pt x="1038" y="740"/>
                  </a:lnTo>
                  <a:lnTo>
                    <a:pt x="1076" y="742"/>
                  </a:lnTo>
                  <a:lnTo>
                    <a:pt x="1115" y="744"/>
                  </a:lnTo>
                  <a:lnTo>
                    <a:pt x="1115" y="744"/>
                  </a:lnTo>
                  <a:close/>
                  <a:moveTo>
                    <a:pt x="707" y="714"/>
                  </a:moveTo>
                  <a:lnTo>
                    <a:pt x="707" y="714"/>
                  </a:lnTo>
                  <a:lnTo>
                    <a:pt x="715" y="714"/>
                  </a:lnTo>
                  <a:lnTo>
                    <a:pt x="724" y="713"/>
                  </a:lnTo>
                  <a:lnTo>
                    <a:pt x="732" y="710"/>
                  </a:lnTo>
                  <a:lnTo>
                    <a:pt x="741" y="708"/>
                  </a:lnTo>
                  <a:lnTo>
                    <a:pt x="749" y="703"/>
                  </a:lnTo>
                  <a:lnTo>
                    <a:pt x="755" y="699"/>
                  </a:lnTo>
                  <a:lnTo>
                    <a:pt x="761" y="694"/>
                  </a:lnTo>
                  <a:lnTo>
                    <a:pt x="768" y="688"/>
                  </a:lnTo>
                  <a:lnTo>
                    <a:pt x="768" y="688"/>
                  </a:lnTo>
                  <a:lnTo>
                    <a:pt x="792" y="704"/>
                  </a:lnTo>
                  <a:lnTo>
                    <a:pt x="815" y="720"/>
                  </a:lnTo>
                  <a:lnTo>
                    <a:pt x="837" y="739"/>
                  </a:lnTo>
                  <a:lnTo>
                    <a:pt x="858" y="758"/>
                  </a:lnTo>
                  <a:lnTo>
                    <a:pt x="879" y="779"/>
                  </a:lnTo>
                  <a:lnTo>
                    <a:pt x="898" y="799"/>
                  </a:lnTo>
                  <a:lnTo>
                    <a:pt x="916" y="821"/>
                  </a:lnTo>
                  <a:lnTo>
                    <a:pt x="934" y="843"/>
                  </a:lnTo>
                  <a:lnTo>
                    <a:pt x="934" y="843"/>
                  </a:lnTo>
                  <a:lnTo>
                    <a:pt x="927" y="851"/>
                  </a:lnTo>
                  <a:lnTo>
                    <a:pt x="923" y="860"/>
                  </a:lnTo>
                  <a:lnTo>
                    <a:pt x="920" y="870"/>
                  </a:lnTo>
                  <a:lnTo>
                    <a:pt x="918" y="880"/>
                  </a:lnTo>
                  <a:lnTo>
                    <a:pt x="918" y="880"/>
                  </a:lnTo>
                  <a:lnTo>
                    <a:pt x="920" y="888"/>
                  </a:lnTo>
                  <a:lnTo>
                    <a:pt x="922" y="896"/>
                  </a:lnTo>
                  <a:lnTo>
                    <a:pt x="925" y="903"/>
                  </a:lnTo>
                  <a:lnTo>
                    <a:pt x="928" y="911"/>
                  </a:lnTo>
                  <a:lnTo>
                    <a:pt x="928" y="911"/>
                  </a:lnTo>
                  <a:lnTo>
                    <a:pt x="905" y="925"/>
                  </a:lnTo>
                  <a:lnTo>
                    <a:pt x="879" y="939"/>
                  </a:lnTo>
                  <a:lnTo>
                    <a:pt x="853" y="952"/>
                  </a:lnTo>
                  <a:lnTo>
                    <a:pt x="826" y="964"/>
                  </a:lnTo>
                  <a:lnTo>
                    <a:pt x="799" y="974"/>
                  </a:lnTo>
                  <a:lnTo>
                    <a:pt x="771" y="985"/>
                  </a:lnTo>
                  <a:lnTo>
                    <a:pt x="743" y="995"/>
                  </a:lnTo>
                  <a:lnTo>
                    <a:pt x="714" y="1003"/>
                  </a:lnTo>
                  <a:lnTo>
                    <a:pt x="685" y="1011"/>
                  </a:lnTo>
                  <a:lnTo>
                    <a:pt x="655" y="1017"/>
                  </a:lnTo>
                  <a:lnTo>
                    <a:pt x="625" y="1023"/>
                  </a:lnTo>
                  <a:lnTo>
                    <a:pt x="595" y="1027"/>
                  </a:lnTo>
                  <a:lnTo>
                    <a:pt x="564" y="1031"/>
                  </a:lnTo>
                  <a:lnTo>
                    <a:pt x="532" y="1033"/>
                  </a:lnTo>
                  <a:lnTo>
                    <a:pt x="500" y="1036"/>
                  </a:lnTo>
                  <a:lnTo>
                    <a:pt x="469" y="1036"/>
                  </a:lnTo>
                  <a:lnTo>
                    <a:pt x="469" y="1036"/>
                  </a:lnTo>
                  <a:lnTo>
                    <a:pt x="426" y="1035"/>
                  </a:lnTo>
                  <a:lnTo>
                    <a:pt x="383" y="1032"/>
                  </a:lnTo>
                  <a:lnTo>
                    <a:pt x="384" y="1028"/>
                  </a:lnTo>
                  <a:lnTo>
                    <a:pt x="384" y="1028"/>
                  </a:lnTo>
                  <a:lnTo>
                    <a:pt x="383" y="1022"/>
                  </a:lnTo>
                  <a:lnTo>
                    <a:pt x="382" y="1015"/>
                  </a:lnTo>
                  <a:lnTo>
                    <a:pt x="380" y="1010"/>
                  </a:lnTo>
                  <a:lnTo>
                    <a:pt x="378" y="1003"/>
                  </a:lnTo>
                  <a:lnTo>
                    <a:pt x="374" y="999"/>
                  </a:lnTo>
                  <a:lnTo>
                    <a:pt x="370" y="994"/>
                  </a:lnTo>
                  <a:lnTo>
                    <a:pt x="366" y="989"/>
                  </a:lnTo>
                  <a:lnTo>
                    <a:pt x="360" y="986"/>
                  </a:lnTo>
                  <a:lnTo>
                    <a:pt x="360" y="986"/>
                  </a:lnTo>
                  <a:lnTo>
                    <a:pt x="389" y="945"/>
                  </a:lnTo>
                  <a:lnTo>
                    <a:pt x="419" y="904"/>
                  </a:lnTo>
                  <a:lnTo>
                    <a:pt x="453" y="866"/>
                  </a:lnTo>
                  <a:lnTo>
                    <a:pt x="487" y="828"/>
                  </a:lnTo>
                  <a:lnTo>
                    <a:pt x="524" y="790"/>
                  </a:lnTo>
                  <a:lnTo>
                    <a:pt x="562" y="755"/>
                  </a:lnTo>
                  <a:lnTo>
                    <a:pt x="603" y="720"/>
                  </a:lnTo>
                  <a:lnTo>
                    <a:pt x="645" y="688"/>
                  </a:lnTo>
                  <a:lnTo>
                    <a:pt x="645" y="688"/>
                  </a:lnTo>
                  <a:lnTo>
                    <a:pt x="652" y="694"/>
                  </a:lnTo>
                  <a:lnTo>
                    <a:pt x="658" y="699"/>
                  </a:lnTo>
                  <a:lnTo>
                    <a:pt x="665" y="703"/>
                  </a:lnTo>
                  <a:lnTo>
                    <a:pt x="672" y="708"/>
                  </a:lnTo>
                  <a:lnTo>
                    <a:pt x="681" y="710"/>
                  </a:lnTo>
                  <a:lnTo>
                    <a:pt x="689" y="713"/>
                  </a:lnTo>
                  <a:lnTo>
                    <a:pt x="698" y="714"/>
                  </a:lnTo>
                  <a:lnTo>
                    <a:pt x="707" y="714"/>
                  </a:lnTo>
                  <a:lnTo>
                    <a:pt x="707" y="714"/>
                  </a:lnTo>
                  <a:close/>
                  <a:moveTo>
                    <a:pt x="593" y="188"/>
                  </a:moveTo>
                  <a:lnTo>
                    <a:pt x="593" y="188"/>
                  </a:lnTo>
                  <a:lnTo>
                    <a:pt x="583" y="204"/>
                  </a:lnTo>
                  <a:lnTo>
                    <a:pt x="574" y="220"/>
                  </a:lnTo>
                  <a:lnTo>
                    <a:pt x="567" y="237"/>
                  </a:lnTo>
                  <a:lnTo>
                    <a:pt x="560" y="253"/>
                  </a:lnTo>
                  <a:lnTo>
                    <a:pt x="554" y="269"/>
                  </a:lnTo>
                  <a:lnTo>
                    <a:pt x="550" y="285"/>
                  </a:lnTo>
                  <a:lnTo>
                    <a:pt x="545" y="301"/>
                  </a:lnTo>
                  <a:lnTo>
                    <a:pt x="541" y="317"/>
                  </a:lnTo>
                  <a:lnTo>
                    <a:pt x="539" y="333"/>
                  </a:lnTo>
                  <a:lnTo>
                    <a:pt x="537" y="349"/>
                  </a:lnTo>
                  <a:lnTo>
                    <a:pt x="536" y="366"/>
                  </a:lnTo>
                  <a:lnTo>
                    <a:pt x="536" y="381"/>
                  </a:lnTo>
                  <a:lnTo>
                    <a:pt x="537" y="397"/>
                  </a:lnTo>
                  <a:lnTo>
                    <a:pt x="538" y="412"/>
                  </a:lnTo>
                  <a:lnTo>
                    <a:pt x="541" y="427"/>
                  </a:lnTo>
                  <a:lnTo>
                    <a:pt x="544" y="442"/>
                  </a:lnTo>
                  <a:lnTo>
                    <a:pt x="544" y="442"/>
                  </a:lnTo>
                  <a:lnTo>
                    <a:pt x="550" y="462"/>
                  </a:lnTo>
                  <a:lnTo>
                    <a:pt x="557" y="483"/>
                  </a:lnTo>
                  <a:lnTo>
                    <a:pt x="567" y="502"/>
                  </a:lnTo>
                  <a:lnTo>
                    <a:pt x="578" y="520"/>
                  </a:lnTo>
                  <a:lnTo>
                    <a:pt x="589" y="539"/>
                  </a:lnTo>
                  <a:lnTo>
                    <a:pt x="602" y="556"/>
                  </a:lnTo>
                  <a:lnTo>
                    <a:pt x="617" y="572"/>
                  </a:lnTo>
                  <a:lnTo>
                    <a:pt x="633" y="588"/>
                  </a:lnTo>
                  <a:lnTo>
                    <a:pt x="633" y="588"/>
                  </a:lnTo>
                  <a:lnTo>
                    <a:pt x="630" y="595"/>
                  </a:lnTo>
                  <a:lnTo>
                    <a:pt x="630" y="595"/>
                  </a:lnTo>
                  <a:lnTo>
                    <a:pt x="606" y="586"/>
                  </a:lnTo>
                  <a:lnTo>
                    <a:pt x="581" y="580"/>
                  </a:lnTo>
                  <a:lnTo>
                    <a:pt x="555" y="574"/>
                  </a:lnTo>
                  <a:lnTo>
                    <a:pt x="528" y="570"/>
                  </a:lnTo>
                  <a:lnTo>
                    <a:pt x="502" y="566"/>
                  </a:lnTo>
                  <a:lnTo>
                    <a:pt x="475" y="563"/>
                  </a:lnTo>
                  <a:lnTo>
                    <a:pt x="447" y="561"/>
                  </a:lnTo>
                  <a:lnTo>
                    <a:pt x="421" y="561"/>
                  </a:lnTo>
                  <a:lnTo>
                    <a:pt x="421" y="561"/>
                  </a:lnTo>
                  <a:lnTo>
                    <a:pt x="397" y="561"/>
                  </a:lnTo>
                  <a:lnTo>
                    <a:pt x="372" y="562"/>
                  </a:lnTo>
                  <a:lnTo>
                    <a:pt x="350" y="565"/>
                  </a:lnTo>
                  <a:lnTo>
                    <a:pt x="326" y="568"/>
                  </a:lnTo>
                  <a:lnTo>
                    <a:pt x="326" y="568"/>
                  </a:lnTo>
                  <a:lnTo>
                    <a:pt x="323" y="560"/>
                  </a:lnTo>
                  <a:lnTo>
                    <a:pt x="319" y="553"/>
                  </a:lnTo>
                  <a:lnTo>
                    <a:pt x="314" y="546"/>
                  </a:lnTo>
                  <a:lnTo>
                    <a:pt x="308" y="541"/>
                  </a:lnTo>
                  <a:lnTo>
                    <a:pt x="301" y="537"/>
                  </a:lnTo>
                  <a:lnTo>
                    <a:pt x="294" y="533"/>
                  </a:lnTo>
                  <a:lnTo>
                    <a:pt x="286" y="531"/>
                  </a:lnTo>
                  <a:lnTo>
                    <a:pt x="277" y="531"/>
                  </a:lnTo>
                  <a:lnTo>
                    <a:pt x="277" y="531"/>
                  </a:lnTo>
                  <a:lnTo>
                    <a:pt x="267" y="506"/>
                  </a:lnTo>
                  <a:lnTo>
                    <a:pt x="255" y="483"/>
                  </a:lnTo>
                  <a:lnTo>
                    <a:pt x="242" y="460"/>
                  </a:lnTo>
                  <a:lnTo>
                    <a:pt x="229" y="439"/>
                  </a:lnTo>
                  <a:lnTo>
                    <a:pt x="216" y="416"/>
                  </a:lnTo>
                  <a:lnTo>
                    <a:pt x="202" y="396"/>
                  </a:lnTo>
                  <a:lnTo>
                    <a:pt x="187" y="375"/>
                  </a:lnTo>
                  <a:lnTo>
                    <a:pt x="172" y="356"/>
                  </a:lnTo>
                  <a:lnTo>
                    <a:pt x="172" y="356"/>
                  </a:lnTo>
                  <a:lnTo>
                    <a:pt x="176" y="344"/>
                  </a:lnTo>
                  <a:lnTo>
                    <a:pt x="177" y="338"/>
                  </a:lnTo>
                  <a:lnTo>
                    <a:pt x="177" y="331"/>
                  </a:lnTo>
                  <a:lnTo>
                    <a:pt x="177" y="331"/>
                  </a:lnTo>
                  <a:lnTo>
                    <a:pt x="177" y="325"/>
                  </a:lnTo>
                  <a:lnTo>
                    <a:pt x="176" y="318"/>
                  </a:lnTo>
                  <a:lnTo>
                    <a:pt x="174" y="312"/>
                  </a:lnTo>
                  <a:lnTo>
                    <a:pt x="172" y="305"/>
                  </a:lnTo>
                  <a:lnTo>
                    <a:pt x="172" y="305"/>
                  </a:lnTo>
                  <a:lnTo>
                    <a:pt x="195" y="284"/>
                  </a:lnTo>
                  <a:lnTo>
                    <a:pt x="219" y="264"/>
                  </a:lnTo>
                  <a:lnTo>
                    <a:pt x="244" y="245"/>
                  </a:lnTo>
                  <a:lnTo>
                    <a:pt x="270" y="227"/>
                  </a:lnTo>
                  <a:lnTo>
                    <a:pt x="298" y="210"/>
                  </a:lnTo>
                  <a:lnTo>
                    <a:pt x="326" y="193"/>
                  </a:lnTo>
                  <a:lnTo>
                    <a:pt x="355" y="178"/>
                  </a:lnTo>
                  <a:lnTo>
                    <a:pt x="385" y="164"/>
                  </a:lnTo>
                  <a:lnTo>
                    <a:pt x="415" y="152"/>
                  </a:lnTo>
                  <a:lnTo>
                    <a:pt x="446" y="140"/>
                  </a:lnTo>
                  <a:lnTo>
                    <a:pt x="479" y="130"/>
                  </a:lnTo>
                  <a:lnTo>
                    <a:pt x="512" y="121"/>
                  </a:lnTo>
                  <a:lnTo>
                    <a:pt x="545" y="113"/>
                  </a:lnTo>
                  <a:lnTo>
                    <a:pt x="580" y="107"/>
                  </a:lnTo>
                  <a:lnTo>
                    <a:pt x="614" y="102"/>
                  </a:lnTo>
                  <a:lnTo>
                    <a:pt x="650" y="99"/>
                  </a:lnTo>
                  <a:lnTo>
                    <a:pt x="650" y="99"/>
                  </a:lnTo>
                  <a:lnTo>
                    <a:pt x="652" y="107"/>
                  </a:lnTo>
                  <a:lnTo>
                    <a:pt x="652" y="107"/>
                  </a:lnTo>
                  <a:lnTo>
                    <a:pt x="636" y="127"/>
                  </a:lnTo>
                  <a:lnTo>
                    <a:pt x="620" y="147"/>
                  </a:lnTo>
                  <a:lnTo>
                    <a:pt x="606" y="168"/>
                  </a:lnTo>
                  <a:lnTo>
                    <a:pt x="593" y="188"/>
                  </a:lnTo>
                  <a:lnTo>
                    <a:pt x="593" y="188"/>
                  </a:lnTo>
                  <a:close/>
                </a:path>
              </a:pathLst>
            </a:custGeom>
            <a:solidFill>
              <a:srgbClr val="ECF0F9"/>
            </a:solidFill>
            <a:ln>
              <a:noFill/>
            </a:ln>
            <a:extLst/>
          </p:spPr>
          <p:txBody>
            <a:bodyPr/>
            <a:lstStyle/>
            <a:p>
              <a:pPr defTabSz="914400">
                <a:defRPr/>
              </a:pPr>
              <a:endParaRPr lang="en-US" kern="0">
                <a:solidFill>
                  <a:sysClr val="windowText" lastClr="000000"/>
                </a:solidFill>
                <a:cs typeface="Arial" pitchFamily="34" charset="0"/>
              </a:endParaRPr>
            </a:p>
          </p:txBody>
        </p:sp>
        <p:sp>
          <p:nvSpPr>
            <p:cNvPr id="115" name="Freeform 89"/>
            <p:cNvSpPr>
              <a:spLocks noEditPoints="1"/>
            </p:cNvSpPr>
            <p:nvPr/>
          </p:nvSpPr>
          <p:spPr bwMode="auto">
            <a:xfrm>
              <a:off x="5075238" y="4089401"/>
              <a:ext cx="1681163" cy="1649413"/>
            </a:xfrm>
            <a:custGeom>
              <a:avLst/>
              <a:gdLst>
                <a:gd name="T0" fmla="*/ 894 w 1059"/>
                <a:gd name="T1" fmla="*/ 823 h 1039"/>
                <a:gd name="T2" fmla="*/ 765 w 1059"/>
                <a:gd name="T3" fmla="*/ 691 h 1039"/>
                <a:gd name="T4" fmla="*/ 1010 w 1059"/>
                <a:gd name="T5" fmla="*/ 736 h 1039"/>
                <a:gd name="T6" fmla="*/ 791 w 1059"/>
                <a:gd name="T7" fmla="*/ 673 h 1039"/>
                <a:gd name="T8" fmla="*/ 724 w 1059"/>
                <a:gd name="T9" fmla="*/ 598 h 1039"/>
                <a:gd name="T10" fmla="*/ 948 w 1059"/>
                <a:gd name="T11" fmla="*/ 483 h 1039"/>
                <a:gd name="T12" fmla="*/ 941 w 1059"/>
                <a:gd name="T13" fmla="*/ 459 h 1039"/>
                <a:gd name="T14" fmla="*/ 702 w 1059"/>
                <a:gd name="T15" fmla="*/ 562 h 1039"/>
                <a:gd name="T16" fmla="*/ 636 w 1059"/>
                <a:gd name="T17" fmla="*/ 540 h 1039"/>
                <a:gd name="T18" fmla="*/ 574 w 1059"/>
                <a:gd name="T19" fmla="*/ 548 h 1039"/>
                <a:gd name="T20" fmla="*/ 505 w 1059"/>
                <a:gd name="T21" fmla="*/ 417 h 1039"/>
                <a:gd name="T22" fmla="*/ 513 w 1059"/>
                <a:gd name="T23" fmla="*/ 285 h 1039"/>
                <a:gd name="T24" fmla="*/ 578 w 1059"/>
                <a:gd name="T25" fmla="*/ 160 h 1039"/>
                <a:gd name="T26" fmla="*/ 658 w 1059"/>
                <a:gd name="T27" fmla="*/ 139 h 1039"/>
                <a:gd name="T28" fmla="*/ 733 w 1059"/>
                <a:gd name="T29" fmla="*/ 93 h 1039"/>
                <a:gd name="T30" fmla="*/ 884 w 1059"/>
                <a:gd name="T31" fmla="*/ 109 h 1039"/>
                <a:gd name="T32" fmla="*/ 702 w 1059"/>
                <a:gd name="T33" fmla="*/ 52 h 1039"/>
                <a:gd name="T34" fmla="*/ 670 w 1059"/>
                <a:gd name="T35" fmla="*/ 22 h 1039"/>
                <a:gd name="T36" fmla="*/ 593 w 1059"/>
                <a:gd name="T37" fmla="*/ 50 h 1039"/>
                <a:gd name="T38" fmla="*/ 379 w 1059"/>
                <a:gd name="T39" fmla="*/ 113 h 1039"/>
                <a:gd name="T40" fmla="*/ 121 w 1059"/>
                <a:gd name="T41" fmla="*/ 260 h 1039"/>
                <a:gd name="T42" fmla="*/ 41 w 1059"/>
                <a:gd name="T43" fmla="*/ 290 h 1039"/>
                <a:gd name="T44" fmla="*/ 0 w 1059"/>
                <a:gd name="T45" fmla="*/ 437 h 1039"/>
                <a:gd name="T46" fmla="*/ 76 w 1059"/>
                <a:gd name="T47" fmla="*/ 382 h 1039"/>
                <a:gd name="T48" fmla="*/ 168 w 1059"/>
                <a:gd name="T49" fmla="*/ 489 h 1039"/>
                <a:gd name="T50" fmla="*/ 166 w 1059"/>
                <a:gd name="T51" fmla="*/ 562 h 1039"/>
                <a:gd name="T52" fmla="*/ 51 w 1059"/>
                <a:gd name="T53" fmla="*/ 630 h 1039"/>
                <a:gd name="T54" fmla="*/ 115 w 1059"/>
                <a:gd name="T55" fmla="*/ 628 h 1039"/>
                <a:gd name="T56" fmla="*/ 215 w 1059"/>
                <a:gd name="T57" fmla="*/ 626 h 1039"/>
                <a:gd name="T58" fmla="*/ 265 w 1059"/>
                <a:gd name="T59" fmla="*/ 837 h 1039"/>
                <a:gd name="T60" fmla="*/ 312 w 1059"/>
                <a:gd name="T61" fmla="*/ 994 h 1039"/>
                <a:gd name="T62" fmla="*/ 500 w 1059"/>
                <a:gd name="T63" fmla="*/ 749 h 1039"/>
                <a:gd name="T64" fmla="*/ 627 w 1059"/>
                <a:gd name="T65" fmla="*/ 707 h 1039"/>
                <a:gd name="T66" fmla="*/ 693 w 1059"/>
                <a:gd name="T67" fmla="*/ 693 h 1039"/>
                <a:gd name="T68" fmla="*/ 836 w 1059"/>
                <a:gd name="T69" fmla="*/ 793 h 1039"/>
                <a:gd name="T70" fmla="*/ 858 w 1059"/>
                <a:gd name="T71" fmla="*/ 882 h 1039"/>
                <a:gd name="T72" fmla="*/ 742 w 1059"/>
                <a:gd name="T73" fmla="*/ 966 h 1039"/>
                <a:gd name="T74" fmla="*/ 488 w 1059"/>
                <a:gd name="T75" fmla="*/ 1026 h 1039"/>
                <a:gd name="T76" fmla="*/ 550 w 1059"/>
                <a:gd name="T77" fmla="*/ 1039 h 1039"/>
                <a:gd name="T78" fmla="*/ 819 w 1059"/>
                <a:gd name="T79" fmla="*/ 954 h 1039"/>
                <a:gd name="T80" fmla="*/ 947 w 1059"/>
                <a:gd name="T81" fmla="*/ 837 h 1039"/>
                <a:gd name="T82" fmla="*/ 282 w 1059"/>
                <a:gd name="T83" fmla="*/ 758 h 1039"/>
                <a:gd name="T84" fmla="*/ 264 w 1059"/>
                <a:gd name="T85" fmla="*/ 588 h 1039"/>
                <a:gd name="T86" fmla="*/ 437 w 1059"/>
                <a:gd name="T87" fmla="*/ 585 h 1039"/>
                <a:gd name="T88" fmla="*/ 561 w 1059"/>
                <a:gd name="T89" fmla="*/ 634 h 1039"/>
                <a:gd name="T90" fmla="*/ 384 w 1059"/>
                <a:gd name="T91" fmla="*/ 827 h 1039"/>
                <a:gd name="T92" fmla="*/ 493 w 1059"/>
                <a:gd name="T93" fmla="*/ 568 h 1039"/>
                <a:gd name="T94" fmla="*/ 288 w 1059"/>
                <a:gd name="T95" fmla="*/ 559 h 1039"/>
                <a:gd name="T96" fmla="*/ 224 w 1059"/>
                <a:gd name="T97" fmla="*/ 525 h 1039"/>
                <a:gd name="T98" fmla="*/ 125 w 1059"/>
                <a:gd name="T99" fmla="*/ 369 h 1039"/>
                <a:gd name="T100" fmla="*/ 112 w 1059"/>
                <a:gd name="T101" fmla="*/ 306 h 1039"/>
                <a:gd name="T102" fmla="*/ 293 w 1059"/>
                <a:gd name="T103" fmla="*/ 172 h 1039"/>
                <a:gd name="T104" fmla="*/ 588 w 1059"/>
                <a:gd name="T105" fmla="*/ 93 h 1039"/>
                <a:gd name="T106" fmla="*/ 521 w 1059"/>
                <a:gd name="T107" fmla="*/ 198 h 1039"/>
                <a:gd name="T108" fmla="*/ 475 w 1059"/>
                <a:gd name="T109" fmla="*/ 343 h 1039"/>
                <a:gd name="T110" fmla="*/ 495 w 1059"/>
                <a:gd name="T111" fmla="*/ 477 h 1039"/>
                <a:gd name="T112" fmla="*/ 568 w 1059"/>
                <a:gd name="T113" fmla="*/ 589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59" h="1039">
                  <a:moveTo>
                    <a:pt x="947" y="837"/>
                  </a:moveTo>
                  <a:lnTo>
                    <a:pt x="947" y="837"/>
                  </a:lnTo>
                  <a:lnTo>
                    <a:pt x="939" y="831"/>
                  </a:lnTo>
                  <a:lnTo>
                    <a:pt x="930" y="825"/>
                  </a:lnTo>
                  <a:lnTo>
                    <a:pt x="920" y="823"/>
                  </a:lnTo>
                  <a:lnTo>
                    <a:pt x="909" y="821"/>
                  </a:lnTo>
                  <a:lnTo>
                    <a:pt x="909" y="821"/>
                  </a:lnTo>
                  <a:lnTo>
                    <a:pt x="902" y="822"/>
                  </a:lnTo>
                  <a:lnTo>
                    <a:pt x="894" y="823"/>
                  </a:lnTo>
                  <a:lnTo>
                    <a:pt x="894" y="823"/>
                  </a:lnTo>
                  <a:lnTo>
                    <a:pt x="880" y="805"/>
                  </a:lnTo>
                  <a:lnTo>
                    <a:pt x="866" y="788"/>
                  </a:lnTo>
                  <a:lnTo>
                    <a:pt x="850" y="769"/>
                  </a:lnTo>
                  <a:lnTo>
                    <a:pt x="835" y="753"/>
                  </a:lnTo>
                  <a:lnTo>
                    <a:pt x="818" y="736"/>
                  </a:lnTo>
                  <a:lnTo>
                    <a:pt x="801" y="721"/>
                  </a:lnTo>
                  <a:lnTo>
                    <a:pt x="783" y="706"/>
                  </a:lnTo>
                  <a:lnTo>
                    <a:pt x="765" y="691"/>
                  </a:lnTo>
                  <a:lnTo>
                    <a:pt x="765" y="691"/>
                  </a:lnTo>
                  <a:lnTo>
                    <a:pt x="793" y="699"/>
                  </a:lnTo>
                  <a:lnTo>
                    <a:pt x="821" y="708"/>
                  </a:lnTo>
                  <a:lnTo>
                    <a:pt x="851" y="714"/>
                  </a:lnTo>
                  <a:lnTo>
                    <a:pt x="881" y="721"/>
                  </a:lnTo>
                  <a:lnTo>
                    <a:pt x="912" y="725"/>
                  </a:lnTo>
                  <a:lnTo>
                    <a:pt x="945" y="730"/>
                  </a:lnTo>
                  <a:lnTo>
                    <a:pt x="977" y="734"/>
                  </a:lnTo>
                  <a:lnTo>
                    <a:pt x="1010" y="736"/>
                  </a:lnTo>
                  <a:lnTo>
                    <a:pt x="1010" y="736"/>
                  </a:lnTo>
                  <a:lnTo>
                    <a:pt x="1021" y="710"/>
                  </a:lnTo>
                  <a:lnTo>
                    <a:pt x="1021" y="710"/>
                  </a:lnTo>
                  <a:lnTo>
                    <a:pt x="980" y="708"/>
                  </a:lnTo>
                  <a:lnTo>
                    <a:pt x="939" y="704"/>
                  </a:lnTo>
                  <a:lnTo>
                    <a:pt x="901" y="698"/>
                  </a:lnTo>
                  <a:lnTo>
                    <a:pt x="862" y="691"/>
                  </a:lnTo>
                  <a:lnTo>
                    <a:pt x="825" y="682"/>
                  </a:lnTo>
                  <a:lnTo>
                    <a:pt x="791" y="673"/>
                  </a:lnTo>
                  <a:lnTo>
                    <a:pt x="756" y="662"/>
                  </a:lnTo>
                  <a:lnTo>
                    <a:pt x="725" y="649"/>
                  </a:lnTo>
                  <a:lnTo>
                    <a:pt x="725" y="649"/>
                  </a:lnTo>
                  <a:lnTo>
                    <a:pt x="727" y="637"/>
                  </a:lnTo>
                  <a:lnTo>
                    <a:pt x="729" y="624"/>
                  </a:lnTo>
                  <a:lnTo>
                    <a:pt x="729" y="624"/>
                  </a:lnTo>
                  <a:lnTo>
                    <a:pt x="729" y="616"/>
                  </a:lnTo>
                  <a:lnTo>
                    <a:pt x="727" y="607"/>
                  </a:lnTo>
                  <a:lnTo>
                    <a:pt x="724" y="598"/>
                  </a:lnTo>
                  <a:lnTo>
                    <a:pt x="722" y="590"/>
                  </a:lnTo>
                  <a:lnTo>
                    <a:pt x="722" y="590"/>
                  </a:lnTo>
                  <a:lnTo>
                    <a:pt x="766" y="565"/>
                  </a:lnTo>
                  <a:lnTo>
                    <a:pt x="766" y="565"/>
                  </a:lnTo>
                  <a:lnTo>
                    <a:pt x="802" y="547"/>
                  </a:lnTo>
                  <a:lnTo>
                    <a:pt x="838" y="529"/>
                  </a:lnTo>
                  <a:lnTo>
                    <a:pt x="875" y="512"/>
                  </a:lnTo>
                  <a:lnTo>
                    <a:pt x="911" y="497"/>
                  </a:lnTo>
                  <a:lnTo>
                    <a:pt x="948" y="483"/>
                  </a:lnTo>
                  <a:lnTo>
                    <a:pt x="986" y="471"/>
                  </a:lnTo>
                  <a:lnTo>
                    <a:pt x="1022" y="460"/>
                  </a:lnTo>
                  <a:lnTo>
                    <a:pt x="1059" y="449"/>
                  </a:lnTo>
                  <a:lnTo>
                    <a:pt x="1059" y="449"/>
                  </a:lnTo>
                  <a:lnTo>
                    <a:pt x="1055" y="423"/>
                  </a:lnTo>
                  <a:lnTo>
                    <a:pt x="1055" y="423"/>
                  </a:lnTo>
                  <a:lnTo>
                    <a:pt x="1018" y="434"/>
                  </a:lnTo>
                  <a:lnTo>
                    <a:pt x="979" y="446"/>
                  </a:lnTo>
                  <a:lnTo>
                    <a:pt x="941" y="459"/>
                  </a:lnTo>
                  <a:lnTo>
                    <a:pt x="904" y="472"/>
                  </a:lnTo>
                  <a:lnTo>
                    <a:pt x="866" y="489"/>
                  </a:lnTo>
                  <a:lnTo>
                    <a:pt x="829" y="505"/>
                  </a:lnTo>
                  <a:lnTo>
                    <a:pt x="791" y="523"/>
                  </a:lnTo>
                  <a:lnTo>
                    <a:pt x="753" y="542"/>
                  </a:lnTo>
                  <a:lnTo>
                    <a:pt x="753" y="542"/>
                  </a:lnTo>
                  <a:lnTo>
                    <a:pt x="707" y="568"/>
                  </a:lnTo>
                  <a:lnTo>
                    <a:pt x="707" y="568"/>
                  </a:lnTo>
                  <a:lnTo>
                    <a:pt x="702" y="562"/>
                  </a:lnTo>
                  <a:lnTo>
                    <a:pt x="694" y="556"/>
                  </a:lnTo>
                  <a:lnTo>
                    <a:pt x="688" y="552"/>
                  </a:lnTo>
                  <a:lnTo>
                    <a:pt x="679" y="548"/>
                  </a:lnTo>
                  <a:lnTo>
                    <a:pt x="672" y="545"/>
                  </a:lnTo>
                  <a:lnTo>
                    <a:pt x="663" y="542"/>
                  </a:lnTo>
                  <a:lnTo>
                    <a:pt x="654" y="540"/>
                  </a:lnTo>
                  <a:lnTo>
                    <a:pt x="645" y="540"/>
                  </a:lnTo>
                  <a:lnTo>
                    <a:pt x="645" y="540"/>
                  </a:lnTo>
                  <a:lnTo>
                    <a:pt x="636" y="540"/>
                  </a:lnTo>
                  <a:lnTo>
                    <a:pt x="628" y="541"/>
                  </a:lnTo>
                  <a:lnTo>
                    <a:pt x="621" y="543"/>
                  </a:lnTo>
                  <a:lnTo>
                    <a:pt x="613" y="546"/>
                  </a:lnTo>
                  <a:lnTo>
                    <a:pt x="607" y="549"/>
                  </a:lnTo>
                  <a:lnTo>
                    <a:pt x="599" y="553"/>
                  </a:lnTo>
                  <a:lnTo>
                    <a:pt x="594" y="557"/>
                  </a:lnTo>
                  <a:lnTo>
                    <a:pt x="588" y="562"/>
                  </a:lnTo>
                  <a:lnTo>
                    <a:pt x="588" y="562"/>
                  </a:lnTo>
                  <a:lnTo>
                    <a:pt x="574" y="548"/>
                  </a:lnTo>
                  <a:lnTo>
                    <a:pt x="561" y="533"/>
                  </a:lnTo>
                  <a:lnTo>
                    <a:pt x="548" y="517"/>
                  </a:lnTo>
                  <a:lnTo>
                    <a:pt x="537" y="500"/>
                  </a:lnTo>
                  <a:lnTo>
                    <a:pt x="528" y="484"/>
                  </a:lnTo>
                  <a:lnTo>
                    <a:pt x="520" y="466"/>
                  </a:lnTo>
                  <a:lnTo>
                    <a:pt x="513" y="449"/>
                  </a:lnTo>
                  <a:lnTo>
                    <a:pt x="508" y="429"/>
                  </a:lnTo>
                  <a:lnTo>
                    <a:pt x="508" y="429"/>
                  </a:lnTo>
                  <a:lnTo>
                    <a:pt x="505" y="417"/>
                  </a:lnTo>
                  <a:lnTo>
                    <a:pt x="503" y="403"/>
                  </a:lnTo>
                  <a:lnTo>
                    <a:pt x="502" y="388"/>
                  </a:lnTo>
                  <a:lnTo>
                    <a:pt x="500" y="374"/>
                  </a:lnTo>
                  <a:lnTo>
                    <a:pt x="500" y="360"/>
                  </a:lnTo>
                  <a:lnTo>
                    <a:pt x="502" y="345"/>
                  </a:lnTo>
                  <a:lnTo>
                    <a:pt x="504" y="331"/>
                  </a:lnTo>
                  <a:lnTo>
                    <a:pt x="506" y="315"/>
                  </a:lnTo>
                  <a:lnTo>
                    <a:pt x="509" y="300"/>
                  </a:lnTo>
                  <a:lnTo>
                    <a:pt x="513" y="285"/>
                  </a:lnTo>
                  <a:lnTo>
                    <a:pt x="518" y="271"/>
                  </a:lnTo>
                  <a:lnTo>
                    <a:pt x="523" y="256"/>
                  </a:lnTo>
                  <a:lnTo>
                    <a:pt x="530" y="241"/>
                  </a:lnTo>
                  <a:lnTo>
                    <a:pt x="537" y="226"/>
                  </a:lnTo>
                  <a:lnTo>
                    <a:pt x="545" y="211"/>
                  </a:lnTo>
                  <a:lnTo>
                    <a:pt x="553" y="196"/>
                  </a:lnTo>
                  <a:lnTo>
                    <a:pt x="553" y="196"/>
                  </a:lnTo>
                  <a:lnTo>
                    <a:pt x="565" y="178"/>
                  </a:lnTo>
                  <a:lnTo>
                    <a:pt x="578" y="160"/>
                  </a:lnTo>
                  <a:lnTo>
                    <a:pt x="591" y="141"/>
                  </a:lnTo>
                  <a:lnTo>
                    <a:pt x="606" y="123"/>
                  </a:lnTo>
                  <a:lnTo>
                    <a:pt x="606" y="123"/>
                  </a:lnTo>
                  <a:lnTo>
                    <a:pt x="615" y="130"/>
                  </a:lnTo>
                  <a:lnTo>
                    <a:pt x="624" y="135"/>
                  </a:lnTo>
                  <a:lnTo>
                    <a:pt x="635" y="138"/>
                  </a:lnTo>
                  <a:lnTo>
                    <a:pt x="647" y="139"/>
                  </a:lnTo>
                  <a:lnTo>
                    <a:pt x="647" y="139"/>
                  </a:lnTo>
                  <a:lnTo>
                    <a:pt x="658" y="139"/>
                  </a:lnTo>
                  <a:lnTo>
                    <a:pt x="668" y="136"/>
                  </a:lnTo>
                  <a:lnTo>
                    <a:pt x="677" y="132"/>
                  </a:lnTo>
                  <a:lnTo>
                    <a:pt x="685" y="126"/>
                  </a:lnTo>
                  <a:lnTo>
                    <a:pt x="693" y="119"/>
                  </a:lnTo>
                  <a:lnTo>
                    <a:pt x="699" y="110"/>
                  </a:lnTo>
                  <a:lnTo>
                    <a:pt x="704" y="101"/>
                  </a:lnTo>
                  <a:lnTo>
                    <a:pt x="707" y="91"/>
                  </a:lnTo>
                  <a:lnTo>
                    <a:pt x="707" y="91"/>
                  </a:lnTo>
                  <a:lnTo>
                    <a:pt x="733" y="93"/>
                  </a:lnTo>
                  <a:lnTo>
                    <a:pt x="758" y="95"/>
                  </a:lnTo>
                  <a:lnTo>
                    <a:pt x="782" y="99"/>
                  </a:lnTo>
                  <a:lnTo>
                    <a:pt x="807" y="103"/>
                  </a:lnTo>
                  <a:lnTo>
                    <a:pt x="832" y="108"/>
                  </a:lnTo>
                  <a:lnTo>
                    <a:pt x="855" y="113"/>
                  </a:lnTo>
                  <a:lnTo>
                    <a:pt x="879" y="120"/>
                  </a:lnTo>
                  <a:lnTo>
                    <a:pt x="903" y="126"/>
                  </a:lnTo>
                  <a:lnTo>
                    <a:pt x="903" y="126"/>
                  </a:lnTo>
                  <a:lnTo>
                    <a:pt x="884" y="109"/>
                  </a:lnTo>
                  <a:lnTo>
                    <a:pt x="866" y="93"/>
                  </a:lnTo>
                  <a:lnTo>
                    <a:pt x="866" y="93"/>
                  </a:lnTo>
                  <a:lnTo>
                    <a:pt x="827" y="84"/>
                  </a:lnTo>
                  <a:lnTo>
                    <a:pt x="788" y="78"/>
                  </a:lnTo>
                  <a:lnTo>
                    <a:pt x="748" y="72"/>
                  </a:lnTo>
                  <a:lnTo>
                    <a:pt x="707" y="69"/>
                  </a:lnTo>
                  <a:lnTo>
                    <a:pt x="707" y="69"/>
                  </a:lnTo>
                  <a:lnTo>
                    <a:pt x="705" y="61"/>
                  </a:lnTo>
                  <a:lnTo>
                    <a:pt x="702" y="52"/>
                  </a:lnTo>
                  <a:lnTo>
                    <a:pt x="697" y="44"/>
                  </a:lnTo>
                  <a:lnTo>
                    <a:pt x="692" y="37"/>
                  </a:lnTo>
                  <a:lnTo>
                    <a:pt x="692" y="37"/>
                  </a:lnTo>
                  <a:lnTo>
                    <a:pt x="725" y="11"/>
                  </a:lnTo>
                  <a:lnTo>
                    <a:pt x="725" y="11"/>
                  </a:lnTo>
                  <a:lnTo>
                    <a:pt x="696" y="0"/>
                  </a:lnTo>
                  <a:lnTo>
                    <a:pt x="696" y="0"/>
                  </a:lnTo>
                  <a:lnTo>
                    <a:pt x="670" y="22"/>
                  </a:lnTo>
                  <a:lnTo>
                    <a:pt x="670" y="22"/>
                  </a:lnTo>
                  <a:lnTo>
                    <a:pt x="659" y="19"/>
                  </a:lnTo>
                  <a:lnTo>
                    <a:pt x="647" y="18"/>
                  </a:lnTo>
                  <a:lnTo>
                    <a:pt x="647" y="18"/>
                  </a:lnTo>
                  <a:lnTo>
                    <a:pt x="636" y="19"/>
                  </a:lnTo>
                  <a:lnTo>
                    <a:pt x="625" y="21"/>
                  </a:lnTo>
                  <a:lnTo>
                    <a:pt x="616" y="26"/>
                  </a:lnTo>
                  <a:lnTo>
                    <a:pt x="607" y="33"/>
                  </a:lnTo>
                  <a:lnTo>
                    <a:pt x="599" y="40"/>
                  </a:lnTo>
                  <a:lnTo>
                    <a:pt x="593" y="50"/>
                  </a:lnTo>
                  <a:lnTo>
                    <a:pt x="589" y="59"/>
                  </a:lnTo>
                  <a:lnTo>
                    <a:pt x="587" y="70"/>
                  </a:lnTo>
                  <a:lnTo>
                    <a:pt x="587" y="70"/>
                  </a:lnTo>
                  <a:lnTo>
                    <a:pt x="550" y="73"/>
                  </a:lnTo>
                  <a:lnTo>
                    <a:pt x="514" y="79"/>
                  </a:lnTo>
                  <a:lnTo>
                    <a:pt x="480" y="85"/>
                  </a:lnTo>
                  <a:lnTo>
                    <a:pt x="446" y="93"/>
                  </a:lnTo>
                  <a:lnTo>
                    <a:pt x="412" y="103"/>
                  </a:lnTo>
                  <a:lnTo>
                    <a:pt x="379" y="113"/>
                  </a:lnTo>
                  <a:lnTo>
                    <a:pt x="347" y="125"/>
                  </a:lnTo>
                  <a:lnTo>
                    <a:pt x="316" y="138"/>
                  </a:lnTo>
                  <a:lnTo>
                    <a:pt x="284" y="152"/>
                  </a:lnTo>
                  <a:lnTo>
                    <a:pt x="255" y="167"/>
                  </a:lnTo>
                  <a:lnTo>
                    <a:pt x="226" y="183"/>
                  </a:lnTo>
                  <a:lnTo>
                    <a:pt x="198" y="201"/>
                  </a:lnTo>
                  <a:lnTo>
                    <a:pt x="171" y="220"/>
                  </a:lnTo>
                  <a:lnTo>
                    <a:pt x="146" y="239"/>
                  </a:lnTo>
                  <a:lnTo>
                    <a:pt x="121" y="260"/>
                  </a:lnTo>
                  <a:lnTo>
                    <a:pt x="97" y="281"/>
                  </a:lnTo>
                  <a:lnTo>
                    <a:pt x="97" y="281"/>
                  </a:lnTo>
                  <a:lnTo>
                    <a:pt x="87" y="275"/>
                  </a:lnTo>
                  <a:lnTo>
                    <a:pt x="78" y="269"/>
                  </a:lnTo>
                  <a:lnTo>
                    <a:pt x="66" y="265"/>
                  </a:lnTo>
                  <a:lnTo>
                    <a:pt x="54" y="264"/>
                  </a:lnTo>
                  <a:lnTo>
                    <a:pt x="54" y="264"/>
                  </a:lnTo>
                  <a:lnTo>
                    <a:pt x="54" y="264"/>
                  </a:lnTo>
                  <a:lnTo>
                    <a:pt x="41" y="290"/>
                  </a:lnTo>
                  <a:lnTo>
                    <a:pt x="30" y="317"/>
                  </a:lnTo>
                  <a:lnTo>
                    <a:pt x="22" y="343"/>
                  </a:lnTo>
                  <a:lnTo>
                    <a:pt x="13" y="370"/>
                  </a:lnTo>
                  <a:lnTo>
                    <a:pt x="17" y="374"/>
                  </a:lnTo>
                  <a:lnTo>
                    <a:pt x="17" y="374"/>
                  </a:lnTo>
                  <a:lnTo>
                    <a:pt x="11" y="381"/>
                  </a:lnTo>
                  <a:lnTo>
                    <a:pt x="11" y="381"/>
                  </a:lnTo>
                  <a:lnTo>
                    <a:pt x="5" y="409"/>
                  </a:lnTo>
                  <a:lnTo>
                    <a:pt x="0" y="437"/>
                  </a:lnTo>
                  <a:lnTo>
                    <a:pt x="0" y="437"/>
                  </a:lnTo>
                  <a:lnTo>
                    <a:pt x="18" y="410"/>
                  </a:lnTo>
                  <a:lnTo>
                    <a:pt x="36" y="383"/>
                  </a:lnTo>
                  <a:lnTo>
                    <a:pt x="36" y="383"/>
                  </a:lnTo>
                  <a:lnTo>
                    <a:pt x="44" y="385"/>
                  </a:lnTo>
                  <a:lnTo>
                    <a:pt x="54" y="386"/>
                  </a:lnTo>
                  <a:lnTo>
                    <a:pt x="54" y="386"/>
                  </a:lnTo>
                  <a:lnTo>
                    <a:pt x="66" y="385"/>
                  </a:lnTo>
                  <a:lnTo>
                    <a:pt x="76" y="382"/>
                  </a:lnTo>
                  <a:lnTo>
                    <a:pt x="85" y="378"/>
                  </a:lnTo>
                  <a:lnTo>
                    <a:pt x="94" y="371"/>
                  </a:lnTo>
                  <a:lnTo>
                    <a:pt x="94" y="371"/>
                  </a:lnTo>
                  <a:lnTo>
                    <a:pt x="108" y="390"/>
                  </a:lnTo>
                  <a:lnTo>
                    <a:pt x="121" y="408"/>
                  </a:lnTo>
                  <a:lnTo>
                    <a:pt x="134" y="427"/>
                  </a:lnTo>
                  <a:lnTo>
                    <a:pt x="146" y="448"/>
                  </a:lnTo>
                  <a:lnTo>
                    <a:pt x="157" y="467"/>
                  </a:lnTo>
                  <a:lnTo>
                    <a:pt x="168" y="489"/>
                  </a:lnTo>
                  <a:lnTo>
                    <a:pt x="179" y="510"/>
                  </a:lnTo>
                  <a:lnTo>
                    <a:pt x="190" y="532"/>
                  </a:lnTo>
                  <a:lnTo>
                    <a:pt x="190" y="532"/>
                  </a:lnTo>
                  <a:lnTo>
                    <a:pt x="184" y="535"/>
                  </a:lnTo>
                  <a:lnTo>
                    <a:pt x="179" y="539"/>
                  </a:lnTo>
                  <a:lnTo>
                    <a:pt x="175" y="545"/>
                  </a:lnTo>
                  <a:lnTo>
                    <a:pt x="171" y="550"/>
                  </a:lnTo>
                  <a:lnTo>
                    <a:pt x="168" y="555"/>
                  </a:lnTo>
                  <a:lnTo>
                    <a:pt x="166" y="562"/>
                  </a:lnTo>
                  <a:lnTo>
                    <a:pt x="165" y="568"/>
                  </a:lnTo>
                  <a:lnTo>
                    <a:pt x="165" y="576"/>
                  </a:lnTo>
                  <a:lnTo>
                    <a:pt x="165" y="576"/>
                  </a:lnTo>
                  <a:lnTo>
                    <a:pt x="165" y="583"/>
                  </a:lnTo>
                  <a:lnTo>
                    <a:pt x="165" y="583"/>
                  </a:lnTo>
                  <a:lnTo>
                    <a:pt x="146" y="590"/>
                  </a:lnTo>
                  <a:lnTo>
                    <a:pt x="125" y="596"/>
                  </a:lnTo>
                  <a:lnTo>
                    <a:pt x="87" y="611"/>
                  </a:lnTo>
                  <a:lnTo>
                    <a:pt x="51" y="630"/>
                  </a:lnTo>
                  <a:lnTo>
                    <a:pt x="15" y="649"/>
                  </a:lnTo>
                  <a:lnTo>
                    <a:pt x="15" y="649"/>
                  </a:lnTo>
                  <a:lnTo>
                    <a:pt x="23" y="675"/>
                  </a:lnTo>
                  <a:lnTo>
                    <a:pt x="23" y="675"/>
                  </a:lnTo>
                  <a:lnTo>
                    <a:pt x="41" y="664"/>
                  </a:lnTo>
                  <a:lnTo>
                    <a:pt x="60" y="654"/>
                  </a:lnTo>
                  <a:lnTo>
                    <a:pt x="78" y="645"/>
                  </a:lnTo>
                  <a:lnTo>
                    <a:pt x="96" y="636"/>
                  </a:lnTo>
                  <a:lnTo>
                    <a:pt x="115" y="628"/>
                  </a:lnTo>
                  <a:lnTo>
                    <a:pt x="136" y="621"/>
                  </a:lnTo>
                  <a:lnTo>
                    <a:pt x="155" y="613"/>
                  </a:lnTo>
                  <a:lnTo>
                    <a:pt x="176" y="607"/>
                  </a:lnTo>
                  <a:lnTo>
                    <a:pt x="176" y="607"/>
                  </a:lnTo>
                  <a:lnTo>
                    <a:pt x="183" y="614"/>
                  </a:lnTo>
                  <a:lnTo>
                    <a:pt x="193" y="621"/>
                  </a:lnTo>
                  <a:lnTo>
                    <a:pt x="204" y="625"/>
                  </a:lnTo>
                  <a:lnTo>
                    <a:pt x="209" y="625"/>
                  </a:lnTo>
                  <a:lnTo>
                    <a:pt x="215" y="626"/>
                  </a:lnTo>
                  <a:lnTo>
                    <a:pt x="215" y="626"/>
                  </a:lnTo>
                  <a:lnTo>
                    <a:pt x="224" y="625"/>
                  </a:lnTo>
                  <a:lnTo>
                    <a:pt x="224" y="625"/>
                  </a:lnTo>
                  <a:lnTo>
                    <a:pt x="235" y="659"/>
                  </a:lnTo>
                  <a:lnTo>
                    <a:pt x="243" y="693"/>
                  </a:lnTo>
                  <a:lnTo>
                    <a:pt x="250" y="727"/>
                  </a:lnTo>
                  <a:lnTo>
                    <a:pt x="256" y="764"/>
                  </a:lnTo>
                  <a:lnTo>
                    <a:pt x="262" y="799"/>
                  </a:lnTo>
                  <a:lnTo>
                    <a:pt x="265" y="837"/>
                  </a:lnTo>
                  <a:lnTo>
                    <a:pt x="267" y="874"/>
                  </a:lnTo>
                  <a:lnTo>
                    <a:pt x="268" y="911"/>
                  </a:lnTo>
                  <a:lnTo>
                    <a:pt x="268" y="911"/>
                  </a:lnTo>
                  <a:lnTo>
                    <a:pt x="267" y="941"/>
                  </a:lnTo>
                  <a:lnTo>
                    <a:pt x="266" y="970"/>
                  </a:lnTo>
                  <a:lnTo>
                    <a:pt x="266" y="970"/>
                  </a:lnTo>
                  <a:lnTo>
                    <a:pt x="289" y="982"/>
                  </a:lnTo>
                  <a:lnTo>
                    <a:pt x="312" y="994"/>
                  </a:lnTo>
                  <a:lnTo>
                    <a:pt x="312" y="994"/>
                  </a:lnTo>
                  <a:lnTo>
                    <a:pt x="306" y="987"/>
                  </a:lnTo>
                  <a:lnTo>
                    <a:pt x="298" y="980"/>
                  </a:lnTo>
                  <a:lnTo>
                    <a:pt x="298" y="980"/>
                  </a:lnTo>
                  <a:lnTo>
                    <a:pt x="327" y="939"/>
                  </a:lnTo>
                  <a:lnTo>
                    <a:pt x="357" y="898"/>
                  </a:lnTo>
                  <a:lnTo>
                    <a:pt x="391" y="860"/>
                  </a:lnTo>
                  <a:lnTo>
                    <a:pt x="425" y="822"/>
                  </a:lnTo>
                  <a:lnTo>
                    <a:pt x="462" y="784"/>
                  </a:lnTo>
                  <a:lnTo>
                    <a:pt x="500" y="749"/>
                  </a:lnTo>
                  <a:lnTo>
                    <a:pt x="541" y="714"/>
                  </a:lnTo>
                  <a:lnTo>
                    <a:pt x="583" y="682"/>
                  </a:lnTo>
                  <a:lnTo>
                    <a:pt x="583" y="682"/>
                  </a:lnTo>
                  <a:lnTo>
                    <a:pt x="590" y="688"/>
                  </a:lnTo>
                  <a:lnTo>
                    <a:pt x="596" y="693"/>
                  </a:lnTo>
                  <a:lnTo>
                    <a:pt x="603" y="697"/>
                  </a:lnTo>
                  <a:lnTo>
                    <a:pt x="610" y="702"/>
                  </a:lnTo>
                  <a:lnTo>
                    <a:pt x="619" y="704"/>
                  </a:lnTo>
                  <a:lnTo>
                    <a:pt x="627" y="707"/>
                  </a:lnTo>
                  <a:lnTo>
                    <a:pt x="636" y="708"/>
                  </a:lnTo>
                  <a:lnTo>
                    <a:pt x="645" y="708"/>
                  </a:lnTo>
                  <a:lnTo>
                    <a:pt x="645" y="708"/>
                  </a:lnTo>
                  <a:lnTo>
                    <a:pt x="653" y="708"/>
                  </a:lnTo>
                  <a:lnTo>
                    <a:pt x="662" y="707"/>
                  </a:lnTo>
                  <a:lnTo>
                    <a:pt x="670" y="704"/>
                  </a:lnTo>
                  <a:lnTo>
                    <a:pt x="679" y="702"/>
                  </a:lnTo>
                  <a:lnTo>
                    <a:pt x="687" y="697"/>
                  </a:lnTo>
                  <a:lnTo>
                    <a:pt x="693" y="693"/>
                  </a:lnTo>
                  <a:lnTo>
                    <a:pt x="699" y="688"/>
                  </a:lnTo>
                  <a:lnTo>
                    <a:pt x="706" y="682"/>
                  </a:lnTo>
                  <a:lnTo>
                    <a:pt x="706" y="682"/>
                  </a:lnTo>
                  <a:lnTo>
                    <a:pt x="730" y="698"/>
                  </a:lnTo>
                  <a:lnTo>
                    <a:pt x="753" y="714"/>
                  </a:lnTo>
                  <a:lnTo>
                    <a:pt x="775" y="733"/>
                  </a:lnTo>
                  <a:lnTo>
                    <a:pt x="796" y="752"/>
                  </a:lnTo>
                  <a:lnTo>
                    <a:pt x="817" y="773"/>
                  </a:lnTo>
                  <a:lnTo>
                    <a:pt x="836" y="793"/>
                  </a:lnTo>
                  <a:lnTo>
                    <a:pt x="854" y="815"/>
                  </a:lnTo>
                  <a:lnTo>
                    <a:pt x="872" y="837"/>
                  </a:lnTo>
                  <a:lnTo>
                    <a:pt x="872" y="837"/>
                  </a:lnTo>
                  <a:lnTo>
                    <a:pt x="865" y="845"/>
                  </a:lnTo>
                  <a:lnTo>
                    <a:pt x="861" y="854"/>
                  </a:lnTo>
                  <a:lnTo>
                    <a:pt x="858" y="864"/>
                  </a:lnTo>
                  <a:lnTo>
                    <a:pt x="856" y="874"/>
                  </a:lnTo>
                  <a:lnTo>
                    <a:pt x="856" y="874"/>
                  </a:lnTo>
                  <a:lnTo>
                    <a:pt x="858" y="882"/>
                  </a:lnTo>
                  <a:lnTo>
                    <a:pt x="860" y="890"/>
                  </a:lnTo>
                  <a:lnTo>
                    <a:pt x="863" y="897"/>
                  </a:lnTo>
                  <a:lnTo>
                    <a:pt x="866" y="905"/>
                  </a:lnTo>
                  <a:lnTo>
                    <a:pt x="866" y="905"/>
                  </a:lnTo>
                  <a:lnTo>
                    <a:pt x="843" y="919"/>
                  </a:lnTo>
                  <a:lnTo>
                    <a:pt x="819" y="932"/>
                  </a:lnTo>
                  <a:lnTo>
                    <a:pt x="794" y="944"/>
                  </a:lnTo>
                  <a:lnTo>
                    <a:pt x="768" y="955"/>
                  </a:lnTo>
                  <a:lnTo>
                    <a:pt x="742" y="966"/>
                  </a:lnTo>
                  <a:lnTo>
                    <a:pt x="716" y="977"/>
                  </a:lnTo>
                  <a:lnTo>
                    <a:pt x="689" y="986"/>
                  </a:lnTo>
                  <a:lnTo>
                    <a:pt x="661" y="994"/>
                  </a:lnTo>
                  <a:lnTo>
                    <a:pt x="633" y="1002"/>
                  </a:lnTo>
                  <a:lnTo>
                    <a:pt x="605" y="1008"/>
                  </a:lnTo>
                  <a:lnTo>
                    <a:pt x="576" y="1015"/>
                  </a:lnTo>
                  <a:lnTo>
                    <a:pt x="547" y="1019"/>
                  </a:lnTo>
                  <a:lnTo>
                    <a:pt x="517" y="1023"/>
                  </a:lnTo>
                  <a:lnTo>
                    <a:pt x="488" y="1026"/>
                  </a:lnTo>
                  <a:lnTo>
                    <a:pt x="456" y="1029"/>
                  </a:lnTo>
                  <a:lnTo>
                    <a:pt x="426" y="1030"/>
                  </a:lnTo>
                  <a:lnTo>
                    <a:pt x="426" y="1030"/>
                  </a:lnTo>
                  <a:lnTo>
                    <a:pt x="451" y="1034"/>
                  </a:lnTo>
                  <a:lnTo>
                    <a:pt x="477" y="1037"/>
                  </a:lnTo>
                  <a:lnTo>
                    <a:pt x="503" y="1039"/>
                  </a:lnTo>
                  <a:lnTo>
                    <a:pt x="528" y="1039"/>
                  </a:lnTo>
                  <a:lnTo>
                    <a:pt x="528" y="1039"/>
                  </a:lnTo>
                  <a:lnTo>
                    <a:pt x="550" y="1039"/>
                  </a:lnTo>
                  <a:lnTo>
                    <a:pt x="550" y="1039"/>
                  </a:lnTo>
                  <a:lnTo>
                    <a:pt x="585" y="1033"/>
                  </a:lnTo>
                  <a:lnTo>
                    <a:pt x="621" y="1025"/>
                  </a:lnTo>
                  <a:lnTo>
                    <a:pt x="655" y="1017"/>
                  </a:lnTo>
                  <a:lnTo>
                    <a:pt x="690" y="1006"/>
                  </a:lnTo>
                  <a:lnTo>
                    <a:pt x="723" y="995"/>
                  </a:lnTo>
                  <a:lnTo>
                    <a:pt x="755" y="982"/>
                  </a:lnTo>
                  <a:lnTo>
                    <a:pt x="788" y="969"/>
                  </a:lnTo>
                  <a:lnTo>
                    <a:pt x="819" y="954"/>
                  </a:lnTo>
                  <a:lnTo>
                    <a:pt x="819" y="954"/>
                  </a:lnTo>
                  <a:lnTo>
                    <a:pt x="836" y="941"/>
                  </a:lnTo>
                  <a:lnTo>
                    <a:pt x="854" y="929"/>
                  </a:lnTo>
                  <a:lnTo>
                    <a:pt x="870" y="916"/>
                  </a:lnTo>
                  <a:lnTo>
                    <a:pt x="888" y="901"/>
                  </a:lnTo>
                  <a:lnTo>
                    <a:pt x="903" y="885"/>
                  </a:lnTo>
                  <a:lnTo>
                    <a:pt x="918" y="870"/>
                  </a:lnTo>
                  <a:lnTo>
                    <a:pt x="933" y="854"/>
                  </a:lnTo>
                  <a:lnTo>
                    <a:pt x="947" y="837"/>
                  </a:lnTo>
                  <a:lnTo>
                    <a:pt x="947" y="837"/>
                  </a:lnTo>
                  <a:close/>
                  <a:moveTo>
                    <a:pt x="294" y="939"/>
                  </a:moveTo>
                  <a:lnTo>
                    <a:pt x="294" y="939"/>
                  </a:lnTo>
                  <a:lnTo>
                    <a:pt x="294" y="911"/>
                  </a:lnTo>
                  <a:lnTo>
                    <a:pt x="294" y="911"/>
                  </a:lnTo>
                  <a:lnTo>
                    <a:pt x="293" y="873"/>
                  </a:lnTo>
                  <a:lnTo>
                    <a:pt x="291" y="834"/>
                  </a:lnTo>
                  <a:lnTo>
                    <a:pt x="288" y="795"/>
                  </a:lnTo>
                  <a:lnTo>
                    <a:pt x="282" y="758"/>
                  </a:lnTo>
                  <a:lnTo>
                    <a:pt x="276" y="720"/>
                  </a:lnTo>
                  <a:lnTo>
                    <a:pt x="268" y="683"/>
                  </a:lnTo>
                  <a:lnTo>
                    <a:pt x="259" y="648"/>
                  </a:lnTo>
                  <a:lnTo>
                    <a:pt x="249" y="613"/>
                  </a:lnTo>
                  <a:lnTo>
                    <a:pt x="249" y="613"/>
                  </a:lnTo>
                  <a:lnTo>
                    <a:pt x="254" y="608"/>
                  </a:lnTo>
                  <a:lnTo>
                    <a:pt x="259" y="602"/>
                  </a:lnTo>
                  <a:lnTo>
                    <a:pt x="262" y="595"/>
                  </a:lnTo>
                  <a:lnTo>
                    <a:pt x="264" y="588"/>
                  </a:lnTo>
                  <a:lnTo>
                    <a:pt x="264" y="588"/>
                  </a:lnTo>
                  <a:lnTo>
                    <a:pt x="288" y="585"/>
                  </a:lnTo>
                  <a:lnTo>
                    <a:pt x="311" y="583"/>
                  </a:lnTo>
                  <a:lnTo>
                    <a:pt x="335" y="581"/>
                  </a:lnTo>
                  <a:lnTo>
                    <a:pt x="359" y="581"/>
                  </a:lnTo>
                  <a:lnTo>
                    <a:pt x="359" y="581"/>
                  </a:lnTo>
                  <a:lnTo>
                    <a:pt x="385" y="581"/>
                  </a:lnTo>
                  <a:lnTo>
                    <a:pt x="411" y="583"/>
                  </a:lnTo>
                  <a:lnTo>
                    <a:pt x="437" y="585"/>
                  </a:lnTo>
                  <a:lnTo>
                    <a:pt x="463" y="590"/>
                  </a:lnTo>
                  <a:lnTo>
                    <a:pt x="488" y="594"/>
                  </a:lnTo>
                  <a:lnTo>
                    <a:pt x="512" y="599"/>
                  </a:lnTo>
                  <a:lnTo>
                    <a:pt x="537" y="606"/>
                  </a:lnTo>
                  <a:lnTo>
                    <a:pt x="562" y="613"/>
                  </a:lnTo>
                  <a:lnTo>
                    <a:pt x="562" y="613"/>
                  </a:lnTo>
                  <a:lnTo>
                    <a:pt x="561" y="624"/>
                  </a:lnTo>
                  <a:lnTo>
                    <a:pt x="561" y="624"/>
                  </a:lnTo>
                  <a:lnTo>
                    <a:pt x="561" y="634"/>
                  </a:lnTo>
                  <a:lnTo>
                    <a:pt x="563" y="642"/>
                  </a:lnTo>
                  <a:lnTo>
                    <a:pt x="565" y="652"/>
                  </a:lnTo>
                  <a:lnTo>
                    <a:pt x="568" y="660"/>
                  </a:lnTo>
                  <a:lnTo>
                    <a:pt x="568" y="660"/>
                  </a:lnTo>
                  <a:lnTo>
                    <a:pt x="528" y="692"/>
                  </a:lnTo>
                  <a:lnTo>
                    <a:pt x="490" y="724"/>
                  </a:lnTo>
                  <a:lnTo>
                    <a:pt x="453" y="758"/>
                  </a:lnTo>
                  <a:lnTo>
                    <a:pt x="418" y="792"/>
                  </a:lnTo>
                  <a:lnTo>
                    <a:pt x="384" y="827"/>
                  </a:lnTo>
                  <a:lnTo>
                    <a:pt x="352" y="864"/>
                  </a:lnTo>
                  <a:lnTo>
                    <a:pt x="322" y="902"/>
                  </a:lnTo>
                  <a:lnTo>
                    <a:pt x="294" y="939"/>
                  </a:lnTo>
                  <a:lnTo>
                    <a:pt x="294" y="939"/>
                  </a:lnTo>
                  <a:close/>
                  <a:moveTo>
                    <a:pt x="568" y="589"/>
                  </a:moveTo>
                  <a:lnTo>
                    <a:pt x="568" y="589"/>
                  </a:lnTo>
                  <a:lnTo>
                    <a:pt x="544" y="580"/>
                  </a:lnTo>
                  <a:lnTo>
                    <a:pt x="519" y="574"/>
                  </a:lnTo>
                  <a:lnTo>
                    <a:pt x="493" y="568"/>
                  </a:lnTo>
                  <a:lnTo>
                    <a:pt x="466" y="564"/>
                  </a:lnTo>
                  <a:lnTo>
                    <a:pt x="440" y="560"/>
                  </a:lnTo>
                  <a:lnTo>
                    <a:pt x="413" y="557"/>
                  </a:lnTo>
                  <a:lnTo>
                    <a:pt x="385" y="555"/>
                  </a:lnTo>
                  <a:lnTo>
                    <a:pt x="359" y="555"/>
                  </a:lnTo>
                  <a:lnTo>
                    <a:pt x="359" y="555"/>
                  </a:lnTo>
                  <a:lnTo>
                    <a:pt x="335" y="555"/>
                  </a:lnTo>
                  <a:lnTo>
                    <a:pt x="310" y="556"/>
                  </a:lnTo>
                  <a:lnTo>
                    <a:pt x="288" y="559"/>
                  </a:lnTo>
                  <a:lnTo>
                    <a:pt x="264" y="562"/>
                  </a:lnTo>
                  <a:lnTo>
                    <a:pt x="264" y="562"/>
                  </a:lnTo>
                  <a:lnTo>
                    <a:pt x="261" y="554"/>
                  </a:lnTo>
                  <a:lnTo>
                    <a:pt x="257" y="547"/>
                  </a:lnTo>
                  <a:lnTo>
                    <a:pt x="252" y="540"/>
                  </a:lnTo>
                  <a:lnTo>
                    <a:pt x="246" y="535"/>
                  </a:lnTo>
                  <a:lnTo>
                    <a:pt x="239" y="531"/>
                  </a:lnTo>
                  <a:lnTo>
                    <a:pt x="232" y="527"/>
                  </a:lnTo>
                  <a:lnTo>
                    <a:pt x="224" y="525"/>
                  </a:lnTo>
                  <a:lnTo>
                    <a:pt x="215" y="525"/>
                  </a:lnTo>
                  <a:lnTo>
                    <a:pt x="215" y="525"/>
                  </a:lnTo>
                  <a:lnTo>
                    <a:pt x="205" y="500"/>
                  </a:lnTo>
                  <a:lnTo>
                    <a:pt x="193" y="477"/>
                  </a:lnTo>
                  <a:lnTo>
                    <a:pt x="180" y="454"/>
                  </a:lnTo>
                  <a:lnTo>
                    <a:pt x="167" y="433"/>
                  </a:lnTo>
                  <a:lnTo>
                    <a:pt x="154" y="410"/>
                  </a:lnTo>
                  <a:lnTo>
                    <a:pt x="140" y="390"/>
                  </a:lnTo>
                  <a:lnTo>
                    <a:pt x="125" y="369"/>
                  </a:lnTo>
                  <a:lnTo>
                    <a:pt x="110" y="350"/>
                  </a:lnTo>
                  <a:lnTo>
                    <a:pt x="110" y="350"/>
                  </a:lnTo>
                  <a:lnTo>
                    <a:pt x="114" y="338"/>
                  </a:lnTo>
                  <a:lnTo>
                    <a:pt x="115" y="332"/>
                  </a:lnTo>
                  <a:lnTo>
                    <a:pt x="115" y="325"/>
                  </a:lnTo>
                  <a:lnTo>
                    <a:pt x="115" y="325"/>
                  </a:lnTo>
                  <a:lnTo>
                    <a:pt x="115" y="319"/>
                  </a:lnTo>
                  <a:lnTo>
                    <a:pt x="114" y="312"/>
                  </a:lnTo>
                  <a:lnTo>
                    <a:pt x="112" y="306"/>
                  </a:lnTo>
                  <a:lnTo>
                    <a:pt x="110" y="299"/>
                  </a:lnTo>
                  <a:lnTo>
                    <a:pt x="110" y="299"/>
                  </a:lnTo>
                  <a:lnTo>
                    <a:pt x="133" y="278"/>
                  </a:lnTo>
                  <a:lnTo>
                    <a:pt x="157" y="258"/>
                  </a:lnTo>
                  <a:lnTo>
                    <a:pt x="182" y="239"/>
                  </a:lnTo>
                  <a:lnTo>
                    <a:pt x="208" y="221"/>
                  </a:lnTo>
                  <a:lnTo>
                    <a:pt x="236" y="204"/>
                  </a:lnTo>
                  <a:lnTo>
                    <a:pt x="264" y="187"/>
                  </a:lnTo>
                  <a:lnTo>
                    <a:pt x="293" y="172"/>
                  </a:lnTo>
                  <a:lnTo>
                    <a:pt x="323" y="158"/>
                  </a:lnTo>
                  <a:lnTo>
                    <a:pt x="353" y="146"/>
                  </a:lnTo>
                  <a:lnTo>
                    <a:pt x="384" y="134"/>
                  </a:lnTo>
                  <a:lnTo>
                    <a:pt x="417" y="124"/>
                  </a:lnTo>
                  <a:lnTo>
                    <a:pt x="450" y="115"/>
                  </a:lnTo>
                  <a:lnTo>
                    <a:pt x="483" y="107"/>
                  </a:lnTo>
                  <a:lnTo>
                    <a:pt x="518" y="101"/>
                  </a:lnTo>
                  <a:lnTo>
                    <a:pt x="552" y="96"/>
                  </a:lnTo>
                  <a:lnTo>
                    <a:pt x="588" y="93"/>
                  </a:lnTo>
                  <a:lnTo>
                    <a:pt x="588" y="93"/>
                  </a:lnTo>
                  <a:lnTo>
                    <a:pt x="590" y="101"/>
                  </a:lnTo>
                  <a:lnTo>
                    <a:pt x="590" y="101"/>
                  </a:lnTo>
                  <a:lnTo>
                    <a:pt x="574" y="121"/>
                  </a:lnTo>
                  <a:lnTo>
                    <a:pt x="558" y="141"/>
                  </a:lnTo>
                  <a:lnTo>
                    <a:pt x="544" y="162"/>
                  </a:lnTo>
                  <a:lnTo>
                    <a:pt x="531" y="182"/>
                  </a:lnTo>
                  <a:lnTo>
                    <a:pt x="531" y="182"/>
                  </a:lnTo>
                  <a:lnTo>
                    <a:pt x="521" y="198"/>
                  </a:lnTo>
                  <a:lnTo>
                    <a:pt x="512" y="214"/>
                  </a:lnTo>
                  <a:lnTo>
                    <a:pt x="505" y="231"/>
                  </a:lnTo>
                  <a:lnTo>
                    <a:pt x="498" y="247"/>
                  </a:lnTo>
                  <a:lnTo>
                    <a:pt x="492" y="263"/>
                  </a:lnTo>
                  <a:lnTo>
                    <a:pt x="488" y="279"/>
                  </a:lnTo>
                  <a:lnTo>
                    <a:pt x="483" y="295"/>
                  </a:lnTo>
                  <a:lnTo>
                    <a:pt x="479" y="311"/>
                  </a:lnTo>
                  <a:lnTo>
                    <a:pt x="477" y="327"/>
                  </a:lnTo>
                  <a:lnTo>
                    <a:pt x="475" y="343"/>
                  </a:lnTo>
                  <a:lnTo>
                    <a:pt x="474" y="360"/>
                  </a:lnTo>
                  <a:lnTo>
                    <a:pt x="474" y="375"/>
                  </a:lnTo>
                  <a:lnTo>
                    <a:pt x="475" y="391"/>
                  </a:lnTo>
                  <a:lnTo>
                    <a:pt x="476" y="406"/>
                  </a:lnTo>
                  <a:lnTo>
                    <a:pt x="479" y="421"/>
                  </a:lnTo>
                  <a:lnTo>
                    <a:pt x="482" y="436"/>
                  </a:lnTo>
                  <a:lnTo>
                    <a:pt x="482" y="436"/>
                  </a:lnTo>
                  <a:lnTo>
                    <a:pt x="488" y="456"/>
                  </a:lnTo>
                  <a:lnTo>
                    <a:pt x="495" y="477"/>
                  </a:lnTo>
                  <a:lnTo>
                    <a:pt x="505" y="496"/>
                  </a:lnTo>
                  <a:lnTo>
                    <a:pt x="516" y="514"/>
                  </a:lnTo>
                  <a:lnTo>
                    <a:pt x="527" y="533"/>
                  </a:lnTo>
                  <a:lnTo>
                    <a:pt x="540" y="550"/>
                  </a:lnTo>
                  <a:lnTo>
                    <a:pt x="555" y="566"/>
                  </a:lnTo>
                  <a:lnTo>
                    <a:pt x="571" y="582"/>
                  </a:lnTo>
                  <a:lnTo>
                    <a:pt x="571" y="582"/>
                  </a:lnTo>
                  <a:lnTo>
                    <a:pt x="568" y="589"/>
                  </a:lnTo>
                  <a:lnTo>
                    <a:pt x="568" y="589"/>
                  </a:lnTo>
                  <a:close/>
                </a:path>
              </a:pathLst>
            </a:custGeom>
            <a:gradFill flip="none" rotWithShape="1">
              <a:gsLst>
                <a:gs pos="0">
                  <a:srgbClr val="00B0F0">
                    <a:tint val="66000"/>
                    <a:satMod val="160000"/>
                    <a:alpha val="14000"/>
                  </a:srgbClr>
                </a:gs>
                <a:gs pos="100000">
                  <a:srgbClr val="00B0F0">
                    <a:tint val="23500"/>
                    <a:satMod val="160000"/>
                  </a:srgbClr>
                </a:gs>
              </a:gsLst>
              <a:path path="circle">
                <a:fillToRect l="50000" t="50000" r="50000" b="50000"/>
              </a:path>
              <a:tileRect/>
            </a:gradFill>
            <a:ln>
              <a:noFill/>
            </a:ln>
          </p:spPr>
          <p:txBody>
            <a:bodyPr/>
            <a:lstStyle/>
            <a:p>
              <a:pPr defTabSz="914400">
                <a:defRPr/>
              </a:pPr>
              <a:endParaRPr lang="en-US" kern="0">
                <a:solidFill>
                  <a:sysClr val="windowText" lastClr="000000"/>
                </a:solidFill>
                <a:cs typeface="Arial" pitchFamily="34" charset="0"/>
              </a:endParaRPr>
            </a:p>
          </p:txBody>
        </p:sp>
        <p:sp>
          <p:nvSpPr>
            <p:cNvPr id="116" name="Freeform 90"/>
            <p:cNvSpPr>
              <a:spLocks noEditPoints="1"/>
            </p:cNvSpPr>
            <p:nvPr/>
          </p:nvSpPr>
          <p:spPr bwMode="auto">
            <a:xfrm>
              <a:off x="5234643" y="4122305"/>
              <a:ext cx="1217526" cy="867140"/>
            </a:xfrm>
            <a:custGeom>
              <a:avLst/>
              <a:gdLst>
                <a:gd name="T0" fmla="*/ 327 w 765"/>
                <a:gd name="T1" fmla="*/ 549 h 553"/>
                <a:gd name="T2" fmla="*/ 372 w 765"/>
                <a:gd name="T3" fmla="*/ 547 h 553"/>
                <a:gd name="T4" fmla="*/ 253 w 765"/>
                <a:gd name="T5" fmla="*/ 537 h 553"/>
                <a:gd name="T6" fmla="*/ 523 w 765"/>
                <a:gd name="T7" fmla="*/ 117 h 553"/>
                <a:gd name="T8" fmla="*/ 557 w 765"/>
                <a:gd name="T9" fmla="*/ 121 h 553"/>
                <a:gd name="T10" fmla="*/ 592 w 765"/>
                <a:gd name="T11" fmla="*/ 101 h 553"/>
                <a:gd name="T12" fmla="*/ 606 w 765"/>
                <a:gd name="T13" fmla="*/ 73 h 553"/>
                <a:gd name="T14" fmla="*/ 758 w 765"/>
                <a:gd name="T15" fmla="*/ 96 h 553"/>
                <a:gd name="T16" fmla="*/ 718 w 765"/>
                <a:gd name="T17" fmla="*/ 65 h 553"/>
                <a:gd name="T18" fmla="*/ 606 w 765"/>
                <a:gd name="T19" fmla="*/ 51 h 553"/>
                <a:gd name="T20" fmla="*/ 596 w 765"/>
                <a:gd name="T21" fmla="*/ 26 h 553"/>
                <a:gd name="T22" fmla="*/ 604 w 765"/>
                <a:gd name="T23" fmla="*/ 9 h 553"/>
                <a:gd name="T24" fmla="*/ 558 w 765"/>
                <a:gd name="T25" fmla="*/ 1 h 553"/>
                <a:gd name="T26" fmla="*/ 524 w 765"/>
                <a:gd name="T27" fmla="*/ 3 h 553"/>
                <a:gd name="T28" fmla="*/ 492 w 765"/>
                <a:gd name="T29" fmla="*/ 32 h 553"/>
                <a:gd name="T30" fmla="*/ 450 w 765"/>
                <a:gd name="T31" fmla="*/ 55 h 553"/>
                <a:gd name="T32" fmla="*/ 315 w 765"/>
                <a:gd name="T33" fmla="*/ 83 h 553"/>
                <a:gd name="T34" fmla="*/ 190 w 765"/>
                <a:gd name="T35" fmla="*/ 131 h 553"/>
                <a:gd name="T36" fmla="*/ 78 w 765"/>
                <a:gd name="T37" fmla="*/ 196 h 553"/>
                <a:gd name="T38" fmla="*/ 4 w 765"/>
                <a:gd name="T39" fmla="*/ 256 h 553"/>
                <a:gd name="T40" fmla="*/ 0 w 765"/>
                <a:gd name="T41" fmla="*/ 313 h 553"/>
                <a:gd name="T42" fmla="*/ 10 w 765"/>
                <a:gd name="T43" fmla="*/ 364 h 553"/>
                <a:gd name="T44" fmla="*/ 25 w 765"/>
                <a:gd name="T45" fmla="*/ 399 h 553"/>
                <a:gd name="T46" fmla="*/ 66 w 765"/>
                <a:gd name="T47" fmla="*/ 450 h 553"/>
                <a:gd name="T48" fmla="*/ 80 w 765"/>
                <a:gd name="T49" fmla="*/ 438 h 553"/>
                <a:gd name="T50" fmla="*/ 9 w 765"/>
                <a:gd name="T51" fmla="*/ 332 h 553"/>
                <a:gd name="T52" fmla="*/ 14 w 765"/>
                <a:gd name="T53" fmla="*/ 307 h 553"/>
                <a:gd name="T54" fmla="*/ 9 w 765"/>
                <a:gd name="T55" fmla="*/ 281 h 553"/>
                <a:gd name="T56" fmla="*/ 81 w 765"/>
                <a:gd name="T57" fmla="*/ 221 h 553"/>
                <a:gd name="T58" fmla="*/ 192 w 765"/>
                <a:gd name="T59" fmla="*/ 154 h 553"/>
                <a:gd name="T60" fmla="*/ 316 w 765"/>
                <a:gd name="T61" fmla="*/ 106 h 553"/>
                <a:gd name="T62" fmla="*/ 451 w 765"/>
                <a:gd name="T63" fmla="*/ 78 h 553"/>
                <a:gd name="T64" fmla="*/ 489 w 765"/>
                <a:gd name="T65" fmla="*/ 83 h 553"/>
                <a:gd name="T66" fmla="*/ 430 w 765"/>
                <a:gd name="T67" fmla="*/ 164 h 553"/>
                <a:gd name="T68" fmla="*/ 404 w 765"/>
                <a:gd name="T69" fmla="*/ 213 h 553"/>
                <a:gd name="T70" fmla="*/ 382 w 765"/>
                <a:gd name="T71" fmla="*/ 277 h 553"/>
                <a:gd name="T72" fmla="*/ 373 w 765"/>
                <a:gd name="T73" fmla="*/ 342 h 553"/>
                <a:gd name="T74" fmla="*/ 378 w 765"/>
                <a:gd name="T75" fmla="*/ 403 h 553"/>
                <a:gd name="T76" fmla="*/ 393 w 765"/>
                <a:gd name="T77" fmla="*/ 456 h 553"/>
                <a:gd name="T78" fmla="*/ 433 w 765"/>
                <a:gd name="T79" fmla="*/ 523 h 553"/>
                <a:gd name="T80" fmla="*/ 495 w 765"/>
                <a:gd name="T81" fmla="*/ 551 h 553"/>
                <a:gd name="T82" fmla="*/ 594 w 765"/>
                <a:gd name="T83" fmla="*/ 538 h 553"/>
                <a:gd name="T84" fmla="*/ 544 w 765"/>
                <a:gd name="T85" fmla="*/ 522 h 553"/>
                <a:gd name="T86" fmla="*/ 520 w 765"/>
                <a:gd name="T87" fmla="*/ 525 h 553"/>
                <a:gd name="T88" fmla="*/ 493 w 765"/>
                <a:gd name="T89" fmla="*/ 539 h 553"/>
                <a:gd name="T90" fmla="*/ 460 w 765"/>
                <a:gd name="T91" fmla="*/ 515 h 553"/>
                <a:gd name="T92" fmla="*/ 419 w 765"/>
                <a:gd name="T93" fmla="*/ 448 h 553"/>
                <a:gd name="T94" fmla="*/ 404 w 765"/>
                <a:gd name="T95" fmla="*/ 399 h 553"/>
                <a:gd name="T96" fmla="*/ 399 w 765"/>
                <a:gd name="T97" fmla="*/ 342 h 553"/>
                <a:gd name="T98" fmla="*/ 408 w 765"/>
                <a:gd name="T99" fmla="*/ 282 h 553"/>
                <a:gd name="T100" fmla="*/ 429 w 765"/>
                <a:gd name="T101" fmla="*/ 223 h 553"/>
                <a:gd name="T102" fmla="*/ 452 w 765"/>
                <a:gd name="T103" fmla="*/ 178 h 553"/>
                <a:gd name="T104" fmla="*/ 505 w 765"/>
                <a:gd name="T105" fmla="*/ 105 h 553"/>
                <a:gd name="T106" fmla="*/ 685 w 765"/>
                <a:gd name="T107" fmla="*/ 513 h 553"/>
                <a:gd name="T108" fmla="*/ 753 w 765"/>
                <a:gd name="T109" fmla="*/ 478 h 553"/>
                <a:gd name="T110" fmla="*/ 709 w 765"/>
                <a:gd name="T111" fmla="*/ 495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5" h="553">
                  <a:moveTo>
                    <a:pt x="253" y="537"/>
                  </a:moveTo>
                  <a:lnTo>
                    <a:pt x="253" y="537"/>
                  </a:lnTo>
                  <a:lnTo>
                    <a:pt x="290" y="544"/>
                  </a:lnTo>
                  <a:lnTo>
                    <a:pt x="327" y="549"/>
                  </a:lnTo>
                  <a:lnTo>
                    <a:pt x="367" y="552"/>
                  </a:lnTo>
                  <a:lnTo>
                    <a:pt x="408" y="553"/>
                  </a:lnTo>
                  <a:lnTo>
                    <a:pt x="408" y="553"/>
                  </a:lnTo>
                  <a:lnTo>
                    <a:pt x="372" y="547"/>
                  </a:lnTo>
                  <a:lnTo>
                    <a:pt x="334" y="542"/>
                  </a:lnTo>
                  <a:lnTo>
                    <a:pt x="296" y="538"/>
                  </a:lnTo>
                  <a:lnTo>
                    <a:pt x="258" y="537"/>
                  </a:lnTo>
                  <a:lnTo>
                    <a:pt x="253" y="537"/>
                  </a:lnTo>
                  <a:close/>
                  <a:moveTo>
                    <a:pt x="505" y="105"/>
                  </a:moveTo>
                  <a:lnTo>
                    <a:pt x="505" y="105"/>
                  </a:lnTo>
                  <a:lnTo>
                    <a:pt x="514" y="112"/>
                  </a:lnTo>
                  <a:lnTo>
                    <a:pt x="523" y="117"/>
                  </a:lnTo>
                  <a:lnTo>
                    <a:pt x="534" y="120"/>
                  </a:lnTo>
                  <a:lnTo>
                    <a:pt x="546" y="121"/>
                  </a:lnTo>
                  <a:lnTo>
                    <a:pt x="546" y="121"/>
                  </a:lnTo>
                  <a:lnTo>
                    <a:pt x="557" y="121"/>
                  </a:lnTo>
                  <a:lnTo>
                    <a:pt x="567" y="118"/>
                  </a:lnTo>
                  <a:lnTo>
                    <a:pt x="576" y="114"/>
                  </a:lnTo>
                  <a:lnTo>
                    <a:pt x="584" y="108"/>
                  </a:lnTo>
                  <a:lnTo>
                    <a:pt x="592" y="101"/>
                  </a:lnTo>
                  <a:lnTo>
                    <a:pt x="598" y="92"/>
                  </a:lnTo>
                  <a:lnTo>
                    <a:pt x="603" y="83"/>
                  </a:lnTo>
                  <a:lnTo>
                    <a:pt x="606" y="73"/>
                  </a:lnTo>
                  <a:lnTo>
                    <a:pt x="606" y="73"/>
                  </a:lnTo>
                  <a:lnTo>
                    <a:pt x="645" y="76"/>
                  </a:lnTo>
                  <a:lnTo>
                    <a:pt x="683" y="81"/>
                  </a:lnTo>
                  <a:lnTo>
                    <a:pt x="721" y="88"/>
                  </a:lnTo>
                  <a:lnTo>
                    <a:pt x="758" y="96"/>
                  </a:lnTo>
                  <a:lnTo>
                    <a:pt x="758" y="96"/>
                  </a:lnTo>
                  <a:lnTo>
                    <a:pt x="738" y="80"/>
                  </a:lnTo>
                  <a:lnTo>
                    <a:pt x="718" y="65"/>
                  </a:lnTo>
                  <a:lnTo>
                    <a:pt x="718" y="65"/>
                  </a:lnTo>
                  <a:lnTo>
                    <a:pt x="691" y="60"/>
                  </a:lnTo>
                  <a:lnTo>
                    <a:pt x="663" y="57"/>
                  </a:lnTo>
                  <a:lnTo>
                    <a:pt x="635" y="53"/>
                  </a:lnTo>
                  <a:lnTo>
                    <a:pt x="606" y="51"/>
                  </a:lnTo>
                  <a:lnTo>
                    <a:pt x="606" y="51"/>
                  </a:lnTo>
                  <a:lnTo>
                    <a:pt x="604" y="43"/>
                  </a:lnTo>
                  <a:lnTo>
                    <a:pt x="601" y="34"/>
                  </a:lnTo>
                  <a:lnTo>
                    <a:pt x="596" y="26"/>
                  </a:lnTo>
                  <a:lnTo>
                    <a:pt x="591" y="19"/>
                  </a:lnTo>
                  <a:lnTo>
                    <a:pt x="591" y="19"/>
                  </a:lnTo>
                  <a:lnTo>
                    <a:pt x="604" y="9"/>
                  </a:lnTo>
                  <a:lnTo>
                    <a:pt x="604" y="9"/>
                  </a:lnTo>
                  <a:lnTo>
                    <a:pt x="574" y="0"/>
                  </a:lnTo>
                  <a:lnTo>
                    <a:pt x="569" y="4"/>
                  </a:lnTo>
                  <a:lnTo>
                    <a:pt x="569" y="4"/>
                  </a:lnTo>
                  <a:lnTo>
                    <a:pt x="558" y="1"/>
                  </a:lnTo>
                  <a:lnTo>
                    <a:pt x="546" y="0"/>
                  </a:lnTo>
                  <a:lnTo>
                    <a:pt x="546" y="0"/>
                  </a:lnTo>
                  <a:lnTo>
                    <a:pt x="535" y="1"/>
                  </a:lnTo>
                  <a:lnTo>
                    <a:pt x="524" y="3"/>
                  </a:lnTo>
                  <a:lnTo>
                    <a:pt x="515" y="8"/>
                  </a:lnTo>
                  <a:lnTo>
                    <a:pt x="506" y="15"/>
                  </a:lnTo>
                  <a:lnTo>
                    <a:pt x="498" y="22"/>
                  </a:lnTo>
                  <a:lnTo>
                    <a:pt x="492" y="32"/>
                  </a:lnTo>
                  <a:lnTo>
                    <a:pt x="488" y="41"/>
                  </a:lnTo>
                  <a:lnTo>
                    <a:pt x="486" y="52"/>
                  </a:lnTo>
                  <a:lnTo>
                    <a:pt x="486" y="52"/>
                  </a:lnTo>
                  <a:lnTo>
                    <a:pt x="450" y="55"/>
                  </a:lnTo>
                  <a:lnTo>
                    <a:pt x="416" y="61"/>
                  </a:lnTo>
                  <a:lnTo>
                    <a:pt x="381" y="67"/>
                  </a:lnTo>
                  <a:lnTo>
                    <a:pt x="348" y="75"/>
                  </a:lnTo>
                  <a:lnTo>
                    <a:pt x="315" y="83"/>
                  </a:lnTo>
                  <a:lnTo>
                    <a:pt x="282" y="93"/>
                  </a:lnTo>
                  <a:lnTo>
                    <a:pt x="251" y="105"/>
                  </a:lnTo>
                  <a:lnTo>
                    <a:pt x="220" y="118"/>
                  </a:lnTo>
                  <a:lnTo>
                    <a:pt x="190" y="131"/>
                  </a:lnTo>
                  <a:lnTo>
                    <a:pt x="161" y="146"/>
                  </a:lnTo>
                  <a:lnTo>
                    <a:pt x="132" y="162"/>
                  </a:lnTo>
                  <a:lnTo>
                    <a:pt x="105" y="178"/>
                  </a:lnTo>
                  <a:lnTo>
                    <a:pt x="78" y="196"/>
                  </a:lnTo>
                  <a:lnTo>
                    <a:pt x="52" y="216"/>
                  </a:lnTo>
                  <a:lnTo>
                    <a:pt x="27" y="235"/>
                  </a:lnTo>
                  <a:lnTo>
                    <a:pt x="4" y="256"/>
                  </a:lnTo>
                  <a:lnTo>
                    <a:pt x="4" y="256"/>
                  </a:lnTo>
                  <a:lnTo>
                    <a:pt x="0" y="277"/>
                  </a:lnTo>
                  <a:lnTo>
                    <a:pt x="0" y="299"/>
                  </a:lnTo>
                  <a:lnTo>
                    <a:pt x="0" y="299"/>
                  </a:lnTo>
                  <a:lnTo>
                    <a:pt x="0" y="313"/>
                  </a:lnTo>
                  <a:lnTo>
                    <a:pt x="2" y="325"/>
                  </a:lnTo>
                  <a:lnTo>
                    <a:pt x="4" y="338"/>
                  </a:lnTo>
                  <a:lnTo>
                    <a:pt x="7" y="351"/>
                  </a:lnTo>
                  <a:lnTo>
                    <a:pt x="10" y="364"/>
                  </a:lnTo>
                  <a:lnTo>
                    <a:pt x="14" y="376"/>
                  </a:lnTo>
                  <a:lnTo>
                    <a:pt x="19" y="387"/>
                  </a:lnTo>
                  <a:lnTo>
                    <a:pt x="25" y="399"/>
                  </a:lnTo>
                  <a:lnTo>
                    <a:pt x="25" y="399"/>
                  </a:lnTo>
                  <a:lnTo>
                    <a:pt x="38" y="418"/>
                  </a:lnTo>
                  <a:lnTo>
                    <a:pt x="38" y="418"/>
                  </a:lnTo>
                  <a:lnTo>
                    <a:pt x="51" y="434"/>
                  </a:lnTo>
                  <a:lnTo>
                    <a:pt x="66" y="450"/>
                  </a:lnTo>
                  <a:lnTo>
                    <a:pt x="82" y="464"/>
                  </a:lnTo>
                  <a:lnTo>
                    <a:pt x="101" y="477"/>
                  </a:lnTo>
                  <a:lnTo>
                    <a:pt x="101" y="477"/>
                  </a:lnTo>
                  <a:lnTo>
                    <a:pt x="80" y="438"/>
                  </a:lnTo>
                  <a:lnTo>
                    <a:pt x="59" y="401"/>
                  </a:lnTo>
                  <a:lnTo>
                    <a:pt x="35" y="365"/>
                  </a:lnTo>
                  <a:lnTo>
                    <a:pt x="9" y="332"/>
                  </a:lnTo>
                  <a:lnTo>
                    <a:pt x="9" y="332"/>
                  </a:lnTo>
                  <a:lnTo>
                    <a:pt x="13" y="320"/>
                  </a:lnTo>
                  <a:lnTo>
                    <a:pt x="14" y="314"/>
                  </a:lnTo>
                  <a:lnTo>
                    <a:pt x="14" y="307"/>
                  </a:lnTo>
                  <a:lnTo>
                    <a:pt x="14" y="307"/>
                  </a:lnTo>
                  <a:lnTo>
                    <a:pt x="14" y="301"/>
                  </a:lnTo>
                  <a:lnTo>
                    <a:pt x="13" y="294"/>
                  </a:lnTo>
                  <a:lnTo>
                    <a:pt x="11" y="288"/>
                  </a:lnTo>
                  <a:lnTo>
                    <a:pt x="9" y="281"/>
                  </a:lnTo>
                  <a:lnTo>
                    <a:pt x="9" y="281"/>
                  </a:lnTo>
                  <a:lnTo>
                    <a:pt x="32" y="260"/>
                  </a:lnTo>
                  <a:lnTo>
                    <a:pt x="56" y="240"/>
                  </a:lnTo>
                  <a:lnTo>
                    <a:pt x="81" y="221"/>
                  </a:lnTo>
                  <a:lnTo>
                    <a:pt x="107" y="203"/>
                  </a:lnTo>
                  <a:lnTo>
                    <a:pt x="135" y="186"/>
                  </a:lnTo>
                  <a:lnTo>
                    <a:pt x="163" y="169"/>
                  </a:lnTo>
                  <a:lnTo>
                    <a:pt x="192" y="154"/>
                  </a:lnTo>
                  <a:lnTo>
                    <a:pt x="222" y="140"/>
                  </a:lnTo>
                  <a:lnTo>
                    <a:pt x="252" y="128"/>
                  </a:lnTo>
                  <a:lnTo>
                    <a:pt x="283" y="116"/>
                  </a:lnTo>
                  <a:lnTo>
                    <a:pt x="316" y="106"/>
                  </a:lnTo>
                  <a:lnTo>
                    <a:pt x="349" y="97"/>
                  </a:lnTo>
                  <a:lnTo>
                    <a:pt x="382" y="89"/>
                  </a:lnTo>
                  <a:lnTo>
                    <a:pt x="417" y="83"/>
                  </a:lnTo>
                  <a:lnTo>
                    <a:pt x="451" y="78"/>
                  </a:lnTo>
                  <a:lnTo>
                    <a:pt x="487" y="75"/>
                  </a:lnTo>
                  <a:lnTo>
                    <a:pt x="487" y="75"/>
                  </a:lnTo>
                  <a:lnTo>
                    <a:pt x="489" y="83"/>
                  </a:lnTo>
                  <a:lnTo>
                    <a:pt x="489" y="83"/>
                  </a:lnTo>
                  <a:lnTo>
                    <a:pt x="473" y="103"/>
                  </a:lnTo>
                  <a:lnTo>
                    <a:pt x="457" y="123"/>
                  </a:lnTo>
                  <a:lnTo>
                    <a:pt x="443" y="144"/>
                  </a:lnTo>
                  <a:lnTo>
                    <a:pt x="430" y="164"/>
                  </a:lnTo>
                  <a:lnTo>
                    <a:pt x="430" y="164"/>
                  </a:lnTo>
                  <a:lnTo>
                    <a:pt x="420" y="180"/>
                  </a:lnTo>
                  <a:lnTo>
                    <a:pt x="411" y="196"/>
                  </a:lnTo>
                  <a:lnTo>
                    <a:pt x="404" y="213"/>
                  </a:lnTo>
                  <a:lnTo>
                    <a:pt x="397" y="229"/>
                  </a:lnTo>
                  <a:lnTo>
                    <a:pt x="391" y="245"/>
                  </a:lnTo>
                  <a:lnTo>
                    <a:pt x="387" y="261"/>
                  </a:lnTo>
                  <a:lnTo>
                    <a:pt x="382" y="277"/>
                  </a:lnTo>
                  <a:lnTo>
                    <a:pt x="378" y="293"/>
                  </a:lnTo>
                  <a:lnTo>
                    <a:pt x="376" y="309"/>
                  </a:lnTo>
                  <a:lnTo>
                    <a:pt x="374" y="325"/>
                  </a:lnTo>
                  <a:lnTo>
                    <a:pt x="373" y="342"/>
                  </a:lnTo>
                  <a:lnTo>
                    <a:pt x="373" y="357"/>
                  </a:lnTo>
                  <a:lnTo>
                    <a:pt x="374" y="373"/>
                  </a:lnTo>
                  <a:lnTo>
                    <a:pt x="375" y="388"/>
                  </a:lnTo>
                  <a:lnTo>
                    <a:pt x="378" y="403"/>
                  </a:lnTo>
                  <a:lnTo>
                    <a:pt x="381" y="418"/>
                  </a:lnTo>
                  <a:lnTo>
                    <a:pt x="381" y="418"/>
                  </a:lnTo>
                  <a:lnTo>
                    <a:pt x="387" y="437"/>
                  </a:lnTo>
                  <a:lnTo>
                    <a:pt x="393" y="456"/>
                  </a:lnTo>
                  <a:lnTo>
                    <a:pt x="402" y="473"/>
                  </a:lnTo>
                  <a:lnTo>
                    <a:pt x="410" y="490"/>
                  </a:lnTo>
                  <a:lnTo>
                    <a:pt x="421" y="507"/>
                  </a:lnTo>
                  <a:lnTo>
                    <a:pt x="433" y="523"/>
                  </a:lnTo>
                  <a:lnTo>
                    <a:pt x="446" y="538"/>
                  </a:lnTo>
                  <a:lnTo>
                    <a:pt x="460" y="553"/>
                  </a:lnTo>
                  <a:lnTo>
                    <a:pt x="460" y="553"/>
                  </a:lnTo>
                  <a:lnTo>
                    <a:pt x="495" y="551"/>
                  </a:lnTo>
                  <a:lnTo>
                    <a:pt x="529" y="549"/>
                  </a:lnTo>
                  <a:lnTo>
                    <a:pt x="562" y="545"/>
                  </a:lnTo>
                  <a:lnTo>
                    <a:pt x="594" y="538"/>
                  </a:lnTo>
                  <a:lnTo>
                    <a:pt x="594" y="538"/>
                  </a:lnTo>
                  <a:lnTo>
                    <a:pt x="582" y="532"/>
                  </a:lnTo>
                  <a:lnTo>
                    <a:pt x="571" y="527"/>
                  </a:lnTo>
                  <a:lnTo>
                    <a:pt x="558" y="523"/>
                  </a:lnTo>
                  <a:lnTo>
                    <a:pt x="544" y="522"/>
                  </a:lnTo>
                  <a:lnTo>
                    <a:pt x="544" y="522"/>
                  </a:lnTo>
                  <a:lnTo>
                    <a:pt x="535" y="522"/>
                  </a:lnTo>
                  <a:lnTo>
                    <a:pt x="527" y="523"/>
                  </a:lnTo>
                  <a:lnTo>
                    <a:pt x="520" y="525"/>
                  </a:lnTo>
                  <a:lnTo>
                    <a:pt x="512" y="528"/>
                  </a:lnTo>
                  <a:lnTo>
                    <a:pt x="506" y="531"/>
                  </a:lnTo>
                  <a:lnTo>
                    <a:pt x="498" y="535"/>
                  </a:lnTo>
                  <a:lnTo>
                    <a:pt x="493" y="539"/>
                  </a:lnTo>
                  <a:lnTo>
                    <a:pt x="487" y="544"/>
                  </a:lnTo>
                  <a:lnTo>
                    <a:pt x="487" y="544"/>
                  </a:lnTo>
                  <a:lnTo>
                    <a:pt x="473" y="530"/>
                  </a:lnTo>
                  <a:lnTo>
                    <a:pt x="460" y="515"/>
                  </a:lnTo>
                  <a:lnTo>
                    <a:pt x="447" y="499"/>
                  </a:lnTo>
                  <a:lnTo>
                    <a:pt x="436" y="482"/>
                  </a:lnTo>
                  <a:lnTo>
                    <a:pt x="427" y="466"/>
                  </a:lnTo>
                  <a:lnTo>
                    <a:pt x="419" y="448"/>
                  </a:lnTo>
                  <a:lnTo>
                    <a:pt x="412" y="431"/>
                  </a:lnTo>
                  <a:lnTo>
                    <a:pt x="407" y="411"/>
                  </a:lnTo>
                  <a:lnTo>
                    <a:pt x="407" y="411"/>
                  </a:lnTo>
                  <a:lnTo>
                    <a:pt x="404" y="399"/>
                  </a:lnTo>
                  <a:lnTo>
                    <a:pt x="402" y="385"/>
                  </a:lnTo>
                  <a:lnTo>
                    <a:pt x="401" y="370"/>
                  </a:lnTo>
                  <a:lnTo>
                    <a:pt x="399" y="356"/>
                  </a:lnTo>
                  <a:lnTo>
                    <a:pt x="399" y="342"/>
                  </a:lnTo>
                  <a:lnTo>
                    <a:pt x="401" y="327"/>
                  </a:lnTo>
                  <a:lnTo>
                    <a:pt x="403" y="313"/>
                  </a:lnTo>
                  <a:lnTo>
                    <a:pt x="405" y="297"/>
                  </a:lnTo>
                  <a:lnTo>
                    <a:pt x="408" y="282"/>
                  </a:lnTo>
                  <a:lnTo>
                    <a:pt x="412" y="267"/>
                  </a:lnTo>
                  <a:lnTo>
                    <a:pt x="417" y="253"/>
                  </a:lnTo>
                  <a:lnTo>
                    <a:pt x="422" y="238"/>
                  </a:lnTo>
                  <a:lnTo>
                    <a:pt x="429" y="223"/>
                  </a:lnTo>
                  <a:lnTo>
                    <a:pt x="436" y="208"/>
                  </a:lnTo>
                  <a:lnTo>
                    <a:pt x="444" y="193"/>
                  </a:lnTo>
                  <a:lnTo>
                    <a:pt x="452" y="178"/>
                  </a:lnTo>
                  <a:lnTo>
                    <a:pt x="452" y="178"/>
                  </a:lnTo>
                  <a:lnTo>
                    <a:pt x="464" y="160"/>
                  </a:lnTo>
                  <a:lnTo>
                    <a:pt x="477" y="142"/>
                  </a:lnTo>
                  <a:lnTo>
                    <a:pt x="490" y="123"/>
                  </a:lnTo>
                  <a:lnTo>
                    <a:pt x="505" y="105"/>
                  </a:lnTo>
                  <a:lnTo>
                    <a:pt x="505" y="105"/>
                  </a:lnTo>
                  <a:close/>
                  <a:moveTo>
                    <a:pt x="653" y="524"/>
                  </a:moveTo>
                  <a:lnTo>
                    <a:pt x="653" y="524"/>
                  </a:lnTo>
                  <a:lnTo>
                    <a:pt x="685" y="513"/>
                  </a:lnTo>
                  <a:lnTo>
                    <a:pt x="714" y="501"/>
                  </a:lnTo>
                  <a:lnTo>
                    <a:pt x="728" y="493"/>
                  </a:lnTo>
                  <a:lnTo>
                    <a:pt x="740" y="486"/>
                  </a:lnTo>
                  <a:lnTo>
                    <a:pt x="753" y="478"/>
                  </a:lnTo>
                  <a:lnTo>
                    <a:pt x="765" y="470"/>
                  </a:lnTo>
                  <a:lnTo>
                    <a:pt x="765" y="470"/>
                  </a:lnTo>
                  <a:lnTo>
                    <a:pt x="737" y="482"/>
                  </a:lnTo>
                  <a:lnTo>
                    <a:pt x="709" y="495"/>
                  </a:lnTo>
                  <a:lnTo>
                    <a:pt x="681" y="509"/>
                  </a:lnTo>
                  <a:lnTo>
                    <a:pt x="653" y="524"/>
                  </a:lnTo>
                  <a:lnTo>
                    <a:pt x="653" y="524"/>
                  </a:lnTo>
                  <a:close/>
                </a:path>
              </a:pathLst>
            </a:custGeom>
            <a:gradFill flip="none" rotWithShape="1">
              <a:gsLst>
                <a:gs pos="0">
                  <a:sysClr val="window" lastClr="FFFFFF"/>
                </a:gs>
                <a:gs pos="27000">
                  <a:srgbClr val="00B0F0">
                    <a:tint val="23500"/>
                    <a:satMod val="160000"/>
                  </a:srgbClr>
                </a:gs>
              </a:gsLst>
              <a:lin ang="5400000" scaled="1"/>
              <a:tileRect/>
            </a:gradFill>
            <a:ln>
              <a:noFill/>
            </a:ln>
          </p:spPr>
          <p:txBody>
            <a:bodyPr/>
            <a:lstStyle/>
            <a:p>
              <a:pPr defTabSz="914400">
                <a:defRPr/>
              </a:pPr>
              <a:endParaRPr lang="en-US" kern="0">
                <a:solidFill>
                  <a:sysClr val="windowText" lastClr="000000"/>
                </a:solidFill>
                <a:cs typeface="Arial" pitchFamily="34" charset="0"/>
              </a:endParaRPr>
            </a:p>
          </p:txBody>
        </p:sp>
      </p:grpSp>
      <p:sp>
        <p:nvSpPr>
          <p:cNvPr id="133" name="Rectangle 42"/>
          <p:cNvSpPr>
            <a:spLocks noChangeArrowheads="1"/>
          </p:cNvSpPr>
          <p:nvPr/>
        </p:nvSpPr>
        <p:spPr bwMode="auto">
          <a:xfrm>
            <a:off x="5341575" y="1580321"/>
            <a:ext cx="997527" cy="318659"/>
          </a:xfrm>
          <a:prstGeom prst="rect">
            <a:avLst/>
          </a:prstGeom>
          <a:gradFill rotWithShape="1">
            <a:gsLst>
              <a:gs pos="0">
                <a:srgbClr val="F5F5F5"/>
              </a:gs>
              <a:gs pos="64999">
                <a:srgbClr val="E5E5E5"/>
              </a:gs>
              <a:gs pos="100000">
                <a:srgbClr val="DBDBDB"/>
              </a:gs>
            </a:gsLst>
            <a:lin ang="5400000" scaled="1"/>
          </a:gradFill>
          <a:ln w="9525">
            <a:solidFill>
              <a:srgbClr val="AAAAAA"/>
            </a:solidFill>
            <a:miter lim="800000"/>
            <a:headEnd/>
            <a:tailEnd/>
          </a:ln>
          <a:effectLst>
            <a:outerShdw sy="23000" kx="-1199993" algn="bl" rotWithShape="0">
              <a:srgbClr val="808080">
                <a:alpha val="20000"/>
              </a:srgbClr>
            </a:outerShdw>
          </a:effectLst>
        </p:spPr>
        <p:txBody>
          <a:bodyPr wrap="none" lIns="18288" anchor="ctr"/>
          <a:lstStyle/>
          <a:p>
            <a:pPr algn="ctr" defTabSz="341452" eaLnBrk="0" fontAlgn="base" hangingPunct="0">
              <a:lnSpc>
                <a:spcPct val="90000"/>
              </a:lnSpc>
              <a:spcBef>
                <a:spcPct val="50000"/>
              </a:spcBef>
              <a:spcAft>
                <a:spcPct val="0"/>
              </a:spcAft>
              <a:buClr>
                <a:srgbClr val="667263"/>
              </a:buClr>
              <a:defRPr/>
            </a:pPr>
            <a:r>
              <a:rPr lang="en-US" sz="800" b="1" dirty="0" smtClean="0">
                <a:solidFill>
                  <a:srgbClr val="000000"/>
                </a:solidFill>
                <a:ea typeface="ＭＳ Ｐゴシック" pitchFamily="-106" charset="-128"/>
              </a:rPr>
              <a:t>OAG</a:t>
            </a:r>
            <a:endParaRPr lang="en-US" sz="800" b="1" dirty="0">
              <a:solidFill>
                <a:srgbClr val="000000"/>
              </a:solidFill>
              <a:ea typeface="ＭＳ Ｐゴシック" pitchFamily="-106" charset="-128"/>
            </a:endParaRPr>
          </a:p>
        </p:txBody>
      </p:sp>
      <p:sp>
        <p:nvSpPr>
          <p:cNvPr id="138" name="Down Arrow 137"/>
          <p:cNvSpPr/>
          <p:nvPr/>
        </p:nvSpPr>
        <p:spPr>
          <a:xfrm rot="16200000" flipH="1">
            <a:off x="4906370" y="1591756"/>
            <a:ext cx="369853" cy="498579"/>
          </a:xfrm>
          <a:prstGeom prst="downArrow">
            <a:avLst/>
          </a:prstGeom>
          <a:gradFill>
            <a:gsLst>
              <a:gs pos="0">
                <a:srgbClr val="FF0000">
                  <a:alpha val="0"/>
                </a:srgbClr>
              </a:gs>
              <a:gs pos="50000">
                <a:srgbClr val="FF0000"/>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endParaRPr>
          </a:p>
        </p:txBody>
      </p:sp>
      <p:sp>
        <p:nvSpPr>
          <p:cNvPr id="142" name="TextBox 129"/>
          <p:cNvSpPr txBox="1">
            <a:spLocks noChangeArrowheads="1"/>
          </p:cNvSpPr>
          <p:nvPr/>
        </p:nvSpPr>
        <p:spPr bwMode="auto">
          <a:xfrm rot="16200000">
            <a:off x="4402200" y="1591013"/>
            <a:ext cx="1350495" cy="368811"/>
          </a:xfrm>
          <a:prstGeom prst="rect">
            <a:avLst/>
          </a:prstGeom>
          <a:noFill/>
          <a:ln w="9525">
            <a:noFill/>
            <a:miter lim="800000"/>
            <a:headEnd/>
            <a:tailEnd/>
          </a:ln>
        </p:spPr>
        <p:txBody>
          <a:bodyPr wrap="square" lIns="90924" tIns="45462" rIns="90924" bIns="45462">
            <a:spAutoFit/>
          </a:bodyPr>
          <a:lstStyle/>
          <a:p>
            <a:pPr algn="ctr" defTabSz="914400" fontAlgn="base">
              <a:lnSpc>
                <a:spcPct val="90000"/>
              </a:lnSpc>
              <a:spcBef>
                <a:spcPct val="50000"/>
              </a:spcBef>
              <a:spcAft>
                <a:spcPct val="0"/>
              </a:spcAft>
              <a:buClr>
                <a:srgbClr val="FD0000"/>
              </a:buClr>
            </a:pPr>
            <a:r>
              <a:rPr lang="en-US" sz="1000" b="1" dirty="0">
                <a:solidFill>
                  <a:srgbClr val="3C3C3C"/>
                </a:solidFill>
                <a:ea typeface="ＭＳ Ｐゴシック" pitchFamily="34" charset="-128"/>
              </a:rPr>
              <a:t>SOAP/REST </a:t>
            </a:r>
            <a:r>
              <a:rPr lang="en-US" sz="1000" b="1" dirty="0" smtClean="0">
                <a:solidFill>
                  <a:srgbClr val="3C3C3C"/>
                </a:solidFill>
                <a:ea typeface="ＭＳ Ｐゴシック" pitchFamily="34" charset="-128"/>
              </a:rPr>
              <a:t>Virtual Web </a:t>
            </a:r>
            <a:r>
              <a:rPr lang="en-US" sz="1000" b="1" dirty="0">
                <a:solidFill>
                  <a:srgbClr val="3C3C3C"/>
                </a:solidFill>
                <a:ea typeface="ＭＳ Ｐゴシック" pitchFamily="34" charset="-128"/>
              </a:rPr>
              <a:t>Services</a:t>
            </a:r>
          </a:p>
        </p:txBody>
      </p:sp>
      <p:cxnSp>
        <p:nvCxnSpPr>
          <p:cNvPr id="150" name="Straight Connector 129"/>
          <p:cNvCxnSpPr>
            <a:cxnSpLocks noChangeShapeType="1"/>
          </p:cNvCxnSpPr>
          <p:nvPr/>
        </p:nvCxnSpPr>
        <p:spPr bwMode="auto">
          <a:xfrm>
            <a:off x="6795576" y="306636"/>
            <a:ext cx="22028" cy="2622014"/>
          </a:xfrm>
          <a:prstGeom prst="line">
            <a:avLst/>
          </a:prstGeom>
          <a:noFill/>
          <a:ln w="50800" cmpd="dbl">
            <a:solidFill>
              <a:srgbClr val="FD0000"/>
            </a:solidFill>
            <a:round/>
            <a:headEnd/>
            <a:tailEnd/>
          </a:ln>
        </p:spPr>
      </p:cxnSp>
    </p:spTree>
    <p:extLst>
      <p:ext uri="{BB962C8B-B14F-4D97-AF65-F5344CB8AC3E}">
        <p14:creationId xmlns:p14="http://schemas.microsoft.com/office/powerpoint/2010/main" val="23274989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5875110" y="2375112"/>
            <a:ext cx="966930" cy="133883"/>
          </a:xfrm>
          <a:prstGeom prst="rect">
            <a:avLst/>
          </a:prstGeom>
        </p:spPr>
        <p:style>
          <a:lnRef idx="1">
            <a:schemeClr val="accent6"/>
          </a:lnRef>
          <a:fillRef idx="2">
            <a:schemeClr val="accent6"/>
          </a:fillRef>
          <a:effectRef idx="1">
            <a:schemeClr val="accent6"/>
          </a:effectRef>
          <a:fontRef idx="minor">
            <a:schemeClr val="dk1"/>
          </a:fontRef>
        </p:style>
        <p:txBody>
          <a:bodyPr wrap="none" lIns="17112" tIns="10270" rIns="34229" bIns="10270" rtlCol="0">
            <a:noAutofit/>
          </a:bodyPr>
          <a:lstStyle/>
          <a:p>
            <a:pPr algn="l">
              <a:lnSpc>
                <a:spcPct val="100000"/>
              </a:lnSpc>
              <a:spcBef>
                <a:spcPct val="0"/>
              </a:spcBef>
              <a:buClrTx/>
            </a:pPr>
            <a:r>
              <a:rPr lang="en-US" sz="700" b="0" dirty="0">
                <a:solidFill>
                  <a:srgbClr val="000000"/>
                </a:solidFill>
                <a:latin typeface="Arial"/>
              </a:rPr>
              <a:t>- </a:t>
            </a:r>
            <a:r>
              <a:rPr lang="en-US" sz="700" b="0" dirty="0" err="1">
                <a:solidFill>
                  <a:srgbClr val="000000"/>
                </a:solidFill>
                <a:latin typeface="Arial"/>
              </a:rPr>
              <a:t>getCustomerDetail</a:t>
            </a:r>
            <a:endParaRPr lang="en-US" sz="700" b="0" dirty="0">
              <a:solidFill>
                <a:srgbClr val="000000"/>
              </a:solidFill>
              <a:latin typeface="Arial"/>
            </a:endParaRPr>
          </a:p>
        </p:txBody>
      </p:sp>
      <p:sp>
        <p:nvSpPr>
          <p:cNvPr id="90" name="TextBox 89"/>
          <p:cNvSpPr txBox="1"/>
          <p:nvPr/>
        </p:nvSpPr>
        <p:spPr>
          <a:xfrm>
            <a:off x="5875110" y="2553089"/>
            <a:ext cx="966930" cy="133883"/>
          </a:xfrm>
          <a:prstGeom prst="rect">
            <a:avLst/>
          </a:prstGeom>
        </p:spPr>
        <p:style>
          <a:lnRef idx="1">
            <a:schemeClr val="accent6"/>
          </a:lnRef>
          <a:fillRef idx="2">
            <a:schemeClr val="accent6"/>
          </a:fillRef>
          <a:effectRef idx="1">
            <a:schemeClr val="accent6"/>
          </a:effectRef>
          <a:fontRef idx="minor">
            <a:schemeClr val="dk1"/>
          </a:fontRef>
        </p:style>
        <p:txBody>
          <a:bodyPr wrap="none" lIns="17112" tIns="10270" rIns="34229" bIns="10270" rtlCol="0">
            <a:noAutofit/>
          </a:bodyPr>
          <a:lstStyle/>
          <a:p>
            <a:pPr algn="l">
              <a:lnSpc>
                <a:spcPct val="100000"/>
              </a:lnSpc>
              <a:spcBef>
                <a:spcPct val="0"/>
              </a:spcBef>
              <a:buClrTx/>
            </a:pPr>
            <a:r>
              <a:rPr lang="en-US" sz="700" b="0" dirty="0">
                <a:solidFill>
                  <a:srgbClr val="000000"/>
                </a:solidFill>
                <a:latin typeface="Arial"/>
              </a:rPr>
              <a:t>- </a:t>
            </a:r>
            <a:r>
              <a:rPr lang="en-US" sz="700" b="0" dirty="0" err="1">
                <a:solidFill>
                  <a:srgbClr val="000000"/>
                </a:solidFill>
                <a:latin typeface="Arial"/>
              </a:rPr>
              <a:t>updateCustomer</a:t>
            </a:r>
            <a:endParaRPr lang="en-US" sz="700" b="0" dirty="0">
              <a:solidFill>
                <a:srgbClr val="000000"/>
              </a:solidFill>
              <a:latin typeface="Arial"/>
            </a:endParaRPr>
          </a:p>
        </p:txBody>
      </p:sp>
      <p:sp>
        <p:nvSpPr>
          <p:cNvPr id="102" name="TextBox 101"/>
          <p:cNvSpPr txBox="1"/>
          <p:nvPr/>
        </p:nvSpPr>
        <p:spPr>
          <a:xfrm>
            <a:off x="5875110" y="2731066"/>
            <a:ext cx="966930" cy="133883"/>
          </a:xfrm>
          <a:prstGeom prst="rect">
            <a:avLst/>
          </a:prstGeom>
        </p:spPr>
        <p:style>
          <a:lnRef idx="1">
            <a:schemeClr val="accent6"/>
          </a:lnRef>
          <a:fillRef idx="2">
            <a:schemeClr val="accent6"/>
          </a:fillRef>
          <a:effectRef idx="1">
            <a:schemeClr val="accent6"/>
          </a:effectRef>
          <a:fontRef idx="minor">
            <a:schemeClr val="dk1"/>
          </a:fontRef>
        </p:style>
        <p:txBody>
          <a:bodyPr wrap="none" lIns="17112" tIns="10270" rIns="34229" bIns="10270" rtlCol="0">
            <a:noAutofit/>
          </a:bodyPr>
          <a:lstStyle/>
          <a:p>
            <a:pPr algn="l">
              <a:lnSpc>
                <a:spcPct val="100000"/>
              </a:lnSpc>
              <a:spcBef>
                <a:spcPct val="0"/>
              </a:spcBef>
              <a:buClrTx/>
            </a:pPr>
            <a:r>
              <a:rPr lang="en-US" sz="700" b="0" dirty="0">
                <a:solidFill>
                  <a:srgbClr val="000000"/>
                </a:solidFill>
                <a:latin typeface="Arial"/>
              </a:rPr>
              <a:t>- </a:t>
            </a:r>
            <a:r>
              <a:rPr lang="en-US" sz="700" b="0" dirty="0" err="1">
                <a:solidFill>
                  <a:srgbClr val="000000"/>
                </a:solidFill>
                <a:latin typeface="Arial"/>
              </a:rPr>
              <a:t>deleteCustomer</a:t>
            </a:r>
            <a:r>
              <a:rPr lang="en-US" sz="700" b="0" dirty="0">
                <a:solidFill>
                  <a:srgbClr val="000000"/>
                </a:solidFill>
                <a:latin typeface="Arial"/>
              </a:rPr>
              <a:t>…</a:t>
            </a:r>
          </a:p>
        </p:txBody>
      </p:sp>
      <p:sp>
        <p:nvSpPr>
          <p:cNvPr id="103" name="TextBox 102"/>
          <p:cNvSpPr txBox="1"/>
          <p:nvPr/>
        </p:nvSpPr>
        <p:spPr>
          <a:xfrm>
            <a:off x="5771994" y="2177385"/>
            <a:ext cx="1210588" cy="157725"/>
          </a:xfrm>
          <a:prstGeom prst="rect">
            <a:avLst/>
          </a:prstGeom>
        </p:spPr>
        <p:style>
          <a:lnRef idx="1">
            <a:schemeClr val="accent6"/>
          </a:lnRef>
          <a:fillRef idx="2">
            <a:schemeClr val="accent6"/>
          </a:fillRef>
          <a:effectRef idx="1">
            <a:schemeClr val="accent6"/>
          </a:effectRef>
          <a:fontRef idx="minor">
            <a:schemeClr val="dk1"/>
          </a:fontRef>
        </p:style>
        <p:txBody>
          <a:bodyPr wrap="square" lIns="34229" tIns="17112" rIns="34229" bIns="17112" rtlCol="0">
            <a:spAutoFit/>
          </a:bodyPr>
          <a:lstStyle/>
          <a:p>
            <a:pPr algn="l">
              <a:lnSpc>
                <a:spcPct val="100000"/>
              </a:lnSpc>
              <a:spcBef>
                <a:spcPct val="0"/>
              </a:spcBef>
              <a:buClrTx/>
            </a:pPr>
            <a:r>
              <a:rPr lang="en-US" sz="800" dirty="0">
                <a:solidFill>
                  <a:srgbClr val="000000"/>
                </a:solidFill>
                <a:latin typeface="Arial"/>
              </a:rPr>
              <a:t> Customer Service</a:t>
            </a:r>
          </a:p>
        </p:txBody>
      </p:sp>
      <p:sp>
        <p:nvSpPr>
          <p:cNvPr id="59" name="Rounded Rectangle 58"/>
          <p:cNvSpPr/>
          <p:nvPr/>
        </p:nvSpPr>
        <p:spPr bwMode="auto">
          <a:xfrm>
            <a:off x="6749557" y="2121999"/>
            <a:ext cx="1691204" cy="821233"/>
          </a:xfrm>
          <a:prstGeom prst="roundRect">
            <a:avLst/>
          </a:prstGeom>
          <a:gradFill flip="none" rotWithShape="1">
            <a:gsLst>
              <a:gs pos="43000">
                <a:schemeClr val="accent3">
                  <a:tint val="50000"/>
                  <a:satMod val="300000"/>
                </a:schemeClr>
              </a:gs>
              <a:gs pos="57000">
                <a:schemeClr val="accent3">
                  <a:tint val="50000"/>
                  <a:satMod val="300000"/>
                </a:schemeClr>
              </a:gs>
              <a:gs pos="68000">
                <a:schemeClr val="accent2">
                  <a:lumMod val="40000"/>
                  <a:lumOff val="60000"/>
                </a:schemeClr>
              </a:gs>
              <a:gs pos="84000">
                <a:schemeClr val="bg1">
                  <a:lumMod val="95000"/>
                </a:schemeClr>
              </a:gs>
              <a:gs pos="100000">
                <a:schemeClr val="bg1"/>
              </a:gs>
            </a:gsLst>
            <a:lin ang="5400000" scaled="1"/>
            <a:tileRect/>
          </a:gradFill>
          <a:ln>
            <a:solidFill>
              <a:schemeClr val="bg2">
                <a:lumMod val="40000"/>
                <a:lumOff val="60000"/>
              </a:schemeClr>
            </a:solidFill>
            <a:miter lim="800000"/>
            <a:headEnd type="none" w="med" len="med"/>
            <a:tailEnd type="none" w="med" len="med"/>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81867" tIns="40934" rIns="81867" bIns="40934"/>
          <a:lstStyle/>
          <a:p>
            <a:pPr marL="105861" indent="-105861">
              <a:buClr>
                <a:srgbClr val="667263"/>
              </a:buClr>
              <a:defRPr/>
            </a:pPr>
            <a:endParaRPr lang="en-US" sz="1600">
              <a:solidFill>
                <a:srgbClr val="000000"/>
              </a:solidFill>
              <a:latin typeface="Arial"/>
              <a:cs typeface="Arial" pitchFamily="34" charset="0"/>
            </a:endParaRPr>
          </a:p>
        </p:txBody>
      </p:sp>
      <p:pic>
        <p:nvPicPr>
          <p:cNvPr id="23556" name="Picture 79" descr="jboss.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01867" y="2361860"/>
            <a:ext cx="356198" cy="16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itle 1"/>
          <p:cNvSpPr>
            <a:spLocks noGrp="1"/>
          </p:cNvSpPr>
          <p:nvPr>
            <p:ph type="title"/>
          </p:nvPr>
        </p:nvSpPr>
        <p:spPr>
          <a:xfrm>
            <a:off x="889000" y="285750"/>
            <a:ext cx="8026400" cy="706041"/>
          </a:xfrm>
        </p:spPr>
        <p:txBody>
          <a:bodyPr/>
          <a:lstStyle/>
          <a:p>
            <a:r>
              <a:rPr lang="en-US" sz="2400" dirty="0">
                <a:ea typeface="ＭＳ Ｐゴシック" pitchFamily="34" charset="-128"/>
              </a:rPr>
              <a:t>Data security using fine grained </a:t>
            </a:r>
            <a:r>
              <a:rPr lang="en-US" sz="2400" dirty="0" smtClean="0">
                <a:ea typeface="ＭＳ Ｐゴシック" pitchFamily="34" charset="-128"/>
              </a:rPr>
              <a:t>authorization</a:t>
            </a:r>
            <a:r>
              <a:rPr lang="en-US" sz="2400" dirty="0">
                <a:ea typeface="ＭＳ Ｐゴシック" pitchFamily="34" charset="-128"/>
              </a:rPr>
              <a:t/>
            </a:r>
            <a:br>
              <a:rPr lang="en-US" sz="2400" dirty="0">
                <a:ea typeface="ＭＳ Ｐゴシック" pitchFamily="34" charset="-128"/>
              </a:rPr>
            </a:br>
            <a:endParaRPr lang="en-US" sz="2400" dirty="0">
              <a:solidFill>
                <a:srgbClr val="FF0000"/>
              </a:solidFill>
              <a:ea typeface="ＭＳ Ｐゴシック" pitchFamily="34" charset="-128"/>
            </a:endParaRPr>
          </a:p>
        </p:txBody>
      </p:sp>
      <p:grpSp>
        <p:nvGrpSpPr>
          <p:cNvPr id="23597" name="Group 45"/>
          <p:cNvGrpSpPr>
            <a:grpSpLocks/>
          </p:cNvGrpSpPr>
          <p:nvPr/>
        </p:nvGrpSpPr>
        <p:grpSpPr bwMode="auto">
          <a:xfrm>
            <a:off x="7153024" y="101814"/>
            <a:ext cx="1948026" cy="565357"/>
            <a:chOff x="1769539" y="3141821"/>
            <a:chExt cx="1840194" cy="622428"/>
          </a:xfrm>
        </p:grpSpPr>
        <p:pic>
          <p:nvPicPr>
            <p:cNvPr id="23609" name="Picture 49" descr="diagr026.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200400"/>
              <a:ext cx="52578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1769539" y="3522821"/>
              <a:ext cx="913407" cy="241428"/>
            </a:xfrm>
            <a:prstGeom prst="rect">
              <a:avLst/>
            </a:prstGeom>
            <a:noFill/>
          </p:spPr>
          <p:txBody>
            <a:bodyPr wrap="none">
              <a:spAutoFit/>
              <a:scene3d>
                <a:camera prst="isometricRightUp"/>
                <a:lightRig rig="threePt" dir="t"/>
              </a:scene3d>
            </a:bodyPr>
            <a:lstStyle/>
            <a:p>
              <a:pPr>
                <a:buClr>
                  <a:srgbClr val="667263"/>
                </a:buClr>
                <a:defRPr/>
              </a:pPr>
              <a:r>
                <a:rPr lang="en-US" sz="900" dirty="0">
                  <a:solidFill>
                    <a:srgbClr val="000000"/>
                  </a:solidFill>
                  <a:latin typeface="Arial"/>
                </a:rPr>
                <a:t>..Card No: 124</a:t>
              </a:r>
            </a:p>
          </p:txBody>
        </p:sp>
        <p:sp>
          <p:nvSpPr>
            <p:cNvPr id="52" name="TextBox 51"/>
            <p:cNvSpPr txBox="1"/>
            <p:nvPr/>
          </p:nvSpPr>
          <p:spPr>
            <a:xfrm>
              <a:off x="2925927" y="3141821"/>
              <a:ext cx="683806" cy="241428"/>
            </a:xfrm>
            <a:prstGeom prst="rect">
              <a:avLst/>
            </a:prstGeom>
            <a:noFill/>
          </p:spPr>
          <p:txBody>
            <a:bodyPr wrap="none">
              <a:spAutoFit/>
              <a:scene3d>
                <a:camera prst="isometricRightUp"/>
                <a:lightRig rig="threePt" dir="t"/>
              </a:scene3d>
            </a:bodyPr>
            <a:lstStyle/>
            <a:p>
              <a:pPr>
                <a:buClr>
                  <a:srgbClr val="667263"/>
                </a:buClr>
                <a:defRPr/>
              </a:pPr>
              <a:r>
                <a:rPr lang="en-US" sz="900" dirty="0">
                  <a:solidFill>
                    <a:srgbClr val="000000"/>
                  </a:solidFill>
                  <a:latin typeface="Arial"/>
                </a:rPr>
                <a:t>*$#%^*!@</a:t>
              </a:r>
            </a:p>
          </p:txBody>
        </p:sp>
      </p:grpSp>
      <p:pic>
        <p:nvPicPr>
          <p:cNvPr id="23627" name="Picture 7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7939" y="2171901"/>
            <a:ext cx="725474" cy="10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Footer Placeholder 1"/>
          <p:cNvSpPr>
            <a:spLocks noGrp="1"/>
          </p:cNvSpPr>
          <p:nvPr>
            <p:ph type="ftr" sz="quarter" idx="4294967295"/>
          </p:nvPr>
        </p:nvSpPr>
        <p:spPr>
          <a:xfrm>
            <a:off x="152400" y="4914900"/>
            <a:ext cx="8839200" cy="114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b="1">
                <a:solidFill>
                  <a:schemeClr val="tx1"/>
                </a:solidFill>
                <a:latin typeface="Arial" pitchFamily="34" charset="0"/>
              </a:defRPr>
            </a:lvl1pPr>
            <a:lvl2pPr marL="660574" indent="-254072" eaLnBrk="0" hangingPunct="0">
              <a:defRPr sz="1800" b="1">
                <a:solidFill>
                  <a:schemeClr val="tx1"/>
                </a:solidFill>
                <a:latin typeface="Arial" pitchFamily="34" charset="0"/>
              </a:defRPr>
            </a:lvl2pPr>
            <a:lvl3pPr marL="1016273" indent="-203257" eaLnBrk="0" hangingPunct="0">
              <a:defRPr sz="1800" b="1">
                <a:solidFill>
                  <a:schemeClr val="tx1"/>
                </a:solidFill>
                <a:latin typeface="Arial" pitchFamily="34" charset="0"/>
              </a:defRPr>
            </a:lvl3pPr>
            <a:lvl4pPr marL="1422778" indent="-203257" eaLnBrk="0" hangingPunct="0">
              <a:defRPr sz="1800" b="1">
                <a:solidFill>
                  <a:schemeClr val="tx1"/>
                </a:solidFill>
                <a:latin typeface="Arial" pitchFamily="34" charset="0"/>
              </a:defRPr>
            </a:lvl4pPr>
            <a:lvl5pPr marL="1829287" indent="-203257" eaLnBrk="0" hangingPunct="0">
              <a:defRPr sz="1800" b="1">
                <a:solidFill>
                  <a:schemeClr val="tx1"/>
                </a:solidFill>
                <a:latin typeface="Arial" pitchFamily="34" charset="0"/>
              </a:defRPr>
            </a:lvl5pPr>
            <a:lvl6pPr marL="2235796"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6pPr>
            <a:lvl7pPr marL="2642306"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7pPr>
            <a:lvl8pPr marL="3048816"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8pPr>
            <a:lvl9pPr marL="3455321"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9pPr>
          </a:lstStyle>
          <a:p>
            <a:fld id="{5A4B39B9-985B-44B2-9B07-BC44224F1F4C}" type="slidenum">
              <a:rPr lang="en-US" sz="1000" kern="0">
                <a:solidFill>
                  <a:sysClr val="windowText" lastClr="000000"/>
                </a:solidFill>
              </a:rPr>
              <a:pPr/>
              <a:t>47</a:t>
            </a:fld>
            <a:r>
              <a:rPr lang="en-US" sz="1000" kern="0" dirty="0">
                <a:solidFill>
                  <a:sysClr val="windowText" lastClr="000000"/>
                </a:solidFill>
              </a:rPr>
              <a:t>	</a:t>
            </a:r>
            <a:r>
              <a:rPr lang="en-US" sz="1000" b="0" i="1" kern="0" dirty="0">
                <a:solidFill>
                  <a:sysClr val="windowText" lastClr="000000"/>
                </a:solidFill>
              </a:rPr>
              <a:t>Oracle Confidential </a:t>
            </a:r>
            <a:r>
              <a:rPr lang="en-US" sz="1000" b="0" kern="0" dirty="0">
                <a:solidFill>
                  <a:sysClr val="windowText" lastClr="000000"/>
                </a:solidFill>
              </a:rPr>
              <a:t> 		</a:t>
            </a:r>
            <a:r>
              <a:rPr lang="en-US" sz="1000" b="0" kern="0" dirty="0">
                <a:solidFill>
                  <a:srgbClr val="000000"/>
                </a:solidFill>
              </a:rPr>
              <a:t>			</a:t>
            </a:r>
            <a:r>
              <a:rPr lang="en-US" sz="800" b="0" kern="0" dirty="0">
                <a:solidFill>
                  <a:sysClr val="windowText" lastClr="000000"/>
                </a:solidFill>
              </a:rPr>
              <a:t>Copyright © 2010, Oracle.  All rights reserved</a:t>
            </a:r>
            <a:endParaRPr lang="en-US" sz="1000" b="0" kern="0" dirty="0">
              <a:solidFill>
                <a:sysClr val="windowText" lastClr="000000"/>
              </a:solidFill>
            </a:endParaRPr>
          </a:p>
          <a:p>
            <a:endParaRPr lang="en-US" sz="100" b="0" dirty="0">
              <a:solidFill>
                <a:srgbClr val="000000"/>
              </a:solidFill>
            </a:endParaRPr>
          </a:p>
        </p:txBody>
      </p:sp>
      <p:pic>
        <p:nvPicPr>
          <p:cNvPr id="23599" name="Picture 211" descr="dot net3.jpg"/>
          <p:cNvPicPr>
            <a:picLocks noChangeAspect="1"/>
          </p:cNvPicPr>
          <p:nvPr/>
        </p:nvPicPr>
        <p:blipFill>
          <a:blip r:embed="rId6">
            <a:clrChange>
              <a:clrFrom>
                <a:srgbClr val="FFFEFC"/>
              </a:clrFrom>
              <a:clrTo>
                <a:srgbClr val="FFFEFC">
                  <a:alpha val="0"/>
                </a:srgbClr>
              </a:clrTo>
            </a:clrChange>
            <a:extLst>
              <a:ext uri="{28A0092B-C50C-407E-A947-70E740481C1C}">
                <a14:useLocalDpi xmlns:a14="http://schemas.microsoft.com/office/drawing/2010/main" val="0"/>
              </a:ext>
            </a:extLst>
          </a:blip>
          <a:srcRect/>
          <a:stretch>
            <a:fillRect/>
          </a:stretch>
        </p:blipFill>
        <p:spPr bwMode="auto">
          <a:xfrm>
            <a:off x="7535283" y="2469668"/>
            <a:ext cx="636705" cy="11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0" name="Picture 233" descr="websphere.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39621" y="2237548"/>
            <a:ext cx="699116" cy="14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1" name="Picture 80" descr="tomcat.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6415" y="2635809"/>
            <a:ext cx="620699" cy="2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2828" y="2694692"/>
            <a:ext cx="574867" cy="15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8" descr="netwo027.gif"/>
          <p:cNvPicPr>
            <a:picLocks noChangeAspect="1"/>
          </p:cNvPicPr>
          <p:nvPr/>
        </p:nvPicPr>
        <p:blipFill>
          <a:blip r:embed="rId10" cstate="print"/>
          <a:srcRect/>
          <a:stretch>
            <a:fillRect/>
          </a:stretch>
        </p:blipFill>
        <p:spPr bwMode="auto">
          <a:xfrm>
            <a:off x="5629138" y="2089355"/>
            <a:ext cx="207030" cy="166092"/>
          </a:xfrm>
          <a:prstGeom prst="rect">
            <a:avLst/>
          </a:prstGeom>
          <a:noFill/>
          <a:ln w="9525">
            <a:noFill/>
            <a:miter lim="800000"/>
            <a:headEnd/>
            <a:tailEnd/>
          </a:ln>
        </p:spPr>
      </p:pic>
      <p:pic>
        <p:nvPicPr>
          <p:cNvPr id="107" name="Picture 89" descr="Access"/>
          <p:cNvPicPr>
            <a:picLocks noChangeAspect="1" noChangeArrowheads="1"/>
          </p:cNvPicPr>
          <p:nvPr/>
        </p:nvPicPr>
        <p:blipFill>
          <a:blip r:embed="rId11" cstate="print"/>
          <a:srcRect/>
          <a:stretch>
            <a:fillRect/>
          </a:stretch>
        </p:blipFill>
        <p:spPr bwMode="auto">
          <a:xfrm>
            <a:off x="629163" y="1786728"/>
            <a:ext cx="562079" cy="499279"/>
          </a:xfrm>
          <a:prstGeom prst="rect">
            <a:avLst/>
          </a:prstGeom>
          <a:noFill/>
          <a:ln w="9525">
            <a:noFill/>
            <a:miter lim="800000"/>
            <a:headEnd/>
            <a:tailEnd/>
          </a:ln>
        </p:spPr>
      </p:pic>
      <p:sp>
        <p:nvSpPr>
          <p:cNvPr id="108" name="Text Box 61"/>
          <p:cNvSpPr txBox="1">
            <a:spLocks noChangeArrowheads="1"/>
          </p:cNvSpPr>
          <p:nvPr/>
        </p:nvSpPr>
        <p:spPr bwMode="auto">
          <a:xfrm>
            <a:off x="345225" y="2343156"/>
            <a:ext cx="1378000" cy="100508"/>
          </a:xfrm>
          <a:prstGeom prst="rect">
            <a:avLst/>
          </a:prstGeom>
          <a:noFill/>
          <a:ln w="9525">
            <a:noFill/>
            <a:miter lim="800000"/>
            <a:headEnd/>
            <a:tailEnd/>
          </a:ln>
        </p:spPr>
        <p:txBody>
          <a:bodyPr wrap="square" lIns="0" tIns="0" rIns="0" bIns="0">
            <a:spAutoFit/>
          </a:bodyPr>
          <a:lstStyle/>
          <a:p>
            <a:pPr>
              <a:buClr>
                <a:srgbClr val="667263"/>
              </a:buClr>
            </a:pPr>
            <a:r>
              <a:rPr lang="en-US" sz="700" dirty="0">
                <a:solidFill>
                  <a:srgbClr val="000000"/>
                </a:solidFill>
                <a:latin typeface="Arial" pitchFamily="34" charset="0"/>
                <a:ea typeface="ＭＳ Ｐゴシック" pitchFamily="34" charset="-128"/>
              </a:rPr>
              <a:t>Web Applications</a:t>
            </a:r>
          </a:p>
        </p:txBody>
      </p:sp>
      <p:sp>
        <p:nvSpPr>
          <p:cNvPr id="109" name="Text Box 19"/>
          <p:cNvSpPr txBox="1">
            <a:spLocks noChangeArrowheads="1"/>
          </p:cNvSpPr>
          <p:nvPr/>
        </p:nvSpPr>
        <p:spPr bwMode="auto">
          <a:xfrm>
            <a:off x="86316" y="3108758"/>
            <a:ext cx="1897017" cy="100508"/>
          </a:xfrm>
          <a:prstGeom prst="rect">
            <a:avLst/>
          </a:prstGeom>
          <a:noFill/>
          <a:ln w="9525">
            <a:noFill/>
            <a:miter lim="800000"/>
            <a:headEnd/>
            <a:tailEnd/>
          </a:ln>
        </p:spPr>
        <p:txBody>
          <a:bodyPr wrap="square" lIns="0" tIns="0" rIns="0" bIns="0">
            <a:spAutoFit/>
          </a:bodyPr>
          <a:lstStyle/>
          <a:p>
            <a:pPr>
              <a:buClr>
                <a:srgbClr val="667263"/>
              </a:buClr>
            </a:pPr>
            <a:r>
              <a:rPr lang="en-US" sz="700" dirty="0">
                <a:solidFill>
                  <a:srgbClr val="000000"/>
                </a:solidFill>
                <a:latin typeface="Arial" pitchFamily="34" charset="0"/>
                <a:ea typeface="ＭＳ Ｐゴシック" pitchFamily="34" charset="-128"/>
              </a:rPr>
              <a:t>Web Services Clients</a:t>
            </a:r>
          </a:p>
        </p:txBody>
      </p:sp>
      <p:pic>
        <p:nvPicPr>
          <p:cNvPr id="110" name="Picture 177" descr="OracleIDMgr"/>
          <p:cNvPicPr>
            <a:picLocks noChangeAspect="1" noChangeArrowheads="1"/>
          </p:cNvPicPr>
          <p:nvPr/>
        </p:nvPicPr>
        <p:blipFill>
          <a:blip r:embed="rId12" cstate="print"/>
          <a:srcRect/>
          <a:stretch>
            <a:fillRect/>
          </a:stretch>
        </p:blipFill>
        <p:spPr bwMode="auto">
          <a:xfrm>
            <a:off x="622888" y="2573946"/>
            <a:ext cx="621007" cy="512154"/>
          </a:xfrm>
          <a:prstGeom prst="rect">
            <a:avLst/>
          </a:prstGeom>
          <a:noFill/>
          <a:ln w="9525">
            <a:noFill/>
            <a:miter lim="800000"/>
            <a:headEnd/>
            <a:tailEnd/>
          </a:ln>
        </p:spPr>
      </p:pic>
      <p:cxnSp>
        <p:nvCxnSpPr>
          <p:cNvPr id="36" name="Straight Arrow Connector 35"/>
          <p:cNvCxnSpPr/>
          <p:nvPr/>
        </p:nvCxnSpPr>
        <p:spPr>
          <a:xfrm>
            <a:off x="1714872" y="2457450"/>
            <a:ext cx="3785516" cy="0"/>
          </a:xfrm>
          <a:prstGeom prst="straightConnector1">
            <a:avLst/>
          </a:prstGeom>
          <a:noFill/>
          <a:ln w="25400" cap="flat" cmpd="sng" algn="ctr">
            <a:solidFill>
              <a:srgbClr val="FF0000"/>
            </a:solidFill>
            <a:prstDash val="solid"/>
            <a:headEnd type="triangle" w="lg" len="med"/>
            <a:tailEnd type="none" w="lg" len="med"/>
          </a:ln>
          <a:effectLst>
            <a:outerShdw blurRad="40000" dist="20000" dir="5400000" rotWithShape="0">
              <a:srgbClr val="000000">
                <a:alpha val="38000"/>
              </a:srgbClr>
            </a:outerShdw>
          </a:effectLst>
        </p:spPr>
      </p:cxnSp>
      <p:sp>
        <p:nvSpPr>
          <p:cNvPr id="38" name="Text Box 61"/>
          <p:cNvSpPr txBox="1">
            <a:spLocks noChangeArrowheads="1"/>
          </p:cNvSpPr>
          <p:nvPr/>
        </p:nvSpPr>
        <p:spPr bwMode="auto">
          <a:xfrm>
            <a:off x="4457715" y="2428881"/>
            <a:ext cx="628568" cy="100508"/>
          </a:xfrm>
          <a:prstGeom prst="rect">
            <a:avLst/>
          </a:prstGeom>
          <a:solidFill>
            <a:schemeClr val="bg1"/>
          </a:solidFill>
          <a:ln w="9525">
            <a:noFill/>
            <a:miter lim="800000"/>
            <a:headEnd/>
            <a:tailEnd/>
          </a:ln>
        </p:spPr>
        <p:txBody>
          <a:bodyPr wrap="square" lIns="0" tIns="0" rIns="0" bIns="0">
            <a:spAutoFit/>
          </a:bodyPr>
          <a:lstStyle/>
          <a:p>
            <a:pPr>
              <a:buClr>
                <a:srgbClr val="667263"/>
              </a:buClr>
            </a:pPr>
            <a:r>
              <a:rPr lang="en-US" sz="700" dirty="0">
                <a:solidFill>
                  <a:srgbClr val="000000"/>
                </a:solidFill>
                <a:latin typeface="Arial" pitchFamily="34" charset="0"/>
                <a:ea typeface="ＭＳ Ｐゴシック" pitchFamily="34" charset="-128"/>
              </a:rPr>
              <a:t>Response</a:t>
            </a:r>
          </a:p>
        </p:txBody>
      </p:sp>
      <p:sp>
        <p:nvSpPr>
          <p:cNvPr id="40" name="Text Box 10"/>
          <p:cNvSpPr txBox="1">
            <a:spLocks noChangeArrowheads="1"/>
          </p:cNvSpPr>
          <p:nvPr/>
        </p:nvSpPr>
        <p:spPr bwMode="auto">
          <a:xfrm>
            <a:off x="1879759" y="2771775"/>
            <a:ext cx="4758421" cy="1905224"/>
          </a:xfrm>
          <a:prstGeom prst="rect">
            <a:avLst/>
          </a:prstGeom>
          <a:solidFill>
            <a:schemeClr val="bg1"/>
          </a:solidFill>
          <a:ln w="9525">
            <a:solidFill>
              <a:srgbClr val="000000"/>
            </a:solidFill>
            <a:prstDash val="lgDash"/>
            <a:miter lim="800000"/>
            <a:headEnd/>
            <a:tailEnd/>
          </a:ln>
          <a:effectLst>
            <a:outerShdw blurRad="50800" dist="38100" dir="2700000" algn="tl" rotWithShape="0">
              <a:prstClr val="black">
                <a:alpha val="40000"/>
              </a:prstClr>
            </a:outerShdw>
          </a:effectLst>
          <a:extLst/>
        </p:spPr>
        <p:txBody>
          <a:bodyPr wrap="square" lIns="81300" tIns="40650" rIns="81300" bIns="40650">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l" eaLnBrk="1" hangingPunct="1">
              <a:buClr>
                <a:srgbClr val="667263"/>
              </a:buClr>
            </a:pPr>
            <a:r>
              <a:rPr lang="en-US" sz="1000" b="0" dirty="0">
                <a:solidFill>
                  <a:srgbClr val="000000"/>
                </a:solidFill>
                <a:latin typeface="Courier New" pitchFamily="49" charset="0"/>
                <a:ea typeface="ＭＳ Ｐゴシック" pitchFamily="34" charset="-128"/>
                <a:cs typeface="Courier New" pitchFamily="49" charset="0"/>
              </a:rPr>
              <a:t>&lt;</a:t>
            </a:r>
            <a:r>
              <a:rPr lang="en-US" sz="1000" b="0" dirty="0" err="1">
                <a:solidFill>
                  <a:srgbClr val="000000"/>
                </a:solidFill>
                <a:latin typeface="Courier New" pitchFamily="49" charset="0"/>
                <a:ea typeface="ＭＳ Ｐゴシック" pitchFamily="34" charset="-128"/>
                <a:cs typeface="Courier New" pitchFamily="49" charset="0"/>
              </a:rPr>
              <a:t>SOAP:Envelope</a:t>
            </a:r>
            <a:r>
              <a:rPr lang="en-US" sz="1000" b="0" dirty="0">
                <a:solidFill>
                  <a:srgbClr val="000000"/>
                </a:solidFill>
                <a:latin typeface="Courier New" pitchFamily="49" charset="0"/>
                <a:ea typeface="ＭＳ Ｐゴシック" pitchFamily="34" charset="-128"/>
                <a:cs typeface="Courier New" pitchFamily="49" charset="0"/>
              </a:rPr>
              <a:t>&gt;</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 …</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&lt;</a:t>
            </a:r>
            <a:r>
              <a:rPr lang="en-US" sz="1000" b="0" dirty="0" err="1">
                <a:solidFill>
                  <a:srgbClr val="000000"/>
                </a:solidFill>
                <a:latin typeface="Courier New" pitchFamily="49" charset="0"/>
                <a:ea typeface="ＭＳ Ｐゴシック" pitchFamily="34" charset="-128"/>
                <a:cs typeface="Courier New" pitchFamily="49" charset="0"/>
              </a:rPr>
              <a:t>SOAP:Body</a:t>
            </a:r>
            <a:r>
              <a:rPr lang="en-US" sz="1000" b="0" dirty="0">
                <a:solidFill>
                  <a:srgbClr val="000000"/>
                </a:solidFill>
                <a:latin typeface="Courier New" pitchFamily="49" charset="0"/>
                <a:ea typeface="ＭＳ Ｐゴシック" pitchFamily="34" charset="-128"/>
                <a:cs typeface="Courier New" pitchFamily="49" charset="0"/>
              </a:rPr>
              <a:t>&gt;</a:t>
            </a:r>
            <a:br>
              <a:rPr lang="en-US" sz="1000" b="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getCustomerDetailResponse</a:t>
            </a:r>
            <a:r>
              <a:rPr lang="en-US" sz="1000" dirty="0">
                <a:solidFill>
                  <a:srgbClr val="000000"/>
                </a:solidFill>
                <a:latin typeface="Courier New" pitchFamily="49" charset="0"/>
                <a:ea typeface="ＭＳ Ｐゴシック" pitchFamily="34" charset="-128"/>
                <a:cs typeface="Courier New" pitchFamily="49" charset="0"/>
              </a:rPr>
              <a:t>&gt;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customerID</a:t>
            </a:r>
            <a:r>
              <a:rPr lang="en-US" sz="1000" dirty="0">
                <a:solidFill>
                  <a:srgbClr val="000000"/>
                </a:solidFill>
                <a:latin typeface="Courier New" pitchFamily="49" charset="0"/>
                <a:ea typeface="ＭＳ Ｐゴシック" pitchFamily="34" charset="-128"/>
                <a:cs typeface="Courier New" pitchFamily="49" charset="0"/>
              </a:rPr>
              <a:t>&gt; </a:t>
            </a:r>
            <a:r>
              <a:rPr lang="en-US" sz="1000" dirty="0">
                <a:solidFill>
                  <a:srgbClr val="FF0000"/>
                </a:solidFill>
                <a:latin typeface="Courier New" pitchFamily="49" charset="0"/>
                <a:ea typeface="ＭＳ Ｐゴシック" pitchFamily="34" charset="-128"/>
                <a:cs typeface="Courier New" pitchFamily="49" charset="0"/>
              </a:rPr>
              <a:t>99999</a:t>
            </a: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customerID</a:t>
            </a:r>
            <a:r>
              <a:rPr lang="en-US" sz="1000" dirty="0">
                <a:solidFill>
                  <a:srgbClr val="000000"/>
                </a:solidFill>
                <a:latin typeface="Courier New" pitchFamily="49" charset="0"/>
                <a:ea typeface="ＭＳ Ｐゴシック" pitchFamily="34" charset="-128"/>
                <a:cs typeface="Courier New" pitchFamily="49" charset="0"/>
              </a:rPr>
              <a:t>&gt;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&lt;name&gt; </a:t>
            </a:r>
            <a:r>
              <a:rPr lang="en-US" sz="1000" dirty="0">
                <a:solidFill>
                  <a:srgbClr val="FF0000"/>
                </a:solidFill>
                <a:latin typeface="Courier New" pitchFamily="49" charset="0"/>
                <a:ea typeface="ＭＳ Ｐゴシック" pitchFamily="34" charset="-128"/>
                <a:cs typeface="Courier New" pitchFamily="49" charset="0"/>
              </a:rPr>
              <a:t>Sally Smith</a:t>
            </a:r>
            <a:r>
              <a:rPr lang="en-US" sz="1000" dirty="0">
                <a:solidFill>
                  <a:srgbClr val="000000"/>
                </a:solidFill>
                <a:latin typeface="Courier New" pitchFamily="49" charset="0"/>
                <a:ea typeface="ＭＳ Ｐゴシック" pitchFamily="34" charset="-128"/>
                <a:cs typeface="Courier New" pitchFamily="49" charset="0"/>
              </a:rPr>
              <a:t> &lt;/name&gt;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&lt;phone&gt; </a:t>
            </a:r>
            <a:r>
              <a:rPr lang="en-US" sz="1000" dirty="0">
                <a:solidFill>
                  <a:srgbClr val="FF0000"/>
                </a:solidFill>
                <a:latin typeface="Courier New" pitchFamily="49" charset="0"/>
                <a:ea typeface="ＭＳ Ｐゴシック" pitchFamily="34" charset="-128"/>
                <a:cs typeface="Courier New" pitchFamily="49" charset="0"/>
              </a:rPr>
              <a:t>555-1234567</a:t>
            </a:r>
            <a:r>
              <a:rPr lang="en-US" sz="1000" dirty="0">
                <a:solidFill>
                  <a:srgbClr val="000000"/>
                </a:solidFill>
                <a:latin typeface="Courier New" pitchFamily="49" charset="0"/>
                <a:ea typeface="ＭＳ Ｐゴシック" pitchFamily="34" charset="-128"/>
                <a:cs typeface="Courier New" pitchFamily="49" charset="0"/>
              </a:rPr>
              <a:t> &lt;/phone&gt;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&lt;SSN&gt; </a:t>
            </a:r>
            <a:r>
              <a:rPr lang="en-US" sz="1000" dirty="0">
                <a:solidFill>
                  <a:srgbClr val="FF0000"/>
                </a:solidFill>
                <a:latin typeface="Courier New" pitchFamily="49" charset="0"/>
                <a:ea typeface="ＭＳ Ｐゴシック" pitchFamily="34" charset="-128"/>
                <a:cs typeface="Courier New" pitchFamily="49" charset="0"/>
              </a:rPr>
              <a:t>987-65-4321</a:t>
            </a:r>
            <a:r>
              <a:rPr lang="en-US" sz="1000" dirty="0">
                <a:solidFill>
                  <a:srgbClr val="000000"/>
                </a:solidFill>
                <a:latin typeface="Courier New" pitchFamily="49" charset="0"/>
                <a:ea typeface="ＭＳ Ｐゴシック" pitchFamily="34" charset="-128"/>
                <a:cs typeface="Courier New" pitchFamily="49" charset="0"/>
              </a:rPr>
              <a:t> &lt;/SSN&gt;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creditCardNo</a:t>
            </a:r>
            <a:r>
              <a:rPr lang="en-US" sz="1000" dirty="0">
                <a:solidFill>
                  <a:srgbClr val="000000"/>
                </a:solidFill>
                <a:latin typeface="Courier New" pitchFamily="49" charset="0"/>
                <a:ea typeface="ＭＳ Ｐゴシック" pitchFamily="34" charset="-128"/>
                <a:cs typeface="Courier New" pitchFamily="49" charset="0"/>
              </a:rPr>
              <a:t>&gt; </a:t>
            </a:r>
            <a:r>
              <a:rPr lang="en-US" sz="1000" dirty="0">
                <a:solidFill>
                  <a:srgbClr val="FF0000"/>
                </a:solidFill>
                <a:latin typeface="Courier New" pitchFamily="49" charset="0"/>
                <a:ea typeface="ＭＳ Ｐゴシック" pitchFamily="34" charset="-128"/>
                <a:cs typeface="Courier New" pitchFamily="49" charset="0"/>
              </a:rPr>
              <a:t>1122 3344 5566</a:t>
            </a: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creditCardNo</a:t>
            </a:r>
            <a:r>
              <a:rPr lang="en-US" sz="1000" dirty="0">
                <a:solidFill>
                  <a:srgbClr val="000000"/>
                </a:solidFill>
                <a:latin typeface="Courier New" pitchFamily="49" charset="0"/>
                <a:ea typeface="ＭＳ Ｐゴシック" pitchFamily="34" charset="-128"/>
                <a:cs typeface="Courier New" pitchFamily="49" charset="0"/>
              </a:rPr>
              <a:t>&gt;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purchaseHistory</a:t>
            </a:r>
            <a:r>
              <a:rPr lang="en-US" sz="1000" dirty="0">
                <a:solidFill>
                  <a:srgbClr val="000000"/>
                </a:solidFill>
                <a:latin typeface="Courier New" pitchFamily="49" charset="0"/>
                <a:ea typeface="ＭＳ Ｐゴシック" pitchFamily="34" charset="-128"/>
                <a:cs typeface="Courier New" pitchFamily="49" charset="0"/>
              </a:rPr>
              <a:t>&gt; </a:t>
            </a:r>
            <a:r>
              <a:rPr lang="en-US" sz="1000" dirty="0">
                <a:solidFill>
                  <a:srgbClr val="FF0000"/>
                </a:solidFill>
                <a:latin typeface="Courier New" pitchFamily="49" charset="0"/>
                <a:ea typeface="ＭＳ Ｐゴシック" pitchFamily="34" charset="-128"/>
                <a:cs typeface="Courier New" pitchFamily="49" charset="0"/>
              </a:rPr>
              <a:t>…</a:t>
            </a: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purchaseHistory</a:t>
            </a:r>
            <a:r>
              <a:rPr lang="en-US" sz="1000" dirty="0">
                <a:solidFill>
                  <a:srgbClr val="000000"/>
                </a:solidFill>
                <a:latin typeface="Courier New" pitchFamily="49" charset="0"/>
                <a:ea typeface="ＭＳ Ｐゴシック" pitchFamily="34" charset="-128"/>
                <a:cs typeface="Courier New" pitchFamily="49" charset="0"/>
              </a:rPr>
              <a:t>&gt;     </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getCustomerDetailResponse</a:t>
            </a:r>
            <a:r>
              <a:rPr lang="en-US" sz="1000" dirty="0">
                <a:solidFill>
                  <a:srgbClr val="000000"/>
                </a:solidFill>
                <a:latin typeface="Courier New" pitchFamily="49" charset="0"/>
                <a:ea typeface="ＭＳ Ｐゴシック" pitchFamily="34" charset="-128"/>
                <a:cs typeface="Courier New" pitchFamily="49" charset="0"/>
              </a:rPr>
              <a:t>&gt;</a:t>
            </a:r>
            <a:r>
              <a:rPr lang="en-US" sz="1000" b="0" dirty="0">
                <a:solidFill>
                  <a:srgbClr val="000000"/>
                </a:solidFill>
                <a:latin typeface="Courier New" pitchFamily="49" charset="0"/>
                <a:ea typeface="ＭＳ Ｐゴシック" pitchFamily="34" charset="-128"/>
                <a:cs typeface="Courier New" pitchFamily="49" charset="0"/>
              </a:rPr>
              <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  &lt;/</a:t>
            </a:r>
            <a:r>
              <a:rPr lang="en-US" sz="1000" b="0" dirty="0" err="1">
                <a:solidFill>
                  <a:srgbClr val="000000"/>
                </a:solidFill>
                <a:latin typeface="Courier New" pitchFamily="49" charset="0"/>
                <a:ea typeface="ＭＳ Ｐゴシック" pitchFamily="34" charset="-128"/>
                <a:cs typeface="Courier New" pitchFamily="49" charset="0"/>
              </a:rPr>
              <a:t>SOAP:Body</a:t>
            </a:r>
            <a:r>
              <a:rPr lang="en-US" sz="1000" b="0" dirty="0">
                <a:solidFill>
                  <a:srgbClr val="000000"/>
                </a:solidFill>
                <a:latin typeface="Courier New" pitchFamily="49" charset="0"/>
                <a:ea typeface="ＭＳ Ｐゴシック" pitchFamily="34" charset="-128"/>
                <a:cs typeface="Courier New" pitchFamily="49" charset="0"/>
              </a:rPr>
              <a:t>&gt;</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&lt;/</a:t>
            </a:r>
            <a:r>
              <a:rPr lang="en-US" sz="1000" b="0" dirty="0" err="1">
                <a:solidFill>
                  <a:srgbClr val="000000"/>
                </a:solidFill>
                <a:latin typeface="Courier New" pitchFamily="49" charset="0"/>
                <a:ea typeface="ＭＳ Ｐゴシック" pitchFamily="34" charset="-128"/>
                <a:cs typeface="Courier New" pitchFamily="49" charset="0"/>
              </a:rPr>
              <a:t>SOAP:Envelope</a:t>
            </a:r>
            <a:r>
              <a:rPr lang="en-US" sz="1000" b="0" dirty="0">
                <a:solidFill>
                  <a:srgbClr val="000000"/>
                </a:solidFill>
                <a:latin typeface="Courier New" pitchFamily="49" charset="0"/>
                <a:ea typeface="ＭＳ Ｐゴシック" pitchFamily="34" charset="-128"/>
                <a:cs typeface="Courier New" pitchFamily="49" charset="0"/>
              </a:rPr>
              <a:t>&gt;</a:t>
            </a:r>
          </a:p>
        </p:txBody>
      </p:sp>
      <p:pic>
        <p:nvPicPr>
          <p:cNvPr id="39" name="Picture 38" descr="db2xdb032.gif"/>
          <p:cNvPicPr>
            <a:picLocks noChangeAspect="1"/>
          </p:cNvPicPr>
          <p:nvPr/>
        </p:nvPicPr>
        <p:blipFill>
          <a:blip r:embed="rId13" cstate="print"/>
          <a:stretch>
            <a:fillRect/>
          </a:stretch>
        </p:blipFill>
        <p:spPr>
          <a:xfrm>
            <a:off x="5171997" y="2305027"/>
            <a:ext cx="226673" cy="352448"/>
          </a:xfrm>
          <a:prstGeom prst="rect">
            <a:avLst/>
          </a:prstGeom>
        </p:spPr>
      </p:pic>
    </p:spTree>
    <p:extLst>
      <p:ext uri="{BB962C8B-B14F-4D97-AF65-F5344CB8AC3E}">
        <p14:creationId xmlns:p14="http://schemas.microsoft.com/office/powerpoint/2010/main" val="14389250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04167E-7 -0.01019 L -0.36237 -0.00926 " pathEditMode="relative" rAng="0" ptsTypes="AA">
                                      <p:cBhvr>
                                        <p:cTn id="12" dur="2000" fill="hold"/>
                                        <p:tgtEl>
                                          <p:spTgt spid="39"/>
                                        </p:tgtEl>
                                        <p:attrNameLst>
                                          <p:attrName>ppt_x</p:attrName>
                                          <p:attrName>ppt_y</p:attrName>
                                        </p:attrNameLst>
                                      </p:cBhvr>
                                      <p:rCtr x="-18118" y="46"/>
                                    </p:animMotion>
                                  </p:childTnLst>
                                </p:cTn>
                              </p:par>
                            </p:childTnLst>
                          </p:cTn>
                        </p:par>
                        <p:par>
                          <p:cTn id="13" fill="hold">
                            <p:stCondLst>
                              <p:cond delay="2000"/>
                            </p:stCondLst>
                            <p:childTnLst>
                              <p:par>
                                <p:cTn id="14" presetID="25"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50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40"/>
                                        </p:tgtEl>
                                        <p:attrNameLst>
                                          <p:attrName>ppt_w</p:attrName>
                                        </p:attrNameLst>
                                      </p:cBhvr>
                                      <p:tavLst>
                                        <p:tav tm="0">
                                          <p:val>
                                            <p:strVal val="#ppt_w*.05"/>
                                          </p:val>
                                        </p:tav>
                                        <p:tav tm="100000">
                                          <p:val>
                                            <p:strVal val="#ppt_w"/>
                                          </p:val>
                                        </p:tav>
                                      </p:tavLst>
                                    </p:anim>
                                    <p:anim calcmode="lin" valueType="num">
                                      <p:cBhvr>
                                        <p:cTn id="19" dur="1000" fill="hold"/>
                                        <p:tgtEl>
                                          <p:spTgt spid="40"/>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40"/>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p:cNvCxnSpPr/>
          <p:nvPr/>
        </p:nvCxnSpPr>
        <p:spPr>
          <a:xfrm>
            <a:off x="1472194" y="2457450"/>
            <a:ext cx="760468" cy="0"/>
          </a:xfrm>
          <a:prstGeom prst="straightConnector1">
            <a:avLst/>
          </a:prstGeom>
          <a:noFill/>
          <a:ln w="25400" cap="flat" cmpd="sng" algn="ctr">
            <a:solidFill>
              <a:srgbClr val="FF0000"/>
            </a:solidFill>
            <a:prstDash val="solid"/>
            <a:headEnd type="triangle" w="lg" len="med"/>
            <a:tailEnd type="none" w="lg" len="med"/>
          </a:ln>
          <a:effectLst>
            <a:outerShdw blurRad="40000" dist="20000" dir="5400000" rotWithShape="0">
              <a:srgbClr val="000000">
                <a:alpha val="38000"/>
              </a:srgbClr>
            </a:outerShdw>
          </a:effectLst>
        </p:spPr>
      </p:cxnSp>
      <p:sp>
        <p:nvSpPr>
          <p:cNvPr id="80" name="TextBox 79"/>
          <p:cNvSpPr txBox="1"/>
          <p:nvPr/>
        </p:nvSpPr>
        <p:spPr>
          <a:xfrm>
            <a:off x="5875110" y="2375112"/>
            <a:ext cx="966930" cy="133883"/>
          </a:xfrm>
          <a:prstGeom prst="rect">
            <a:avLst/>
          </a:prstGeom>
        </p:spPr>
        <p:style>
          <a:lnRef idx="1">
            <a:schemeClr val="accent6"/>
          </a:lnRef>
          <a:fillRef idx="2">
            <a:schemeClr val="accent6"/>
          </a:fillRef>
          <a:effectRef idx="1">
            <a:schemeClr val="accent6"/>
          </a:effectRef>
          <a:fontRef idx="minor">
            <a:schemeClr val="dk1"/>
          </a:fontRef>
        </p:style>
        <p:txBody>
          <a:bodyPr wrap="none" lIns="17112" tIns="10270" rIns="34229" bIns="10270" rtlCol="0">
            <a:noAutofit/>
          </a:bodyPr>
          <a:lstStyle/>
          <a:p>
            <a:pPr algn="l">
              <a:lnSpc>
                <a:spcPct val="100000"/>
              </a:lnSpc>
              <a:spcBef>
                <a:spcPct val="0"/>
              </a:spcBef>
              <a:buClrTx/>
            </a:pPr>
            <a:r>
              <a:rPr lang="en-US" sz="700" b="0" dirty="0">
                <a:solidFill>
                  <a:srgbClr val="000000"/>
                </a:solidFill>
                <a:latin typeface="Arial"/>
              </a:rPr>
              <a:t>- </a:t>
            </a:r>
            <a:r>
              <a:rPr lang="en-US" sz="700" b="0" dirty="0" err="1">
                <a:solidFill>
                  <a:srgbClr val="000000"/>
                </a:solidFill>
                <a:latin typeface="Arial"/>
              </a:rPr>
              <a:t>getCustomerDetail</a:t>
            </a:r>
            <a:endParaRPr lang="en-US" sz="700" b="0" dirty="0">
              <a:solidFill>
                <a:srgbClr val="000000"/>
              </a:solidFill>
              <a:latin typeface="Arial"/>
            </a:endParaRPr>
          </a:p>
        </p:txBody>
      </p:sp>
      <p:sp>
        <p:nvSpPr>
          <p:cNvPr id="90" name="TextBox 89"/>
          <p:cNvSpPr txBox="1"/>
          <p:nvPr/>
        </p:nvSpPr>
        <p:spPr>
          <a:xfrm>
            <a:off x="5875110" y="2553089"/>
            <a:ext cx="966930" cy="133883"/>
          </a:xfrm>
          <a:prstGeom prst="rect">
            <a:avLst/>
          </a:prstGeom>
        </p:spPr>
        <p:style>
          <a:lnRef idx="1">
            <a:schemeClr val="accent6"/>
          </a:lnRef>
          <a:fillRef idx="2">
            <a:schemeClr val="accent6"/>
          </a:fillRef>
          <a:effectRef idx="1">
            <a:schemeClr val="accent6"/>
          </a:effectRef>
          <a:fontRef idx="minor">
            <a:schemeClr val="dk1"/>
          </a:fontRef>
        </p:style>
        <p:txBody>
          <a:bodyPr wrap="none" lIns="17112" tIns="10270" rIns="34229" bIns="10270" rtlCol="0">
            <a:noAutofit/>
          </a:bodyPr>
          <a:lstStyle/>
          <a:p>
            <a:pPr algn="l">
              <a:lnSpc>
                <a:spcPct val="100000"/>
              </a:lnSpc>
              <a:spcBef>
                <a:spcPct val="0"/>
              </a:spcBef>
              <a:buClrTx/>
            </a:pPr>
            <a:r>
              <a:rPr lang="en-US" sz="700" b="0" dirty="0">
                <a:solidFill>
                  <a:srgbClr val="000000"/>
                </a:solidFill>
                <a:latin typeface="Arial"/>
              </a:rPr>
              <a:t>- </a:t>
            </a:r>
            <a:r>
              <a:rPr lang="en-US" sz="700" b="0" dirty="0" err="1">
                <a:solidFill>
                  <a:srgbClr val="000000"/>
                </a:solidFill>
                <a:latin typeface="Arial"/>
              </a:rPr>
              <a:t>updateCustomer</a:t>
            </a:r>
            <a:endParaRPr lang="en-US" sz="700" b="0" dirty="0">
              <a:solidFill>
                <a:srgbClr val="000000"/>
              </a:solidFill>
              <a:latin typeface="Arial"/>
            </a:endParaRPr>
          </a:p>
        </p:txBody>
      </p:sp>
      <p:sp>
        <p:nvSpPr>
          <p:cNvPr id="102" name="TextBox 101"/>
          <p:cNvSpPr txBox="1"/>
          <p:nvPr/>
        </p:nvSpPr>
        <p:spPr>
          <a:xfrm>
            <a:off x="5875110" y="2731066"/>
            <a:ext cx="966930" cy="133883"/>
          </a:xfrm>
          <a:prstGeom prst="rect">
            <a:avLst/>
          </a:prstGeom>
        </p:spPr>
        <p:style>
          <a:lnRef idx="1">
            <a:schemeClr val="accent6"/>
          </a:lnRef>
          <a:fillRef idx="2">
            <a:schemeClr val="accent6"/>
          </a:fillRef>
          <a:effectRef idx="1">
            <a:schemeClr val="accent6"/>
          </a:effectRef>
          <a:fontRef idx="minor">
            <a:schemeClr val="dk1"/>
          </a:fontRef>
        </p:style>
        <p:txBody>
          <a:bodyPr wrap="none" lIns="17112" tIns="10270" rIns="34229" bIns="10270" rtlCol="0">
            <a:noAutofit/>
          </a:bodyPr>
          <a:lstStyle/>
          <a:p>
            <a:pPr algn="l">
              <a:lnSpc>
                <a:spcPct val="100000"/>
              </a:lnSpc>
              <a:spcBef>
                <a:spcPct val="0"/>
              </a:spcBef>
              <a:buClrTx/>
            </a:pPr>
            <a:r>
              <a:rPr lang="en-US" sz="700" b="0" dirty="0">
                <a:solidFill>
                  <a:srgbClr val="000000"/>
                </a:solidFill>
                <a:latin typeface="Arial"/>
              </a:rPr>
              <a:t>- </a:t>
            </a:r>
            <a:r>
              <a:rPr lang="en-US" sz="700" b="0" dirty="0" err="1">
                <a:solidFill>
                  <a:srgbClr val="000000"/>
                </a:solidFill>
                <a:latin typeface="Arial"/>
              </a:rPr>
              <a:t>deleteCustomer</a:t>
            </a:r>
            <a:r>
              <a:rPr lang="en-US" sz="700" b="0" dirty="0">
                <a:solidFill>
                  <a:srgbClr val="000000"/>
                </a:solidFill>
                <a:latin typeface="Arial"/>
              </a:rPr>
              <a:t>…</a:t>
            </a:r>
          </a:p>
        </p:txBody>
      </p:sp>
      <p:sp>
        <p:nvSpPr>
          <p:cNvPr id="103" name="TextBox 102"/>
          <p:cNvSpPr txBox="1"/>
          <p:nvPr/>
        </p:nvSpPr>
        <p:spPr>
          <a:xfrm>
            <a:off x="5771994" y="2177385"/>
            <a:ext cx="1210588" cy="157725"/>
          </a:xfrm>
          <a:prstGeom prst="rect">
            <a:avLst/>
          </a:prstGeom>
        </p:spPr>
        <p:style>
          <a:lnRef idx="1">
            <a:schemeClr val="accent6"/>
          </a:lnRef>
          <a:fillRef idx="2">
            <a:schemeClr val="accent6"/>
          </a:fillRef>
          <a:effectRef idx="1">
            <a:schemeClr val="accent6"/>
          </a:effectRef>
          <a:fontRef idx="minor">
            <a:schemeClr val="dk1"/>
          </a:fontRef>
        </p:style>
        <p:txBody>
          <a:bodyPr wrap="square" lIns="34229" tIns="17112" rIns="34229" bIns="17112" rtlCol="0">
            <a:spAutoFit/>
          </a:bodyPr>
          <a:lstStyle/>
          <a:p>
            <a:pPr algn="l">
              <a:lnSpc>
                <a:spcPct val="100000"/>
              </a:lnSpc>
              <a:spcBef>
                <a:spcPct val="0"/>
              </a:spcBef>
              <a:buClrTx/>
            </a:pPr>
            <a:r>
              <a:rPr lang="en-US" sz="800" dirty="0">
                <a:solidFill>
                  <a:srgbClr val="000000"/>
                </a:solidFill>
                <a:latin typeface="Arial"/>
              </a:rPr>
              <a:t> Customer Service</a:t>
            </a:r>
          </a:p>
        </p:txBody>
      </p:sp>
      <p:sp>
        <p:nvSpPr>
          <p:cNvPr id="59" name="Rounded Rectangle 58"/>
          <p:cNvSpPr/>
          <p:nvPr/>
        </p:nvSpPr>
        <p:spPr bwMode="auto">
          <a:xfrm>
            <a:off x="6749557" y="2121999"/>
            <a:ext cx="1691204" cy="821233"/>
          </a:xfrm>
          <a:prstGeom prst="roundRect">
            <a:avLst/>
          </a:prstGeom>
          <a:gradFill flip="none" rotWithShape="1">
            <a:gsLst>
              <a:gs pos="43000">
                <a:schemeClr val="accent3">
                  <a:tint val="50000"/>
                  <a:satMod val="300000"/>
                </a:schemeClr>
              </a:gs>
              <a:gs pos="57000">
                <a:schemeClr val="accent3">
                  <a:tint val="50000"/>
                  <a:satMod val="300000"/>
                </a:schemeClr>
              </a:gs>
              <a:gs pos="68000">
                <a:schemeClr val="accent2">
                  <a:lumMod val="40000"/>
                  <a:lumOff val="60000"/>
                </a:schemeClr>
              </a:gs>
              <a:gs pos="84000">
                <a:schemeClr val="bg1">
                  <a:lumMod val="95000"/>
                </a:schemeClr>
              </a:gs>
              <a:gs pos="100000">
                <a:schemeClr val="bg1"/>
              </a:gs>
            </a:gsLst>
            <a:lin ang="5400000" scaled="1"/>
            <a:tileRect/>
          </a:gradFill>
          <a:ln>
            <a:solidFill>
              <a:schemeClr val="bg2">
                <a:lumMod val="40000"/>
                <a:lumOff val="60000"/>
              </a:schemeClr>
            </a:solidFill>
            <a:miter lim="800000"/>
            <a:headEnd type="none" w="med" len="med"/>
            <a:tailEnd type="none" w="med" len="med"/>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81867" tIns="40934" rIns="81867" bIns="40934"/>
          <a:lstStyle/>
          <a:p>
            <a:pPr marL="105861" indent="-105861">
              <a:buClr>
                <a:srgbClr val="667263"/>
              </a:buClr>
              <a:defRPr/>
            </a:pPr>
            <a:endParaRPr lang="en-US" sz="1600">
              <a:solidFill>
                <a:srgbClr val="000000"/>
              </a:solidFill>
              <a:latin typeface="Arial"/>
              <a:cs typeface="Arial" pitchFamily="34" charset="0"/>
            </a:endParaRPr>
          </a:p>
        </p:txBody>
      </p:sp>
      <p:pic>
        <p:nvPicPr>
          <p:cNvPr id="23556" name="Picture 79" descr="jboss.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01867" y="2361860"/>
            <a:ext cx="356198" cy="16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itle 1"/>
          <p:cNvSpPr>
            <a:spLocks noGrp="1"/>
          </p:cNvSpPr>
          <p:nvPr>
            <p:ph type="title"/>
          </p:nvPr>
        </p:nvSpPr>
        <p:spPr>
          <a:xfrm>
            <a:off x="889000" y="285750"/>
            <a:ext cx="8026400" cy="706041"/>
          </a:xfrm>
        </p:spPr>
        <p:txBody>
          <a:bodyPr/>
          <a:lstStyle/>
          <a:p>
            <a:r>
              <a:rPr lang="en-US" sz="2400" dirty="0">
                <a:ea typeface="ＭＳ Ｐゴシック" pitchFamily="34" charset="-128"/>
              </a:rPr>
              <a:t>Data security using fine grained </a:t>
            </a:r>
            <a:r>
              <a:rPr lang="en-US" sz="2400" dirty="0" smtClean="0">
                <a:ea typeface="ＭＳ Ｐゴシック" pitchFamily="34" charset="-128"/>
              </a:rPr>
              <a:t>authorization</a:t>
            </a:r>
            <a:endParaRPr lang="en-US" sz="2400" dirty="0">
              <a:solidFill>
                <a:srgbClr val="FF0000"/>
              </a:solidFill>
              <a:ea typeface="ＭＳ Ｐゴシック" pitchFamily="34" charset="-128"/>
            </a:endParaRPr>
          </a:p>
        </p:txBody>
      </p:sp>
      <p:grpSp>
        <p:nvGrpSpPr>
          <p:cNvPr id="23597" name="Group 45"/>
          <p:cNvGrpSpPr>
            <a:grpSpLocks/>
          </p:cNvGrpSpPr>
          <p:nvPr/>
        </p:nvGrpSpPr>
        <p:grpSpPr bwMode="auto">
          <a:xfrm>
            <a:off x="7153024" y="101814"/>
            <a:ext cx="1948026" cy="565357"/>
            <a:chOff x="1769539" y="3141821"/>
            <a:chExt cx="1840194" cy="622428"/>
          </a:xfrm>
        </p:grpSpPr>
        <p:pic>
          <p:nvPicPr>
            <p:cNvPr id="23609" name="Picture 49" descr="diagr026.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200400"/>
              <a:ext cx="52578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1769539" y="3522821"/>
              <a:ext cx="913407" cy="241428"/>
            </a:xfrm>
            <a:prstGeom prst="rect">
              <a:avLst/>
            </a:prstGeom>
            <a:noFill/>
          </p:spPr>
          <p:txBody>
            <a:bodyPr wrap="none">
              <a:spAutoFit/>
              <a:scene3d>
                <a:camera prst="isometricRightUp"/>
                <a:lightRig rig="threePt" dir="t"/>
              </a:scene3d>
            </a:bodyPr>
            <a:lstStyle/>
            <a:p>
              <a:pPr>
                <a:buClr>
                  <a:srgbClr val="667263"/>
                </a:buClr>
                <a:defRPr/>
              </a:pPr>
              <a:r>
                <a:rPr lang="en-US" sz="900" dirty="0">
                  <a:solidFill>
                    <a:srgbClr val="000000"/>
                  </a:solidFill>
                  <a:latin typeface="Arial"/>
                </a:rPr>
                <a:t>..Card No: 124</a:t>
              </a:r>
            </a:p>
          </p:txBody>
        </p:sp>
        <p:sp>
          <p:nvSpPr>
            <p:cNvPr id="52" name="TextBox 51"/>
            <p:cNvSpPr txBox="1"/>
            <p:nvPr/>
          </p:nvSpPr>
          <p:spPr>
            <a:xfrm>
              <a:off x="2925927" y="3141821"/>
              <a:ext cx="683806" cy="241428"/>
            </a:xfrm>
            <a:prstGeom prst="rect">
              <a:avLst/>
            </a:prstGeom>
            <a:noFill/>
          </p:spPr>
          <p:txBody>
            <a:bodyPr wrap="none">
              <a:spAutoFit/>
              <a:scene3d>
                <a:camera prst="isometricRightUp"/>
                <a:lightRig rig="threePt" dir="t"/>
              </a:scene3d>
            </a:bodyPr>
            <a:lstStyle/>
            <a:p>
              <a:pPr>
                <a:buClr>
                  <a:srgbClr val="667263"/>
                </a:buClr>
                <a:defRPr/>
              </a:pPr>
              <a:r>
                <a:rPr lang="en-US" sz="900" dirty="0">
                  <a:solidFill>
                    <a:srgbClr val="000000"/>
                  </a:solidFill>
                  <a:latin typeface="Arial"/>
                </a:rPr>
                <a:t>*$#%^*!@</a:t>
              </a:r>
            </a:p>
          </p:txBody>
        </p:sp>
      </p:grpSp>
      <p:pic>
        <p:nvPicPr>
          <p:cNvPr id="23627" name="Picture 7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7939" y="2171901"/>
            <a:ext cx="725474" cy="10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Footer Placeholder 1"/>
          <p:cNvSpPr>
            <a:spLocks noGrp="1"/>
          </p:cNvSpPr>
          <p:nvPr>
            <p:ph type="ftr" sz="quarter" idx="4294967295"/>
          </p:nvPr>
        </p:nvSpPr>
        <p:spPr>
          <a:xfrm>
            <a:off x="152400" y="4914900"/>
            <a:ext cx="8839200" cy="114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b="1">
                <a:solidFill>
                  <a:schemeClr val="tx1"/>
                </a:solidFill>
                <a:latin typeface="Arial" pitchFamily="34" charset="0"/>
              </a:defRPr>
            </a:lvl1pPr>
            <a:lvl2pPr marL="660574" indent="-254072" eaLnBrk="0" hangingPunct="0">
              <a:defRPr sz="1800" b="1">
                <a:solidFill>
                  <a:schemeClr val="tx1"/>
                </a:solidFill>
                <a:latin typeface="Arial" pitchFamily="34" charset="0"/>
              </a:defRPr>
            </a:lvl2pPr>
            <a:lvl3pPr marL="1016273" indent="-203257" eaLnBrk="0" hangingPunct="0">
              <a:defRPr sz="1800" b="1">
                <a:solidFill>
                  <a:schemeClr val="tx1"/>
                </a:solidFill>
                <a:latin typeface="Arial" pitchFamily="34" charset="0"/>
              </a:defRPr>
            </a:lvl3pPr>
            <a:lvl4pPr marL="1422778" indent="-203257" eaLnBrk="0" hangingPunct="0">
              <a:defRPr sz="1800" b="1">
                <a:solidFill>
                  <a:schemeClr val="tx1"/>
                </a:solidFill>
                <a:latin typeface="Arial" pitchFamily="34" charset="0"/>
              </a:defRPr>
            </a:lvl4pPr>
            <a:lvl5pPr marL="1829287" indent="-203257" eaLnBrk="0" hangingPunct="0">
              <a:defRPr sz="1800" b="1">
                <a:solidFill>
                  <a:schemeClr val="tx1"/>
                </a:solidFill>
                <a:latin typeface="Arial" pitchFamily="34" charset="0"/>
              </a:defRPr>
            </a:lvl5pPr>
            <a:lvl6pPr marL="2235796"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6pPr>
            <a:lvl7pPr marL="2642306"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7pPr>
            <a:lvl8pPr marL="3048816"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8pPr>
            <a:lvl9pPr marL="3455321" indent="-203257" algn="ctr" eaLnBrk="0" fontAlgn="base" hangingPunct="0">
              <a:lnSpc>
                <a:spcPct val="90000"/>
              </a:lnSpc>
              <a:spcBef>
                <a:spcPct val="50000"/>
              </a:spcBef>
              <a:spcAft>
                <a:spcPct val="0"/>
              </a:spcAft>
              <a:buClr>
                <a:schemeClr val="accent1"/>
              </a:buClr>
              <a:defRPr sz="1800" b="1">
                <a:solidFill>
                  <a:schemeClr val="tx1"/>
                </a:solidFill>
                <a:latin typeface="Arial" pitchFamily="34" charset="0"/>
              </a:defRPr>
            </a:lvl9pPr>
          </a:lstStyle>
          <a:p>
            <a:fld id="{5A4B39B9-985B-44B2-9B07-BC44224F1F4C}" type="slidenum">
              <a:rPr lang="en-US" sz="1000" kern="0">
                <a:solidFill>
                  <a:sysClr val="windowText" lastClr="000000"/>
                </a:solidFill>
              </a:rPr>
              <a:pPr/>
              <a:t>48</a:t>
            </a:fld>
            <a:r>
              <a:rPr lang="en-US" sz="1000" kern="0" dirty="0">
                <a:solidFill>
                  <a:sysClr val="windowText" lastClr="000000"/>
                </a:solidFill>
              </a:rPr>
              <a:t>	</a:t>
            </a:r>
            <a:r>
              <a:rPr lang="en-US" sz="1000" b="0" i="1" kern="0" dirty="0">
                <a:solidFill>
                  <a:sysClr val="windowText" lastClr="000000"/>
                </a:solidFill>
              </a:rPr>
              <a:t>Oracle Confidential </a:t>
            </a:r>
            <a:r>
              <a:rPr lang="en-US" sz="1000" b="0" kern="0" dirty="0">
                <a:solidFill>
                  <a:sysClr val="windowText" lastClr="000000"/>
                </a:solidFill>
              </a:rPr>
              <a:t> 		</a:t>
            </a:r>
            <a:r>
              <a:rPr lang="en-US" sz="1000" b="0" kern="0" dirty="0">
                <a:solidFill>
                  <a:srgbClr val="000000"/>
                </a:solidFill>
              </a:rPr>
              <a:t>			</a:t>
            </a:r>
            <a:r>
              <a:rPr lang="en-US" sz="800" b="0" kern="0" dirty="0">
                <a:solidFill>
                  <a:sysClr val="windowText" lastClr="000000"/>
                </a:solidFill>
              </a:rPr>
              <a:t>Copyright © 2010, Oracle.  All rights reserved</a:t>
            </a:r>
            <a:endParaRPr lang="en-US" sz="1000" b="0" kern="0" dirty="0">
              <a:solidFill>
                <a:sysClr val="windowText" lastClr="000000"/>
              </a:solidFill>
            </a:endParaRPr>
          </a:p>
          <a:p>
            <a:endParaRPr lang="en-US" sz="100" b="0" dirty="0">
              <a:solidFill>
                <a:srgbClr val="000000"/>
              </a:solidFill>
            </a:endParaRPr>
          </a:p>
        </p:txBody>
      </p:sp>
      <p:pic>
        <p:nvPicPr>
          <p:cNvPr id="23599" name="Picture 211" descr="dot net3.jpg"/>
          <p:cNvPicPr>
            <a:picLocks noChangeAspect="1"/>
          </p:cNvPicPr>
          <p:nvPr/>
        </p:nvPicPr>
        <p:blipFill>
          <a:blip r:embed="rId6">
            <a:clrChange>
              <a:clrFrom>
                <a:srgbClr val="FFFEFC"/>
              </a:clrFrom>
              <a:clrTo>
                <a:srgbClr val="FFFEFC">
                  <a:alpha val="0"/>
                </a:srgbClr>
              </a:clrTo>
            </a:clrChange>
            <a:extLst>
              <a:ext uri="{28A0092B-C50C-407E-A947-70E740481C1C}">
                <a14:useLocalDpi xmlns:a14="http://schemas.microsoft.com/office/drawing/2010/main" val="0"/>
              </a:ext>
            </a:extLst>
          </a:blip>
          <a:srcRect/>
          <a:stretch>
            <a:fillRect/>
          </a:stretch>
        </p:blipFill>
        <p:spPr bwMode="auto">
          <a:xfrm>
            <a:off x="7535283" y="2469668"/>
            <a:ext cx="636705" cy="11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0" name="Picture 233" descr="websphere.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39621" y="2237548"/>
            <a:ext cx="699116" cy="14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1" name="Picture 80" descr="tomcat.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6415" y="2635809"/>
            <a:ext cx="620699" cy="2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2828" y="2694692"/>
            <a:ext cx="574867" cy="15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8" descr="netwo027.gif"/>
          <p:cNvPicPr>
            <a:picLocks noChangeAspect="1"/>
          </p:cNvPicPr>
          <p:nvPr/>
        </p:nvPicPr>
        <p:blipFill>
          <a:blip r:embed="rId10" cstate="print"/>
          <a:srcRect/>
          <a:stretch>
            <a:fillRect/>
          </a:stretch>
        </p:blipFill>
        <p:spPr bwMode="auto">
          <a:xfrm>
            <a:off x="5629138" y="2089355"/>
            <a:ext cx="207030" cy="166092"/>
          </a:xfrm>
          <a:prstGeom prst="rect">
            <a:avLst/>
          </a:prstGeom>
          <a:noFill/>
          <a:ln w="9525">
            <a:noFill/>
            <a:miter lim="800000"/>
            <a:headEnd/>
            <a:tailEnd/>
          </a:ln>
        </p:spPr>
      </p:pic>
      <p:pic>
        <p:nvPicPr>
          <p:cNvPr id="107" name="Picture 89" descr="Access"/>
          <p:cNvPicPr>
            <a:picLocks noChangeAspect="1" noChangeArrowheads="1"/>
          </p:cNvPicPr>
          <p:nvPr/>
        </p:nvPicPr>
        <p:blipFill>
          <a:blip r:embed="rId11" cstate="print"/>
          <a:srcRect/>
          <a:stretch>
            <a:fillRect/>
          </a:stretch>
        </p:blipFill>
        <p:spPr bwMode="auto">
          <a:xfrm>
            <a:off x="629163" y="1786728"/>
            <a:ext cx="562079" cy="499279"/>
          </a:xfrm>
          <a:prstGeom prst="rect">
            <a:avLst/>
          </a:prstGeom>
          <a:noFill/>
          <a:ln w="9525">
            <a:noFill/>
            <a:miter lim="800000"/>
            <a:headEnd/>
            <a:tailEnd/>
          </a:ln>
        </p:spPr>
      </p:pic>
      <p:sp>
        <p:nvSpPr>
          <p:cNvPr id="108" name="Text Box 61"/>
          <p:cNvSpPr txBox="1">
            <a:spLocks noChangeArrowheads="1"/>
          </p:cNvSpPr>
          <p:nvPr/>
        </p:nvSpPr>
        <p:spPr bwMode="auto">
          <a:xfrm>
            <a:off x="345225" y="2343156"/>
            <a:ext cx="1378000" cy="100508"/>
          </a:xfrm>
          <a:prstGeom prst="rect">
            <a:avLst/>
          </a:prstGeom>
          <a:noFill/>
          <a:ln w="9525">
            <a:noFill/>
            <a:miter lim="800000"/>
            <a:headEnd/>
            <a:tailEnd/>
          </a:ln>
        </p:spPr>
        <p:txBody>
          <a:bodyPr wrap="square" lIns="0" tIns="0" rIns="0" bIns="0">
            <a:spAutoFit/>
          </a:bodyPr>
          <a:lstStyle/>
          <a:p>
            <a:pPr>
              <a:buClr>
                <a:srgbClr val="667263"/>
              </a:buClr>
            </a:pPr>
            <a:r>
              <a:rPr lang="en-US" sz="700" dirty="0">
                <a:solidFill>
                  <a:srgbClr val="000000"/>
                </a:solidFill>
                <a:latin typeface="Arial" pitchFamily="34" charset="0"/>
                <a:ea typeface="ＭＳ Ｐゴシック" pitchFamily="34" charset="-128"/>
              </a:rPr>
              <a:t>Web Applications</a:t>
            </a:r>
          </a:p>
        </p:txBody>
      </p:sp>
      <p:sp>
        <p:nvSpPr>
          <p:cNvPr id="109" name="Text Box 19"/>
          <p:cNvSpPr txBox="1">
            <a:spLocks noChangeArrowheads="1"/>
          </p:cNvSpPr>
          <p:nvPr/>
        </p:nvSpPr>
        <p:spPr bwMode="auto">
          <a:xfrm>
            <a:off x="86316" y="3108758"/>
            <a:ext cx="1897017" cy="100508"/>
          </a:xfrm>
          <a:prstGeom prst="rect">
            <a:avLst/>
          </a:prstGeom>
          <a:noFill/>
          <a:ln w="9525">
            <a:noFill/>
            <a:miter lim="800000"/>
            <a:headEnd/>
            <a:tailEnd/>
          </a:ln>
        </p:spPr>
        <p:txBody>
          <a:bodyPr wrap="square" lIns="0" tIns="0" rIns="0" bIns="0">
            <a:spAutoFit/>
          </a:bodyPr>
          <a:lstStyle/>
          <a:p>
            <a:pPr>
              <a:buClr>
                <a:srgbClr val="667263"/>
              </a:buClr>
            </a:pPr>
            <a:r>
              <a:rPr lang="en-US" sz="700" dirty="0">
                <a:solidFill>
                  <a:srgbClr val="000000"/>
                </a:solidFill>
                <a:latin typeface="Arial" pitchFamily="34" charset="0"/>
                <a:ea typeface="ＭＳ Ｐゴシック" pitchFamily="34" charset="-128"/>
              </a:rPr>
              <a:t>Web Services Clients</a:t>
            </a:r>
          </a:p>
        </p:txBody>
      </p:sp>
      <p:pic>
        <p:nvPicPr>
          <p:cNvPr id="110" name="Picture 177" descr="OracleIDMgr"/>
          <p:cNvPicPr>
            <a:picLocks noChangeAspect="1" noChangeArrowheads="1"/>
          </p:cNvPicPr>
          <p:nvPr/>
        </p:nvPicPr>
        <p:blipFill>
          <a:blip r:embed="rId12" cstate="print"/>
          <a:srcRect/>
          <a:stretch>
            <a:fillRect/>
          </a:stretch>
        </p:blipFill>
        <p:spPr bwMode="auto">
          <a:xfrm>
            <a:off x="622888" y="2573946"/>
            <a:ext cx="621007" cy="512154"/>
          </a:xfrm>
          <a:prstGeom prst="rect">
            <a:avLst/>
          </a:prstGeom>
          <a:noFill/>
          <a:ln w="9525">
            <a:noFill/>
            <a:miter lim="800000"/>
            <a:headEnd/>
            <a:tailEnd/>
          </a:ln>
        </p:spPr>
      </p:pic>
      <p:cxnSp>
        <p:nvCxnSpPr>
          <p:cNvPr id="36" name="Straight Arrow Connector 35"/>
          <p:cNvCxnSpPr/>
          <p:nvPr/>
        </p:nvCxnSpPr>
        <p:spPr>
          <a:xfrm flipV="1">
            <a:off x="4372008" y="2457450"/>
            <a:ext cx="1399993" cy="0"/>
          </a:xfrm>
          <a:prstGeom prst="straightConnector1">
            <a:avLst/>
          </a:prstGeom>
          <a:noFill/>
          <a:ln w="25400" cap="flat" cmpd="sng" algn="ctr">
            <a:solidFill>
              <a:srgbClr val="FF0000"/>
            </a:solidFill>
            <a:prstDash val="solid"/>
            <a:headEnd type="triangle" w="lg" len="med"/>
            <a:tailEnd type="none" w="lg" len="med"/>
          </a:ln>
          <a:effectLst>
            <a:outerShdw blurRad="40000" dist="20000" dir="5400000" rotWithShape="0">
              <a:srgbClr val="000000">
                <a:alpha val="38000"/>
              </a:srgbClr>
            </a:outerShdw>
          </a:effectLst>
        </p:spPr>
      </p:cxnSp>
      <p:sp>
        <p:nvSpPr>
          <p:cNvPr id="38" name="Text Box 61"/>
          <p:cNvSpPr txBox="1">
            <a:spLocks noChangeArrowheads="1"/>
          </p:cNvSpPr>
          <p:nvPr/>
        </p:nvSpPr>
        <p:spPr bwMode="auto">
          <a:xfrm>
            <a:off x="5086283" y="2428881"/>
            <a:ext cx="628568" cy="100508"/>
          </a:xfrm>
          <a:prstGeom prst="rect">
            <a:avLst/>
          </a:prstGeom>
          <a:solidFill>
            <a:schemeClr val="bg1"/>
          </a:solidFill>
          <a:ln w="9525">
            <a:noFill/>
            <a:miter lim="800000"/>
            <a:headEnd/>
            <a:tailEnd/>
          </a:ln>
        </p:spPr>
        <p:txBody>
          <a:bodyPr wrap="square" lIns="0" tIns="0" rIns="0" bIns="0">
            <a:spAutoFit/>
          </a:bodyPr>
          <a:lstStyle/>
          <a:p>
            <a:pPr>
              <a:buClr>
                <a:srgbClr val="667263"/>
              </a:buClr>
            </a:pPr>
            <a:r>
              <a:rPr lang="en-US" sz="700" dirty="0">
                <a:solidFill>
                  <a:srgbClr val="000000"/>
                </a:solidFill>
                <a:latin typeface="Arial" pitchFamily="34" charset="0"/>
                <a:ea typeface="ＭＳ Ｐゴシック" pitchFamily="34" charset="-128"/>
              </a:rPr>
              <a:t>Response</a:t>
            </a:r>
          </a:p>
        </p:txBody>
      </p:sp>
      <p:pic>
        <p:nvPicPr>
          <p:cNvPr id="39" name="Picture 38" descr="db2xdb032.gif"/>
          <p:cNvPicPr>
            <a:picLocks noChangeAspect="1"/>
          </p:cNvPicPr>
          <p:nvPr/>
        </p:nvPicPr>
        <p:blipFill>
          <a:blip r:embed="rId13" cstate="print"/>
          <a:stretch>
            <a:fillRect/>
          </a:stretch>
        </p:blipFill>
        <p:spPr>
          <a:xfrm>
            <a:off x="5231038" y="2305027"/>
            <a:ext cx="226673" cy="352448"/>
          </a:xfrm>
          <a:prstGeom prst="rect">
            <a:avLst/>
          </a:prstGeom>
        </p:spPr>
      </p:pic>
      <p:grpSp>
        <p:nvGrpSpPr>
          <p:cNvPr id="65" name="Group 64"/>
          <p:cNvGrpSpPr/>
          <p:nvPr/>
        </p:nvGrpSpPr>
        <p:grpSpPr>
          <a:xfrm>
            <a:off x="2253635" y="2171700"/>
            <a:ext cx="2032652" cy="771525"/>
            <a:chOff x="7910005" y="3814263"/>
            <a:chExt cx="6799980" cy="2614247"/>
          </a:xfrm>
        </p:grpSpPr>
        <p:sp>
          <p:nvSpPr>
            <p:cNvPr id="66" name="Rounded Rectangle 65"/>
            <p:cNvSpPr/>
            <p:nvPr/>
          </p:nvSpPr>
          <p:spPr bwMode="auto">
            <a:xfrm>
              <a:off x="8076102" y="3833970"/>
              <a:ext cx="6633883" cy="2594540"/>
            </a:xfrm>
            <a:prstGeom prst="roundRect">
              <a:avLst/>
            </a:prstGeom>
            <a:gradFill flip="none" rotWithShape="1">
              <a:gsLst>
                <a:gs pos="43000">
                  <a:srgbClr val="FFFFFF">
                    <a:tint val="50000"/>
                    <a:satMod val="300000"/>
                  </a:srgbClr>
                </a:gs>
                <a:gs pos="57000">
                  <a:srgbClr val="FFFFFF">
                    <a:tint val="50000"/>
                    <a:satMod val="300000"/>
                  </a:srgbClr>
                </a:gs>
                <a:gs pos="68000">
                  <a:srgbClr val="C0C0C0">
                    <a:lumMod val="40000"/>
                    <a:lumOff val="60000"/>
                  </a:srgbClr>
                </a:gs>
                <a:gs pos="84000">
                  <a:srgbClr val="FFFFFF">
                    <a:lumMod val="95000"/>
                  </a:srgbClr>
                </a:gs>
                <a:gs pos="100000">
                  <a:srgbClr val="FFFFFF"/>
                </a:gs>
              </a:gsLst>
              <a:lin ang="5400000" scaled="1"/>
              <a:tileRect/>
            </a:gradFill>
            <a:ln w="9525" cap="flat" cmpd="sng" algn="ctr">
              <a:solidFill>
                <a:srgbClr val="777777">
                  <a:lumMod val="40000"/>
                  <a:lumOff val="60000"/>
                </a:srgbClr>
              </a:solidFill>
              <a:prstDash val="solid"/>
              <a:miter lim="800000"/>
              <a:headEnd type="none" w="med" len="med"/>
              <a:tailEnd type="none" w="med" len="med"/>
            </a:ln>
            <a:effectLst>
              <a:outerShdw blurRad="50800" dist="38100" dir="2700000" algn="tl" rotWithShape="0">
                <a:prstClr val="black">
                  <a:alpha val="40000"/>
                </a:prstClr>
              </a:outerShdw>
            </a:effectLst>
          </p:spPr>
          <p:txBody>
            <a:bodyPr lIns="219087" tIns="109545" rIns="219087" bIns="109545"/>
            <a:lstStyle/>
            <a:p>
              <a:pPr marL="106049" indent="-106049" fontAlgn="auto">
                <a:lnSpc>
                  <a:spcPct val="100000"/>
                </a:lnSpc>
                <a:spcBef>
                  <a:spcPts val="0"/>
                </a:spcBef>
                <a:spcAft>
                  <a:spcPts val="0"/>
                </a:spcAft>
                <a:buClr>
                  <a:srgbClr val="667263"/>
                </a:buClr>
              </a:pPr>
              <a:endParaRPr lang="en-US" sz="600" b="0" kern="0" dirty="0">
                <a:solidFill>
                  <a:srgbClr val="000000"/>
                </a:solidFill>
                <a:latin typeface="Arial"/>
                <a:ea typeface="ＭＳ Ｐゴシック" pitchFamily="1" charset="-128"/>
                <a:cs typeface="Arial" pitchFamily="34" charset="0"/>
              </a:endParaRPr>
            </a:p>
          </p:txBody>
        </p:sp>
        <p:pic>
          <p:nvPicPr>
            <p:cNvPr id="67" name="Picture 80" descr="Oracle_Logo_485C.jpg                                           00104BF0Macintosh HD                   BE05FFEF:"/>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8373184" y="4023508"/>
              <a:ext cx="2213895" cy="214801"/>
            </a:xfrm>
            <a:prstGeom prst="rect">
              <a:avLst/>
            </a:prstGeom>
            <a:noFill/>
            <a:ln w="9525" cap="flat" cmpd="sng" algn="ctr">
              <a:noFill/>
              <a:prstDash val="solid"/>
              <a:miter lim="800000"/>
              <a:headEnd type="none" w="med" len="med"/>
              <a:tailEnd type="none" w="med" len="med"/>
            </a:ln>
            <a:effectLst/>
          </p:spPr>
        </p:pic>
        <p:sp>
          <p:nvSpPr>
            <p:cNvPr id="68" name="Rectangle 67"/>
            <p:cNvSpPr/>
            <p:nvPr/>
          </p:nvSpPr>
          <p:spPr>
            <a:xfrm>
              <a:off x="10040285" y="3814263"/>
              <a:ext cx="3743717" cy="1213730"/>
            </a:xfrm>
            <a:prstGeom prst="rect">
              <a:avLst/>
            </a:prstGeom>
          </p:spPr>
          <p:txBody>
            <a:bodyPr wrap="none" lIns="217575" tIns="108788" rIns="217575" bIns="108788">
              <a:spAutoFit/>
            </a:bodyPr>
            <a:lstStyle/>
            <a:p>
              <a:pPr marL="106049" indent="-106049">
                <a:buClr>
                  <a:srgbClr val="FD0000"/>
                </a:buClr>
              </a:pPr>
              <a:r>
                <a:rPr lang="en-US" sz="900" dirty="0" smtClean="0">
                  <a:solidFill>
                    <a:srgbClr val="000000"/>
                  </a:solidFill>
                  <a:ea typeface="ＭＳ Ｐゴシック" pitchFamily="1" charset="-128"/>
                </a:rPr>
                <a:t>API</a:t>
              </a:r>
              <a:r>
                <a:rPr lang="en-US" sz="900" dirty="0" smtClean="0">
                  <a:solidFill>
                    <a:srgbClr val="000000"/>
                  </a:solidFill>
                  <a:latin typeface="Arial" pitchFamily="34" charset="0"/>
                  <a:ea typeface="ＭＳ Ｐゴシック" pitchFamily="1" charset="-128"/>
                </a:rPr>
                <a:t> </a:t>
              </a:r>
              <a:r>
                <a:rPr lang="en-US" sz="900" dirty="0">
                  <a:solidFill>
                    <a:srgbClr val="000000"/>
                  </a:solidFill>
                  <a:latin typeface="Arial" pitchFamily="34" charset="0"/>
                  <a:ea typeface="ＭＳ Ｐゴシック" pitchFamily="1" charset="-128"/>
                </a:rPr>
                <a:t>Gateway</a:t>
              </a:r>
              <a:endParaRPr lang="en-US" sz="1200" dirty="0">
                <a:solidFill>
                  <a:srgbClr val="000000"/>
                </a:solidFill>
                <a:latin typeface="Arial" pitchFamily="34" charset="0"/>
                <a:ea typeface="ＭＳ Ｐゴシック" pitchFamily="1" charset="-128"/>
              </a:endParaRPr>
            </a:p>
          </p:txBody>
        </p:sp>
        <p:grpSp>
          <p:nvGrpSpPr>
            <p:cNvPr id="69" name="Group 45"/>
            <p:cNvGrpSpPr>
              <a:grpSpLocks/>
            </p:cNvGrpSpPr>
            <p:nvPr/>
          </p:nvGrpSpPr>
          <p:grpSpPr bwMode="auto">
            <a:xfrm>
              <a:off x="7910005" y="4669163"/>
              <a:ext cx="2746320" cy="961324"/>
              <a:chOff x="1268934" y="3141821"/>
              <a:chExt cx="2050271" cy="725180"/>
            </a:xfrm>
          </p:grpSpPr>
          <p:pic>
            <p:nvPicPr>
              <p:cNvPr id="74" name="Picture 49" descr="diagr026.gif"/>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0932" y="3200400"/>
                <a:ext cx="525780" cy="54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p:cNvSpPr txBox="1"/>
              <p:nvPr/>
            </p:nvSpPr>
            <p:spPr>
              <a:xfrm>
                <a:off x="1268934" y="3522821"/>
                <a:ext cx="1107282" cy="344180"/>
              </a:xfrm>
              <a:prstGeom prst="rect">
                <a:avLst/>
              </a:prstGeom>
              <a:noFill/>
            </p:spPr>
            <p:txBody>
              <a:bodyPr wrap="none">
                <a:spAutoFit/>
                <a:scene3d>
                  <a:camera prst="isometricRightUp"/>
                  <a:lightRig rig="threePt" dir="t"/>
                </a:scene3d>
              </a:bodyPr>
              <a:lstStyle/>
              <a:p>
                <a:pPr>
                  <a:buClr>
                    <a:srgbClr val="667263"/>
                  </a:buClr>
                  <a:defRPr/>
                </a:pPr>
                <a:r>
                  <a:rPr lang="en-US" sz="300" dirty="0">
                    <a:solidFill>
                      <a:srgbClr val="000000"/>
                    </a:solidFill>
                    <a:latin typeface="Arial"/>
                  </a:rPr>
                  <a:t>..Card No: 124</a:t>
                </a:r>
              </a:p>
            </p:txBody>
          </p:sp>
          <p:sp>
            <p:nvSpPr>
              <p:cNvPr id="76" name="TextBox 75"/>
              <p:cNvSpPr txBox="1"/>
              <p:nvPr/>
            </p:nvSpPr>
            <p:spPr>
              <a:xfrm>
                <a:off x="2409110" y="3141821"/>
                <a:ext cx="910095" cy="344180"/>
              </a:xfrm>
              <a:prstGeom prst="rect">
                <a:avLst/>
              </a:prstGeom>
              <a:noFill/>
            </p:spPr>
            <p:txBody>
              <a:bodyPr wrap="none">
                <a:spAutoFit/>
                <a:scene3d>
                  <a:camera prst="isometricRightUp"/>
                  <a:lightRig rig="threePt" dir="t"/>
                </a:scene3d>
              </a:bodyPr>
              <a:lstStyle/>
              <a:p>
                <a:pPr>
                  <a:buClr>
                    <a:srgbClr val="667263"/>
                  </a:buClr>
                  <a:defRPr/>
                </a:pPr>
                <a:r>
                  <a:rPr lang="en-US" sz="300" dirty="0">
                    <a:solidFill>
                      <a:srgbClr val="000000"/>
                    </a:solidFill>
                    <a:latin typeface="Arial"/>
                  </a:rPr>
                  <a:t>*$#%^*!@</a:t>
                </a:r>
              </a:p>
            </p:txBody>
          </p:sp>
        </p:grpSp>
        <p:grpSp>
          <p:nvGrpSpPr>
            <p:cNvPr id="70" name="Group 45"/>
            <p:cNvGrpSpPr>
              <a:grpSpLocks/>
            </p:cNvGrpSpPr>
            <p:nvPr/>
          </p:nvGrpSpPr>
          <p:grpSpPr bwMode="auto">
            <a:xfrm>
              <a:off x="9107101" y="5026759"/>
              <a:ext cx="2746320" cy="961324"/>
              <a:chOff x="1268937" y="3141821"/>
              <a:chExt cx="2050271" cy="725180"/>
            </a:xfrm>
          </p:grpSpPr>
          <p:pic>
            <p:nvPicPr>
              <p:cNvPr id="71" name="Picture 49" descr="diagr026.gif"/>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0930" y="3200400"/>
                <a:ext cx="525780" cy="54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71"/>
              <p:cNvSpPr txBox="1"/>
              <p:nvPr/>
            </p:nvSpPr>
            <p:spPr>
              <a:xfrm>
                <a:off x="1268937" y="3522821"/>
                <a:ext cx="1107282" cy="344180"/>
              </a:xfrm>
              <a:prstGeom prst="rect">
                <a:avLst/>
              </a:prstGeom>
              <a:noFill/>
            </p:spPr>
            <p:txBody>
              <a:bodyPr wrap="none">
                <a:spAutoFit/>
                <a:scene3d>
                  <a:camera prst="isometricRightUp"/>
                  <a:lightRig rig="threePt" dir="t"/>
                </a:scene3d>
              </a:bodyPr>
              <a:lstStyle/>
              <a:p>
                <a:pPr>
                  <a:buClr>
                    <a:srgbClr val="667263"/>
                  </a:buClr>
                  <a:defRPr/>
                </a:pPr>
                <a:r>
                  <a:rPr lang="en-US" sz="300" dirty="0">
                    <a:solidFill>
                      <a:srgbClr val="000000"/>
                    </a:solidFill>
                    <a:latin typeface="Arial"/>
                  </a:rPr>
                  <a:t>..Card No: 124</a:t>
                </a:r>
              </a:p>
            </p:txBody>
          </p:sp>
          <p:sp>
            <p:nvSpPr>
              <p:cNvPr id="73" name="TextBox 72"/>
              <p:cNvSpPr txBox="1"/>
              <p:nvPr/>
            </p:nvSpPr>
            <p:spPr>
              <a:xfrm>
                <a:off x="2409113" y="3141821"/>
                <a:ext cx="910095" cy="344180"/>
              </a:xfrm>
              <a:prstGeom prst="rect">
                <a:avLst/>
              </a:prstGeom>
              <a:noFill/>
            </p:spPr>
            <p:txBody>
              <a:bodyPr wrap="none">
                <a:spAutoFit/>
                <a:scene3d>
                  <a:camera prst="isometricRightUp"/>
                  <a:lightRig rig="threePt" dir="t"/>
                </a:scene3d>
              </a:bodyPr>
              <a:lstStyle/>
              <a:p>
                <a:pPr>
                  <a:buClr>
                    <a:srgbClr val="667263"/>
                  </a:buClr>
                  <a:defRPr/>
                </a:pPr>
                <a:r>
                  <a:rPr lang="en-US" sz="300" dirty="0">
                    <a:solidFill>
                      <a:srgbClr val="000000"/>
                    </a:solidFill>
                    <a:latin typeface="Arial"/>
                  </a:rPr>
                  <a:t>*$#%^*!@</a:t>
                </a:r>
              </a:p>
            </p:txBody>
          </p:sp>
        </p:grpSp>
      </p:grpSp>
      <p:grpSp>
        <p:nvGrpSpPr>
          <p:cNvPr id="77" name="Group 113"/>
          <p:cNvGrpSpPr/>
          <p:nvPr/>
        </p:nvGrpSpPr>
        <p:grpSpPr>
          <a:xfrm>
            <a:off x="3666633" y="2558936"/>
            <a:ext cx="361105" cy="298571"/>
            <a:chOff x="914400" y="1752600"/>
            <a:chExt cx="533399" cy="464127"/>
          </a:xfrm>
        </p:grpSpPr>
        <p:grpSp>
          <p:nvGrpSpPr>
            <p:cNvPr id="78" name="Group 141"/>
            <p:cNvGrpSpPr/>
            <p:nvPr/>
          </p:nvGrpSpPr>
          <p:grpSpPr>
            <a:xfrm>
              <a:off x="914400" y="1752600"/>
              <a:ext cx="533399" cy="228600"/>
              <a:chOff x="54430" y="3276600"/>
              <a:chExt cx="762000" cy="457200"/>
            </a:xfrm>
          </p:grpSpPr>
          <p:sp>
            <p:nvSpPr>
              <p:cNvPr id="83" name="Rectangle 42"/>
              <p:cNvSpPr>
                <a:spLocks noChangeArrowheads="1"/>
              </p:cNvSpPr>
              <p:nvPr/>
            </p:nvSpPr>
            <p:spPr bwMode="auto">
              <a:xfrm>
                <a:off x="54430" y="3276600"/>
                <a:ext cx="762000" cy="457200"/>
              </a:xfrm>
              <a:prstGeom prst="rect">
                <a:avLst/>
              </a:prstGeom>
              <a:ln>
                <a:headEnd/>
                <a:tailEnd/>
              </a:ln>
              <a:effectLst>
                <a:outerShdw blurRad="76200" dir="18900000" sy="23000" kx="-1200000" algn="bl"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wrap="none" lIns="18288" anchor="ctr"/>
              <a:lstStyle/>
              <a:p>
                <a:pPr algn="l" eaLnBrk="0" hangingPunct="0">
                  <a:buClr>
                    <a:srgbClr val="667263"/>
                  </a:buClr>
                  <a:defRPr/>
                </a:pPr>
                <a:r>
                  <a:rPr lang="en-US" sz="500" dirty="0">
                    <a:solidFill>
                      <a:srgbClr val="000000"/>
                    </a:solidFill>
                    <a:latin typeface="Arial"/>
                    <a:cs typeface="Times New Roman" pitchFamily="18" charset="0"/>
                  </a:rPr>
                  <a:t>PEP</a:t>
                </a:r>
              </a:p>
            </p:txBody>
          </p:sp>
          <p:pic>
            <p:nvPicPr>
              <p:cNvPr id="85" name="Picture 273" descr="peop011.gif"/>
              <p:cNvPicPr>
                <a:picLocks noChangeAspect="1"/>
              </p:cNvPicPr>
              <p:nvPr/>
            </p:nvPicPr>
            <p:blipFill>
              <a:blip r:embed="rId15" cstate="print"/>
              <a:srcRect/>
              <a:stretch>
                <a:fillRect/>
              </a:stretch>
            </p:blipFill>
            <p:spPr bwMode="auto">
              <a:xfrm>
                <a:off x="542611" y="3315630"/>
                <a:ext cx="166495" cy="379142"/>
              </a:xfrm>
              <a:prstGeom prst="rect">
                <a:avLst/>
              </a:prstGeom>
              <a:noFill/>
              <a:ln>
                <a:noFill/>
                <a:headEnd/>
                <a:tailEnd/>
              </a:ln>
            </p:spPr>
            <p:style>
              <a:lnRef idx="1">
                <a:schemeClr val="accent6"/>
              </a:lnRef>
              <a:fillRef idx="2">
                <a:schemeClr val="accent6"/>
              </a:fillRef>
              <a:effectRef idx="1">
                <a:schemeClr val="accent6"/>
              </a:effectRef>
              <a:fontRef idx="minor">
                <a:schemeClr val="dk1"/>
              </a:fontRef>
            </p:style>
          </p:pic>
        </p:grpSp>
        <p:grpSp>
          <p:nvGrpSpPr>
            <p:cNvPr id="79" name="Group 144"/>
            <p:cNvGrpSpPr/>
            <p:nvPr/>
          </p:nvGrpSpPr>
          <p:grpSpPr>
            <a:xfrm>
              <a:off x="914400" y="1988127"/>
              <a:ext cx="533399" cy="228600"/>
              <a:chOff x="54431" y="2833254"/>
              <a:chExt cx="761999" cy="457200"/>
            </a:xfrm>
          </p:grpSpPr>
          <p:sp>
            <p:nvSpPr>
              <p:cNvPr id="81" name="Rectangle 42"/>
              <p:cNvSpPr>
                <a:spLocks noChangeArrowheads="1"/>
              </p:cNvSpPr>
              <p:nvPr/>
            </p:nvSpPr>
            <p:spPr bwMode="auto">
              <a:xfrm>
                <a:off x="54431" y="2833254"/>
                <a:ext cx="761999" cy="457200"/>
              </a:xfrm>
              <a:prstGeom prst="rect">
                <a:avLst/>
              </a:prstGeom>
              <a:ln>
                <a:headEnd/>
                <a:tailEnd/>
              </a:ln>
              <a:effectLst>
                <a:outerShdw blurRad="76200" dir="18900000" sy="23000" kx="-1200000" algn="bl"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wrap="none" lIns="18288" anchor="ctr"/>
              <a:lstStyle/>
              <a:p>
                <a:pPr algn="l" eaLnBrk="0" hangingPunct="0">
                  <a:buClr>
                    <a:srgbClr val="667263"/>
                  </a:buClr>
                  <a:defRPr/>
                </a:pPr>
                <a:r>
                  <a:rPr lang="en-US" sz="500" dirty="0">
                    <a:solidFill>
                      <a:srgbClr val="000000"/>
                    </a:solidFill>
                    <a:latin typeface="Arial"/>
                    <a:cs typeface="Times New Roman" pitchFamily="18" charset="0"/>
                  </a:rPr>
                  <a:t>PDP</a:t>
                </a:r>
              </a:p>
            </p:txBody>
          </p:sp>
          <p:pic>
            <p:nvPicPr>
              <p:cNvPr id="82" name="Picture 307" descr="house045.gif"/>
              <p:cNvPicPr>
                <a:picLocks noChangeAspect="1"/>
              </p:cNvPicPr>
              <p:nvPr/>
            </p:nvPicPr>
            <p:blipFill>
              <a:blip r:embed="rId16" cstate="print"/>
              <a:srcRect/>
              <a:stretch>
                <a:fillRect/>
              </a:stretch>
            </p:blipFill>
            <p:spPr bwMode="auto">
              <a:xfrm>
                <a:off x="521496" y="2957946"/>
                <a:ext cx="263810" cy="190882"/>
              </a:xfrm>
              <a:prstGeom prst="rect">
                <a:avLst/>
              </a:prstGeom>
              <a:noFill/>
              <a:ln>
                <a:noFill/>
                <a:headEnd/>
                <a:tailEnd/>
              </a:ln>
            </p:spPr>
            <p:style>
              <a:lnRef idx="1">
                <a:schemeClr val="accent6"/>
              </a:lnRef>
              <a:fillRef idx="2">
                <a:schemeClr val="accent6"/>
              </a:fillRef>
              <a:effectRef idx="1">
                <a:schemeClr val="accent6"/>
              </a:effectRef>
              <a:fontRef idx="minor">
                <a:schemeClr val="dk1"/>
              </a:fontRef>
            </p:style>
          </p:pic>
        </p:grpSp>
      </p:grpSp>
      <p:sp>
        <p:nvSpPr>
          <p:cNvPr id="86" name="Rounded Rectangle 85"/>
          <p:cNvSpPr/>
          <p:nvPr/>
        </p:nvSpPr>
        <p:spPr bwMode="auto">
          <a:xfrm>
            <a:off x="1599179" y="3484754"/>
            <a:ext cx="2362200" cy="972953"/>
          </a:xfrm>
          <a:prstGeom prst="roundRect">
            <a:avLst/>
          </a:prstGeom>
          <a:gradFill flip="none" rotWithShape="1">
            <a:gsLst>
              <a:gs pos="43000">
                <a:srgbClr val="FFFFFF">
                  <a:tint val="50000"/>
                  <a:satMod val="300000"/>
                </a:srgbClr>
              </a:gs>
              <a:gs pos="57000">
                <a:srgbClr val="FFFFFF">
                  <a:tint val="50000"/>
                  <a:satMod val="300000"/>
                </a:srgbClr>
              </a:gs>
              <a:gs pos="68000">
                <a:srgbClr val="C0C0C0">
                  <a:lumMod val="40000"/>
                  <a:lumOff val="60000"/>
                </a:srgbClr>
              </a:gs>
              <a:gs pos="84000">
                <a:srgbClr val="FFFFFF">
                  <a:lumMod val="95000"/>
                </a:srgbClr>
              </a:gs>
              <a:gs pos="100000">
                <a:srgbClr val="FFFFFF"/>
              </a:gs>
            </a:gsLst>
            <a:lin ang="5400000" scaled="1"/>
            <a:tileRect/>
          </a:gradFill>
          <a:ln w="9525" cap="flat" cmpd="sng" algn="ctr">
            <a:solidFill>
              <a:srgbClr val="777777">
                <a:lumMod val="40000"/>
                <a:lumOff val="60000"/>
              </a:srgbClr>
            </a:solidFill>
            <a:prstDash val="solid"/>
            <a:miter lim="800000"/>
            <a:headEnd type="none" w="med" len="med"/>
            <a:tailEnd type="none" w="med" len="med"/>
          </a:ln>
          <a:effectLst>
            <a:outerShdw blurRad="50800" dist="38100" dir="2700000" algn="tl" rotWithShape="0">
              <a:prstClr val="black">
                <a:alpha val="40000"/>
              </a:prstClr>
            </a:outerShdw>
          </a:effectLst>
        </p:spPr>
        <p:txBody>
          <a:bodyPr lIns="82010" tIns="41005" rIns="82010" bIns="41005"/>
          <a:lstStyle/>
          <a:p>
            <a:pPr marL="106049" indent="-106049" fontAlgn="auto">
              <a:lnSpc>
                <a:spcPct val="100000"/>
              </a:lnSpc>
              <a:spcBef>
                <a:spcPts val="0"/>
              </a:spcBef>
              <a:spcAft>
                <a:spcPts val="0"/>
              </a:spcAft>
              <a:buClr>
                <a:srgbClr val="667263"/>
              </a:buClr>
            </a:pPr>
            <a:endParaRPr lang="en-US" sz="1200" b="0" kern="0" dirty="0">
              <a:solidFill>
                <a:srgbClr val="000000"/>
              </a:solidFill>
              <a:latin typeface="Arial"/>
              <a:ea typeface="ＭＳ Ｐゴシック" pitchFamily="1" charset="-128"/>
              <a:cs typeface="Arial" pitchFamily="34" charset="0"/>
            </a:endParaRPr>
          </a:p>
        </p:txBody>
      </p:sp>
      <p:pic>
        <p:nvPicPr>
          <p:cNvPr id="87" name="Picture 80" descr="Oracle_Logo_485C.jpg                                           00104BF0Macintosh HD                   BE05FFEF:"/>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737893" y="3555824"/>
            <a:ext cx="588956" cy="57150"/>
          </a:xfrm>
          <a:prstGeom prst="rect">
            <a:avLst/>
          </a:prstGeom>
          <a:noFill/>
          <a:ln w="9525" cap="flat" cmpd="sng" algn="ctr">
            <a:noFill/>
            <a:prstDash val="solid"/>
            <a:miter lim="800000"/>
            <a:headEnd type="none" w="med" len="med"/>
            <a:tailEnd type="none" w="med" len="med"/>
          </a:ln>
          <a:effectLst/>
        </p:spPr>
      </p:pic>
      <p:sp>
        <p:nvSpPr>
          <p:cNvPr id="88" name="Rectangle 87"/>
          <p:cNvSpPr/>
          <p:nvPr/>
        </p:nvSpPr>
        <p:spPr>
          <a:xfrm>
            <a:off x="2399413" y="3498682"/>
            <a:ext cx="1248569" cy="209215"/>
          </a:xfrm>
          <a:prstGeom prst="rect">
            <a:avLst/>
          </a:prstGeom>
        </p:spPr>
        <p:txBody>
          <a:bodyPr wrap="none" lIns="81443" tIns="40722" rIns="81443" bIns="40722">
            <a:spAutoFit/>
          </a:bodyPr>
          <a:lstStyle/>
          <a:p>
            <a:pPr marL="106049" indent="-106049">
              <a:buClr>
                <a:srgbClr val="FD0000"/>
              </a:buClr>
            </a:pPr>
            <a:r>
              <a:rPr lang="en-US" sz="900" dirty="0">
                <a:solidFill>
                  <a:srgbClr val="000000"/>
                </a:solidFill>
                <a:latin typeface="Arial" pitchFamily="34" charset="0"/>
                <a:ea typeface="ＭＳ Ｐゴシック" pitchFamily="1" charset="-128"/>
              </a:rPr>
              <a:t>Entitlements Server</a:t>
            </a:r>
            <a:endParaRPr lang="en-US" sz="1200" dirty="0">
              <a:solidFill>
                <a:srgbClr val="000000"/>
              </a:solidFill>
              <a:latin typeface="Arial" pitchFamily="34" charset="0"/>
              <a:ea typeface="ＭＳ Ｐゴシック" pitchFamily="1" charset="-128"/>
            </a:endParaRPr>
          </a:p>
        </p:txBody>
      </p:sp>
      <p:pic>
        <p:nvPicPr>
          <p:cNvPr id="89" name="Picture 88"/>
          <p:cNvPicPr>
            <a:picLocks noChangeAspect="1" noChangeArrowheads="1"/>
          </p:cNvPicPr>
          <p:nvPr/>
        </p:nvPicPr>
        <p:blipFill>
          <a:blip r:embed="rId17" cstate="print"/>
          <a:srcRect/>
          <a:stretch>
            <a:fillRect/>
          </a:stretch>
        </p:blipFill>
        <p:spPr bwMode="auto">
          <a:xfrm>
            <a:off x="2803900" y="3801008"/>
            <a:ext cx="665916" cy="424472"/>
          </a:xfrm>
          <a:prstGeom prst="rect">
            <a:avLst/>
          </a:prstGeom>
          <a:noFill/>
          <a:ln w="9525">
            <a:solidFill>
              <a:schemeClr val="tx1"/>
            </a:solidFill>
            <a:miter lim="800000"/>
            <a:headEnd/>
            <a:tailEnd/>
          </a:ln>
        </p:spPr>
      </p:pic>
      <p:pic>
        <p:nvPicPr>
          <p:cNvPr id="91" name="Picture 90"/>
          <p:cNvPicPr>
            <a:picLocks noChangeAspect="1" noChangeArrowheads="1"/>
          </p:cNvPicPr>
          <p:nvPr/>
        </p:nvPicPr>
        <p:blipFill>
          <a:blip r:embed="rId17" cstate="print"/>
          <a:srcRect/>
          <a:stretch>
            <a:fillRect/>
          </a:stretch>
        </p:blipFill>
        <p:spPr bwMode="auto">
          <a:xfrm rot="567931">
            <a:off x="2940368" y="3800554"/>
            <a:ext cx="665916" cy="424472"/>
          </a:xfrm>
          <a:prstGeom prst="rect">
            <a:avLst/>
          </a:prstGeom>
          <a:noFill/>
          <a:ln w="9525">
            <a:solidFill>
              <a:schemeClr val="tx1"/>
            </a:solidFill>
            <a:miter lim="800000"/>
            <a:headEnd/>
            <a:tailEnd/>
          </a:ln>
        </p:spPr>
      </p:pic>
      <p:pic>
        <p:nvPicPr>
          <p:cNvPr id="92" name="Picture 91"/>
          <p:cNvPicPr>
            <a:picLocks noChangeAspect="1" noChangeArrowheads="1"/>
          </p:cNvPicPr>
          <p:nvPr/>
        </p:nvPicPr>
        <p:blipFill>
          <a:blip r:embed="rId17" cstate="print"/>
          <a:srcRect/>
          <a:stretch>
            <a:fillRect/>
          </a:stretch>
        </p:blipFill>
        <p:spPr bwMode="auto">
          <a:xfrm rot="1359874">
            <a:off x="3011857" y="3865315"/>
            <a:ext cx="665916" cy="424472"/>
          </a:xfrm>
          <a:prstGeom prst="rect">
            <a:avLst/>
          </a:prstGeom>
          <a:noFill/>
          <a:ln w="9525">
            <a:solidFill>
              <a:schemeClr val="tx1"/>
            </a:solidFill>
            <a:miter lim="800000"/>
            <a:headEnd/>
            <a:tailEnd/>
          </a:ln>
        </p:spPr>
      </p:pic>
      <p:pic>
        <p:nvPicPr>
          <p:cNvPr id="93" name="Picture 5" descr="house039.gif"/>
          <p:cNvPicPr>
            <a:picLocks noChangeAspect="1"/>
          </p:cNvPicPr>
          <p:nvPr/>
        </p:nvPicPr>
        <p:blipFill>
          <a:blip r:embed="rId18" cstate="print"/>
          <a:srcRect/>
          <a:stretch>
            <a:fillRect/>
          </a:stretch>
        </p:blipFill>
        <p:spPr bwMode="auto">
          <a:xfrm>
            <a:off x="1927861" y="3785475"/>
            <a:ext cx="186143" cy="243369"/>
          </a:xfrm>
          <a:prstGeom prst="rect">
            <a:avLst/>
          </a:prstGeom>
          <a:noFill/>
          <a:ln w="9525">
            <a:noFill/>
            <a:miter lim="800000"/>
            <a:headEnd/>
            <a:tailEnd/>
          </a:ln>
        </p:spPr>
      </p:pic>
      <p:cxnSp>
        <p:nvCxnSpPr>
          <p:cNvPr id="94" name="Straight Arrow Connector 93"/>
          <p:cNvCxnSpPr/>
          <p:nvPr/>
        </p:nvCxnSpPr>
        <p:spPr bwMode="auto">
          <a:xfrm>
            <a:off x="3713454" y="3000375"/>
            <a:ext cx="0" cy="428625"/>
          </a:xfrm>
          <a:prstGeom prst="straightConnector1">
            <a:avLst/>
          </a:prstGeom>
          <a:noFill/>
          <a:ln w="31750" cap="flat" cmpd="sng" algn="ctr">
            <a:solidFill>
              <a:schemeClr val="tx1">
                <a:lumMod val="65000"/>
                <a:lumOff val="35000"/>
              </a:schemeClr>
            </a:solidFill>
            <a:prstDash val="sysDash"/>
            <a:round/>
            <a:headEnd type="triangle" w="med" len="med"/>
            <a:tailEnd type="triangle"/>
          </a:ln>
          <a:effectLst/>
        </p:spPr>
      </p:cxnSp>
      <p:pic>
        <p:nvPicPr>
          <p:cNvPr id="95" name="Picture 5" descr="house039.gif"/>
          <p:cNvPicPr>
            <a:picLocks noChangeAspect="1"/>
          </p:cNvPicPr>
          <p:nvPr/>
        </p:nvPicPr>
        <p:blipFill>
          <a:blip r:embed="rId18" cstate="print"/>
          <a:srcRect/>
          <a:stretch>
            <a:fillRect/>
          </a:stretch>
        </p:blipFill>
        <p:spPr bwMode="auto">
          <a:xfrm>
            <a:off x="2080261" y="3899775"/>
            <a:ext cx="186143" cy="243369"/>
          </a:xfrm>
          <a:prstGeom prst="rect">
            <a:avLst/>
          </a:prstGeom>
          <a:noFill/>
          <a:ln w="9525">
            <a:noFill/>
            <a:miter lim="800000"/>
            <a:headEnd/>
            <a:tailEnd/>
          </a:ln>
        </p:spPr>
      </p:pic>
      <p:pic>
        <p:nvPicPr>
          <p:cNvPr id="96" name="Picture 5" descr="house039.gif"/>
          <p:cNvPicPr>
            <a:picLocks noChangeAspect="1"/>
          </p:cNvPicPr>
          <p:nvPr/>
        </p:nvPicPr>
        <p:blipFill>
          <a:blip r:embed="rId18" cstate="print"/>
          <a:srcRect/>
          <a:stretch>
            <a:fillRect/>
          </a:stretch>
        </p:blipFill>
        <p:spPr bwMode="auto">
          <a:xfrm>
            <a:off x="2232664" y="4014075"/>
            <a:ext cx="186143" cy="243369"/>
          </a:xfrm>
          <a:prstGeom prst="rect">
            <a:avLst/>
          </a:prstGeom>
          <a:noFill/>
          <a:ln w="9525">
            <a:noFill/>
            <a:miter lim="800000"/>
            <a:headEnd/>
            <a:tailEnd/>
          </a:ln>
        </p:spPr>
      </p:pic>
      <p:pic>
        <p:nvPicPr>
          <p:cNvPr id="97" name="Picture 9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90722" y="2005429"/>
            <a:ext cx="1178226" cy="1165976"/>
          </a:xfrm>
          <a:prstGeom prst="rect">
            <a:avLst/>
          </a:prstGeom>
        </p:spPr>
      </p:pic>
      <p:sp>
        <p:nvSpPr>
          <p:cNvPr id="98" name="Text Box 10"/>
          <p:cNvSpPr txBox="1">
            <a:spLocks noChangeArrowheads="1"/>
          </p:cNvSpPr>
          <p:nvPr/>
        </p:nvSpPr>
        <p:spPr bwMode="auto">
          <a:xfrm>
            <a:off x="4148137" y="3446925"/>
            <a:ext cx="4010154" cy="783378"/>
          </a:xfrm>
          <a:prstGeom prst="rect">
            <a:avLst/>
          </a:prstGeom>
          <a:solidFill>
            <a:schemeClr val="bg1"/>
          </a:solidFill>
          <a:ln w="9525">
            <a:solidFill>
              <a:srgbClr val="000000"/>
            </a:solidFill>
            <a:prstDash val="lgDash"/>
            <a:miter lim="800000"/>
            <a:headEnd/>
            <a:tailEnd/>
          </a:ln>
          <a:effectLst>
            <a:outerShdw blurRad="50800" dist="38100" dir="2700000" algn="tl" rotWithShape="0">
              <a:prstClr val="black">
                <a:alpha val="40000"/>
              </a:prstClr>
            </a:outerShdw>
          </a:effectLst>
          <a:extLst/>
        </p:spPr>
        <p:txBody>
          <a:bodyPr wrap="square" lIns="81300" tIns="40650" rIns="81300" bIns="40650">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l" eaLnBrk="1" hangingPunct="1">
              <a:buClr>
                <a:srgbClr val="667263"/>
              </a:buClr>
            </a:pPr>
            <a:r>
              <a:rPr lang="en-US" sz="1000" b="0" dirty="0" err="1">
                <a:solidFill>
                  <a:srgbClr val="000000"/>
                </a:solidFill>
                <a:latin typeface="Courier New" pitchFamily="49" charset="0"/>
                <a:ea typeface="ＭＳ Ｐゴシック" pitchFamily="34" charset="-128"/>
                <a:cs typeface="Courier New" pitchFamily="49" charset="0"/>
              </a:rPr>
              <a:t>isAuthorized</a:t>
            </a:r>
            <a:r>
              <a:rPr lang="en-US" sz="1000" b="0" dirty="0">
                <a:solidFill>
                  <a:srgbClr val="000000"/>
                </a:solidFill>
                <a:latin typeface="Courier New" pitchFamily="49" charset="0"/>
                <a:ea typeface="ＭＳ Ｐゴシック" pitchFamily="34" charset="-128"/>
                <a:cs typeface="Courier New" pitchFamily="49" charset="0"/>
              </a:rPr>
              <a:t>(</a:t>
            </a:r>
            <a:r>
              <a:rPr lang="en-US" sz="1000" dirty="0">
                <a:solidFill>
                  <a:srgbClr val="000000"/>
                </a:solidFill>
                <a:latin typeface="Courier New" pitchFamily="49" charset="0"/>
                <a:ea typeface="ＭＳ Ｐゴシック" pitchFamily="34" charset="-128"/>
                <a:cs typeface="Courier New" pitchFamily="49" charset="0"/>
              </a:rPr>
              <a:t>user     = Bob Doe,</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a:t>
            </a:r>
            <a:r>
              <a:rPr lang="en-US" sz="1000" dirty="0" err="1">
                <a:solidFill>
                  <a:srgbClr val="000000"/>
                </a:solidFill>
                <a:latin typeface="Courier New" pitchFamily="49" charset="0"/>
                <a:ea typeface="ＭＳ Ｐゴシック" pitchFamily="34" charset="-128"/>
                <a:cs typeface="Courier New" pitchFamily="49" charset="0"/>
              </a:rPr>
              <a:t>userOrg</a:t>
            </a:r>
            <a:r>
              <a:rPr lang="en-US" sz="1000" dirty="0">
                <a:solidFill>
                  <a:srgbClr val="000000"/>
                </a:solidFill>
                <a:latin typeface="Courier New" pitchFamily="49" charset="0"/>
                <a:ea typeface="ＭＳ Ｐゴシック" pitchFamily="34" charset="-128"/>
                <a:cs typeface="Courier New" pitchFamily="49" charset="0"/>
              </a:rPr>
              <a:t>  = Acme Corp</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a:t>
            </a:r>
            <a:r>
              <a:rPr lang="en-US" sz="1000" dirty="0" err="1">
                <a:solidFill>
                  <a:srgbClr val="000000"/>
                </a:solidFill>
                <a:latin typeface="Courier New" pitchFamily="49" charset="0"/>
                <a:ea typeface="ＭＳ Ｐゴシック" pitchFamily="34" charset="-128"/>
                <a:cs typeface="Courier New" pitchFamily="49" charset="0"/>
              </a:rPr>
              <a:t>userRole</a:t>
            </a:r>
            <a:r>
              <a:rPr lang="en-US" sz="1000" dirty="0">
                <a:solidFill>
                  <a:srgbClr val="000000"/>
                </a:solidFill>
                <a:latin typeface="Courier New" pitchFamily="49" charset="0"/>
                <a:ea typeface="ＭＳ Ｐゴシック" pitchFamily="34" charset="-128"/>
                <a:cs typeface="Courier New" pitchFamily="49" charset="0"/>
              </a:rPr>
              <a:t> = Marketing Manager</a:t>
            </a:r>
            <a:r>
              <a:rPr lang="en-US" sz="1000" b="0" dirty="0">
                <a:solidFill>
                  <a:srgbClr val="000000"/>
                </a:solidFill>
                <a:latin typeface="Courier New" pitchFamily="49" charset="0"/>
                <a:ea typeface="ＭＳ Ｐゴシック" pitchFamily="34" charset="-128"/>
                <a:cs typeface="Courier New" pitchFamily="49" charset="0"/>
              </a:rPr>
              <a:t/>
            </a:r>
            <a:br>
              <a:rPr lang="en-US" sz="1000" b="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a:t>
            </a:r>
            <a:r>
              <a:rPr lang="en-US" sz="1000" dirty="0" err="1">
                <a:solidFill>
                  <a:srgbClr val="000000"/>
                </a:solidFill>
                <a:latin typeface="Courier New" pitchFamily="49" charset="0"/>
                <a:ea typeface="ＭＳ Ｐゴシック" pitchFamily="34" charset="-128"/>
                <a:cs typeface="Courier New" pitchFamily="49" charset="0"/>
              </a:rPr>
              <a:t>customerId</a:t>
            </a:r>
            <a:r>
              <a:rPr lang="en-US" sz="1000" dirty="0">
                <a:solidFill>
                  <a:srgbClr val="000000"/>
                </a:solidFill>
                <a:latin typeface="Courier New" pitchFamily="49" charset="0"/>
                <a:ea typeface="ＭＳ Ｐゴシック" pitchFamily="34" charset="-128"/>
                <a:cs typeface="Courier New" pitchFamily="49" charset="0"/>
              </a:rPr>
              <a:t>   = </a:t>
            </a:r>
            <a:r>
              <a:rPr lang="en-US" sz="1000" dirty="0">
                <a:solidFill>
                  <a:srgbClr val="FF0000"/>
                </a:solidFill>
                <a:latin typeface="Courier New" pitchFamily="49" charset="0"/>
                <a:ea typeface="ＭＳ Ｐゴシック" pitchFamily="34" charset="-128"/>
                <a:cs typeface="Courier New" pitchFamily="49" charset="0"/>
              </a:rPr>
              <a:t>99999</a:t>
            </a:r>
            <a:r>
              <a:rPr lang="en-US" sz="1000" dirty="0">
                <a:solidFill>
                  <a:srgbClr val="000000"/>
                </a:solidFill>
                <a:latin typeface="Courier New" pitchFamily="49" charset="0"/>
                <a:ea typeface="ＭＳ Ｐゴシック" pitchFamily="34" charset="-128"/>
                <a:cs typeface="Courier New" pitchFamily="49" charset="0"/>
              </a:rPr>
              <a:t/>
            </a:r>
            <a:br>
              <a:rPr lang="en-US" sz="100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             </a:t>
            </a:r>
            <a:r>
              <a:rPr lang="en-US" sz="1000" dirty="0">
                <a:solidFill>
                  <a:srgbClr val="000000"/>
                </a:solidFill>
                <a:latin typeface="Courier New" pitchFamily="49" charset="0"/>
                <a:ea typeface="ＭＳ Ｐゴシック" pitchFamily="34" charset="-128"/>
                <a:cs typeface="Courier New" pitchFamily="49" charset="0"/>
              </a:rPr>
              <a:t>action       =</a:t>
            </a:r>
            <a:r>
              <a:rPr lang="en-US" sz="1000" b="0" dirty="0">
                <a:solidFill>
                  <a:srgbClr val="000000"/>
                </a:solidFill>
                <a:latin typeface="Courier New" pitchFamily="49" charset="0"/>
                <a:ea typeface="ＭＳ Ｐゴシック" pitchFamily="34" charset="-128"/>
                <a:cs typeface="Courier New" pitchFamily="49" charset="0"/>
              </a:rPr>
              <a:t> </a:t>
            </a:r>
            <a:r>
              <a:rPr lang="en-US" sz="1000" dirty="0" err="1">
                <a:solidFill>
                  <a:srgbClr val="000000"/>
                </a:solidFill>
                <a:latin typeface="Courier New" pitchFamily="49" charset="0"/>
                <a:ea typeface="ＭＳ Ｐゴシック" pitchFamily="34" charset="-128"/>
                <a:cs typeface="Courier New" pitchFamily="49" charset="0"/>
              </a:rPr>
              <a:t>getCustomerDetail</a:t>
            </a:r>
            <a:r>
              <a:rPr lang="en-US" sz="1000" b="0" dirty="0">
                <a:solidFill>
                  <a:srgbClr val="000000"/>
                </a:solidFill>
                <a:latin typeface="Courier New" pitchFamily="49" charset="0"/>
                <a:ea typeface="ＭＳ Ｐゴシック" pitchFamily="34" charset="-128"/>
                <a:cs typeface="Courier New" pitchFamily="49" charset="0"/>
              </a:rPr>
              <a:t>)</a:t>
            </a:r>
            <a:r>
              <a:rPr lang="en-US" sz="1000" dirty="0">
                <a:solidFill>
                  <a:srgbClr val="000000"/>
                </a:solidFill>
                <a:latin typeface="Courier New" pitchFamily="49" charset="0"/>
                <a:ea typeface="ＭＳ Ｐゴシック" pitchFamily="34" charset="-128"/>
                <a:cs typeface="Courier New" pitchFamily="49" charset="0"/>
              </a:rPr>
              <a:t> </a:t>
            </a:r>
            <a:endParaRPr lang="en-US" sz="1000" b="0" dirty="0">
              <a:solidFill>
                <a:srgbClr val="000000"/>
              </a:solidFill>
              <a:latin typeface="Courier New" pitchFamily="49" charset="0"/>
              <a:ea typeface="ＭＳ Ｐゴシック" pitchFamily="34" charset="-128"/>
              <a:cs typeface="Courier New" pitchFamily="49" charset="0"/>
            </a:endParaRPr>
          </a:p>
        </p:txBody>
      </p:sp>
      <p:sp>
        <p:nvSpPr>
          <p:cNvPr id="40" name="Text Box 10"/>
          <p:cNvSpPr txBox="1">
            <a:spLocks noChangeArrowheads="1"/>
          </p:cNvSpPr>
          <p:nvPr/>
        </p:nvSpPr>
        <p:spPr bwMode="auto">
          <a:xfrm>
            <a:off x="4270183" y="3093081"/>
            <a:ext cx="4758421" cy="2014311"/>
          </a:xfrm>
          <a:prstGeom prst="rect">
            <a:avLst/>
          </a:prstGeom>
          <a:solidFill>
            <a:schemeClr val="bg1"/>
          </a:solidFill>
          <a:ln w="9525">
            <a:solidFill>
              <a:srgbClr val="000000"/>
            </a:solidFill>
            <a:prstDash val="lgDash"/>
            <a:miter lim="800000"/>
            <a:headEnd/>
            <a:tailEnd/>
          </a:ln>
          <a:effectLst>
            <a:outerShdw blurRad="50800" dist="38100" dir="2700000" algn="tl" rotWithShape="0">
              <a:prstClr val="black">
                <a:alpha val="40000"/>
              </a:prstClr>
            </a:outerShdw>
          </a:effectLst>
          <a:extLst/>
        </p:spPr>
        <p:txBody>
          <a:bodyPr wrap="square" lIns="81300" tIns="40650" rIns="81300" bIns="40650">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l" eaLnBrk="1" hangingPunct="1">
              <a:buClr>
                <a:srgbClr val="667263"/>
              </a:buClr>
            </a:pPr>
            <a:r>
              <a:rPr lang="en-US" sz="1000" b="0" dirty="0">
                <a:solidFill>
                  <a:srgbClr val="000000"/>
                </a:solidFill>
                <a:latin typeface="Courier New" pitchFamily="49" charset="0"/>
                <a:ea typeface="ＭＳ Ｐゴシック" pitchFamily="34" charset="-128"/>
                <a:cs typeface="Courier New" pitchFamily="49" charset="0"/>
              </a:rPr>
              <a:t>&lt;</a:t>
            </a:r>
            <a:r>
              <a:rPr lang="en-US" sz="1000" b="0" dirty="0" err="1">
                <a:solidFill>
                  <a:srgbClr val="000000"/>
                </a:solidFill>
                <a:latin typeface="Courier New" pitchFamily="49" charset="0"/>
                <a:ea typeface="ＭＳ Ｐゴシック" pitchFamily="34" charset="-128"/>
                <a:cs typeface="Courier New" pitchFamily="49" charset="0"/>
              </a:rPr>
              <a:t>SOAP:Envelope</a:t>
            </a:r>
            <a:r>
              <a:rPr lang="en-US" sz="1000" b="0" dirty="0">
                <a:solidFill>
                  <a:srgbClr val="000000"/>
                </a:solidFill>
                <a:latin typeface="Courier New" pitchFamily="49" charset="0"/>
                <a:ea typeface="ＭＳ Ｐゴシック" pitchFamily="34" charset="-128"/>
                <a:cs typeface="Courier New" pitchFamily="49" charset="0"/>
              </a:rPr>
              <a:t>&gt;</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 …</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&lt;</a:t>
            </a:r>
            <a:r>
              <a:rPr lang="en-US" sz="1000" b="0" dirty="0" err="1">
                <a:solidFill>
                  <a:srgbClr val="000000"/>
                </a:solidFill>
                <a:latin typeface="Courier New" pitchFamily="49" charset="0"/>
                <a:ea typeface="ＭＳ Ｐゴシック" pitchFamily="34" charset="-128"/>
                <a:cs typeface="Courier New" pitchFamily="49" charset="0"/>
              </a:rPr>
              <a:t>SOAP:Body</a:t>
            </a:r>
            <a:r>
              <a:rPr lang="en-US" sz="1000" b="0" dirty="0">
                <a:solidFill>
                  <a:srgbClr val="000000"/>
                </a:solidFill>
                <a:latin typeface="Courier New" pitchFamily="49" charset="0"/>
                <a:ea typeface="ＭＳ Ｐゴシック" pitchFamily="34" charset="-128"/>
                <a:cs typeface="Courier New" pitchFamily="49" charset="0"/>
              </a:rPr>
              <a:t>&gt;</a:t>
            </a:r>
            <a:br>
              <a:rPr lang="en-US" sz="1000" b="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getCustomerDetailResponse</a:t>
            </a:r>
            <a:r>
              <a:rPr lang="en-US" sz="1000" dirty="0">
                <a:solidFill>
                  <a:srgbClr val="000000"/>
                </a:solidFill>
                <a:latin typeface="Courier New" pitchFamily="49" charset="0"/>
                <a:ea typeface="ＭＳ Ｐゴシック" pitchFamily="34" charset="-128"/>
                <a:cs typeface="Courier New" pitchFamily="49" charset="0"/>
              </a:rPr>
              <a:t>&gt;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customerID</a:t>
            </a:r>
            <a:r>
              <a:rPr lang="en-US" sz="1000" dirty="0">
                <a:solidFill>
                  <a:srgbClr val="000000"/>
                </a:solidFill>
                <a:latin typeface="Courier New" pitchFamily="49" charset="0"/>
                <a:ea typeface="ＭＳ Ｐゴシック" pitchFamily="34" charset="-128"/>
                <a:cs typeface="Courier New" pitchFamily="49" charset="0"/>
              </a:rPr>
              <a:t>&gt; </a:t>
            </a:r>
            <a:r>
              <a:rPr lang="en-US" sz="1000" dirty="0">
                <a:solidFill>
                  <a:srgbClr val="FF0000"/>
                </a:solidFill>
                <a:latin typeface="Courier New" pitchFamily="49" charset="0"/>
                <a:ea typeface="ＭＳ Ｐゴシック" pitchFamily="34" charset="-128"/>
                <a:cs typeface="Courier New" pitchFamily="49" charset="0"/>
              </a:rPr>
              <a:t>99999</a:t>
            </a: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customerID</a:t>
            </a:r>
            <a:r>
              <a:rPr lang="en-US" sz="1000" dirty="0">
                <a:solidFill>
                  <a:srgbClr val="000000"/>
                </a:solidFill>
                <a:latin typeface="Courier New" pitchFamily="49" charset="0"/>
                <a:ea typeface="ＭＳ Ｐゴシック" pitchFamily="34" charset="-128"/>
                <a:cs typeface="Courier New" pitchFamily="49" charset="0"/>
              </a:rPr>
              <a:t>&gt;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&lt;name&gt; Sally Smith &lt;/name&gt;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&lt;phone&gt; 555-1234567 &lt;/phone&gt;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&lt;SSN&gt; </a:t>
            </a:r>
            <a:r>
              <a:rPr lang="en-US" sz="1200" dirty="0">
                <a:solidFill>
                  <a:srgbClr val="FF0000"/>
                </a:solidFill>
                <a:latin typeface="Courier New" pitchFamily="49" charset="0"/>
                <a:ea typeface="ＭＳ Ｐゴシック" pitchFamily="34" charset="-128"/>
                <a:cs typeface="Courier New" pitchFamily="49" charset="0"/>
              </a:rPr>
              <a:t>***********</a:t>
            </a:r>
            <a:r>
              <a:rPr lang="en-US" sz="1000" dirty="0">
                <a:solidFill>
                  <a:srgbClr val="000000"/>
                </a:solidFill>
                <a:latin typeface="Courier New" pitchFamily="49" charset="0"/>
                <a:ea typeface="ＭＳ Ｐゴシック" pitchFamily="34" charset="-128"/>
                <a:cs typeface="Courier New" pitchFamily="49" charset="0"/>
              </a:rPr>
              <a:t> &lt;/SSN&gt;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creditCardNo</a:t>
            </a:r>
            <a:r>
              <a:rPr lang="en-US" sz="1000" dirty="0">
                <a:solidFill>
                  <a:srgbClr val="000000"/>
                </a:solidFill>
                <a:latin typeface="Courier New" pitchFamily="49" charset="0"/>
                <a:ea typeface="ＭＳ Ｐゴシック" pitchFamily="34" charset="-128"/>
                <a:cs typeface="Courier New" pitchFamily="49" charset="0"/>
              </a:rPr>
              <a:t>&gt; </a:t>
            </a:r>
            <a:r>
              <a:rPr lang="en-US" sz="1200" dirty="0">
                <a:solidFill>
                  <a:srgbClr val="FF0000"/>
                </a:solidFill>
                <a:latin typeface="Courier New" pitchFamily="49" charset="0"/>
                <a:ea typeface="ＭＳ Ｐゴシック" pitchFamily="34" charset="-128"/>
                <a:cs typeface="Courier New" pitchFamily="49" charset="0"/>
              </a:rPr>
              <a:t>@^*%&amp;@$#%!</a:t>
            </a: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creditCardNo</a:t>
            </a:r>
            <a:r>
              <a:rPr lang="en-US" sz="1000" dirty="0">
                <a:solidFill>
                  <a:srgbClr val="000000"/>
                </a:solidFill>
                <a:latin typeface="Courier New" pitchFamily="49" charset="0"/>
                <a:ea typeface="ＭＳ Ｐゴシック" pitchFamily="34" charset="-128"/>
                <a:cs typeface="Courier New" pitchFamily="49" charset="0"/>
              </a:rPr>
              <a:t>&gt;</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purchaseHistory</a:t>
            </a:r>
            <a:r>
              <a:rPr lang="en-US" sz="1000" dirty="0">
                <a:solidFill>
                  <a:srgbClr val="000000"/>
                </a:solidFill>
                <a:latin typeface="Courier New" pitchFamily="49" charset="0"/>
                <a:ea typeface="ＭＳ Ｐゴシック" pitchFamily="34" charset="-128"/>
                <a:cs typeface="Courier New" pitchFamily="49" charset="0"/>
              </a:rPr>
              <a:t>&gt; … &lt;/</a:t>
            </a:r>
            <a:r>
              <a:rPr lang="en-US" sz="1000" dirty="0" err="1">
                <a:solidFill>
                  <a:srgbClr val="000000"/>
                </a:solidFill>
                <a:latin typeface="Courier New" pitchFamily="49" charset="0"/>
                <a:ea typeface="ＭＳ Ｐゴシック" pitchFamily="34" charset="-128"/>
                <a:cs typeface="Courier New" pitchFamily="49" charset="0"/>
              </a:rPr>
              <a:t>purchaseHistory</a:t>
            </a:r>
            <a:r>
              <a:rPr lang="en-US" sz="1000" dirty="0">
                <a:solidFill>
                  <a:srgbClr val="000000"/>
                </a:solidFill>
                <a:latin typeface="Courier New" pitchFamily="49" charset="0"/>
                <a:ea typeface="ＭＳ Ｐゴシック" pitchFamily="34" charset="-128"/>
                <a:cs typeface="Courier New" pitchFamily="49" charset="0"/>
              </a:rPr>
              <a:t>&gt;     </a:t>
            </a:r>
            <a:br>
              <a:rPr lang="en-US" sz="1000" dirty="0">
                <a:solidFill>
                  <a:srgbClr val="000000"/>
                </a:solidFill>
                <a:latin typeface="Courier New" pitchFamily="49" charset="0"/>
                <a:ea typeface="ＭＳ Ｐゴシック" pitchFamily="34" charset="-128"/>
                <a:cs typeface="Courier New" pitchFamily="49" charset="0"/>
              </a:rPr>
            </a:br>
            <a:r>
              <a:rPr lang="en-US" sz="1000" dirty="0">
                <a:solidFill>
                  <a:srgbClr val="000000"/>
                </a:solidFill>
                <a:latin typeface="Courier New" pitchFamily="49" charset="0"/>
                <a:ea typeface="ＭＳ Ｐゴシック" pitchFamily="34" charset="-128"/>
                <a:cs typeface="Courier New" pitchFamily="49" charset="0"/>
              </a:rPr>
              <a:t>     &lt;/</a:t>
            </a:r>
            <a:r>
              <a:rPr lang="en-US" sz="1000" dirty="0" err="1">
                <a:solidFill>
                  <a:srgbClr val="000000"/>
                </a:solidFill>
                <a:latin typeface="Courier New" pitchFamily="49" charset="0"/>
                <a:ea typeface="ＭＳ Ｐゴシック" pitchFamily="34" charset="-128"/>
                <a:cs typeface="Courier New" pitchFamily="49" charset="0"/>
              </a:rPr>
              <a:t>getCustomerDetailResponse</a:t>
            </a:r>
            <a:r>
              <a:rPr lang="en-US" sz="1000" dirty="0">
                <a:solidFill>
                  <a:srgbClr val="000000"/>
                </a:solidFill>
                <a:latin typeface="Courier New" pitchFamily="49" charset="0"/>
                <a:ea typeface="ＭＳ Ｐゴシック" pitchFamily="34" charset="-128"/>
                <a:cs typeface="Courier New" pitchFamily="49" charset="0"/>
              </a:rPr>
              <a:t>&gt;</a:t>
            </a:r>
            <a:r>
              <a:rPr lang="en-US" sz="1000" b="0" dirty="0">
                <a:solidFill>
                  <a:srgbClr val="000000"/>
                </a:solidFill>
                <a:latin typeface="Courier New" pitchFamily="49" charset="0"/>
                <a:ea typeface="ＭＳ Ｐゴシック" pitchFamily="34" charset="-128"/>
                <a:cs typeface="Courier New" pitchFamily="49" charset="0"/>
              </a:rPr>
              <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  &lt;/</a:t>
            </a:r>
            <a:r>
              <a:rPr lang="en-US" sz="1000" b="0" dirty="0" err="1">
                <a:solidFill>
                  <a:srgbClr val="000000"/>
                </a:solidFill>
                <a:latin typeface="Courier New" pitchFamily="49" charset="0"/>
                <a:ea typeface="ＭＳ Ｐゴシック" pitchFamily="34" charset="-128"/>
                <a:cs typeface="Courier New" pitchFamily="49" charset="0"/>
              </a:rPr>
              <a:t>SOAP:Body</a:t>
            </a:r>
            <a:r>
              <a:rPr lang="en-US" sz="1000" b="0" dirty="0">
                <a:solidFill>
                  <a:srgbClr val="000000"/>
                </a:solidFill>
                <a:latin typeface="Courier New" pitchFamily="49" charset="0"/>
                <a:ea typeface="ＭＳ Ｐゴシック" pitchFamily="34" charset="-128"/>
                <a:cs typeface="Courier New" pitchFamily="49" charset="0"/>
              </a:rPr>
              <a:t>&gt;</a:t>
            </a:r>
            <a:br>
              <a:rPr lang="en-US" sz="1000" b="0" dirty="0">
                <a:solidFill>
                  <a:srgbClr val="000000"/>
                </a:solidFill>
                <a:latin typeface="Courier New" pitchFamily="49" charset="0"/>
                <a:ea typeface="ＭＳ Ｐゴシック" pitchFamily="34" charset="-128"/>
                <a:cs typeface="Courier New" pitchFamily="49" charset="0"/>
              </a:rPr>
            </a:br>
            <a:r>
              <a:rPr lang="en-US" sz="1000" b="0" dirty="0">
                <a:solidFill>
                  <a:srgbClr val="000000"/>
                </a:solidFill>
                <a:latin typeface="Courier New" pitchFamily="49" charset="0"/>
                <a:ea typeface="ＭＳ Ｐゴシック" pitchFamily="34" charset="-128"/>
                <a:cs typeface="Courier New" pitchFamily="49" charset="0"/>
              </a:rPr>
              <a:t>&lt;/</a:t>
            </a:r>
            <a:r>
              <a:rPr lang="en-US" sz="1000" b="0" dirty="0" err="1">
                <a:solidFill>
                  <a:srgbClr val="000000"/>
                </a:solidFill>
                <a:latin typeface="Courier New" pitchFamily="49" charset="0"/>
                <a:ea typeface="ＭＳ Ｐゴシック" pitchFamily="34" charset="-128"/>
                <a:cs typeface="Courier New" pitchFamily="49" charset="0"/>
              </a:rPr>
              <a:t>SOAP:Envelope</a:t>
            </a:r>
            <a:r>
              <a:rPr lang="en-US" sz="1000" b="0" dirty="0">
                <a:solidFill>
                  <a:srgbClr val="000000"/>
                </a:solidFill>
                <a:latin typeface="Courier New" pitchFamily="49" charset="0"/>
                <a:ea typeface="ＭＳ Ｐゴシック" pitchFamily="34" charset="-128"/>
                <a:cs typeface="Courier New" pitchFamily="49" charset="0"/>
              </a:rPr>
              <a:t>&gt;</a:t>
            </a:r>
          </a:p>
        </p:txBody>
      </p:sp>
      <p:sp>
        <p:nvSpPr>
          <p:cNvPr id="101" name="TextBox 100"/>
          <p:cNvSpPr txBox="1"/>
          <p:nvPr/>
        </p:nvSpPr>
        <p:spPr>
          <a:xfrm>
            <a:off x="5286282" y="1028707"/>
            <a:ext cx="3171412" cy="704881"/>
          </a:xfrm>
          <a:prstGeom prst="rect">
            <a:avLst/>
          </a:prstGeom>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lIns="80714" tIns="40357" rIns="80714" bIns="40357">
            <a:spAutoFit/>
          </a:bodyPr>
          <a:lstStyle/>
          <a:p>
            <a:pPr marL="51859" indent="-51859" algn="l" eaLnBrk="0" hangingPunct="0">
              <a:lnSpc>
                <a:spcPct val="100000"/>
              </a:lnSpc>
              <a:spcBef>
                <a:spcPct val="0"/>
              </a:spcBef>
              <a:buClr>
                <a:srgbClr val="FF0000"/>
              </a:buClr>
              <a:buFont typeface="Arial" pitchFamily="34" charset="0"/>
              <a:buChar char="•"/>
              <a:defRPr/>
            </a:pPr>
            <a:r>
              <a:rPr lang="en-US" sz="1000" b="0" dirty="0">
                <a:solidFill>
                  <a:srgbClr val="000000"/>
                </a:solidFill>
                <a:latin typeface="Arial"/>
                <a:cs typeface="Arial" pitchFamily="34" charset="0"/>
              </a:rPr>
              <a:t>Selective Data Redaction of the response payload</a:t>
            </a:r>
          </a:p>
          <a:p>
            <a:pPr marL="51859" indent="-51859" algn="l" eaLnBrk="0" hangingPunct="0">
              <a:lnSpc>
                <a:spcPct val="100000"/>
              </a:lnSpc>
              <a:spcBef>
                <a:spcPct val="0"/>
              </a:spcBef>
              <a:buClr>
                <a:srgbClr val="FF0000"/>
              </a:buClr>
              <a:buFont typeface="Arial" pitchFamily="34" charset="0"/>
              <a:buChar char="•"/>
              <a:defRPr/>
            </a:pPr>
            <a:endParaRPr lang="en-US" sz="1000" b="0" dirty="0">
              <a:solidFill>
                <a:srgbClr val="000000"/>
              </a:solidFill>
              <a:latin typeface="Arial"/>
              <a:cs typeface="Arial" pitchFamily="34" charset="0"/>
            </a:endParaRPr>
          </a:p>
          <a:p>
            <a:pPr marL="51859" indent="-51859" algn="l" eaLnBrk="0" hangingPunct="0">
              <a:lnSpc>
                <a:spcPct val="100000"/>
              </a:lnSpc>
              <a:spcBef>
                <a:spcPct val="0"/>
              </a:spcBef>
              <a:buClr>
                <a:srgbClr val="FF0000"/>
              </a:buClr>
              <a:buFont typeface="Arial" pitchFamily="34" charset="0"/>
              <a:buChar char="•"/>
              <a:defRPr/>
            </a:pPr>
            <a:r>
              <a:rPr lang="en-US" sz="1000" b="0" dirty="0">
                <a:solidFill>
                  <a:srgbClr val="000000"/>
                </a:solidFill>
                <a:latin typeface="Arial"/>
                <a:cs typeface="Arial" pitchFamily="34" charset="0"/>
              </a:rPr>
              <a:t>OES authz decision returns an “Obligation” with information on what to redact</a:t>
            </a:r>
          </a:p>
        </p:txBody>
      </p:sp>
    </p:spTree>
    <p:extLst>
      <p:ext uri="{BB962C8B-B14F-4D97-AF65-F5344CB8AC3E}">
        <p14:creationId xmlns:p14="http://schemas.microsoft.com/office/powerpoint/2010/main" val="866072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0.01868 0.00092 L -0.128 0.00092 " pathEditMode="relative" rAng="0" ptsTypes="AA">
                                      <p:cBhvr>
                                        <p:cTn id="12" dur="2000" fill="hold"/>
                                        <p:tgtEl>
                                          <p:spTgt spid="39"/>
                                        </p:tgtEl>
                                        <p:attrNameLst>
                                          <p:attrName>ppt_x</p:attrName>
                                          <p:attrName>ppt_y</p:attrName>
                                        </p:attrNameLst>
                                      </p:cBhvr>
                                      <p:rCtr x="-7337" y="0"/>
                                    </p:animMotion>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77"/>
                                        </p:tgtEl>
                                      </p:cBhvr>
                                    </p:animEffect>
                                    <p:animScale>
                                      <p:cBhvr>
                                        <p:cTn id="17" dur="250" autoRev="1" fill="hold"/>
                                        <p:tgtEl>
                                          <p:spTgt spid="77"/>
                                        </p:tgtEl>
                                      </p:cBhvr>
                                      <p:by x="105000" y="105000"/>
                                    </p:animScale>
                                  </p:childTnLst>
                                </p:cTn>
                              </p:par>
                              <p:par>
                                <p:cTn id="18" presetID="26" presetClass="emph" presetSubtype="0" fill="hold" grpId="0" nodeType="withEffect">
                                  <p:stCondLst>
                                    <p:cond delay="0"/>
                                  </p:stCondLst>
                                  <p:childTnLst>
                                    <p:animEffect transition="out" filter="fade">
                                      <p:cBhvr>
                                        <p:cTn id="19" dur="500" tmFilter="0, 0; .2, .5; .8, .5; 1, 0"/>
                                        <p:tgtEl>
                                          <p:spTgt spid="86"/>
                                        </p:tgtEl>
                                      </p:cBhvr>
                                    </p:animEffect>
                                    <p:animScale>
                                      <p:cBhvr>
                                        <p:cTn id="20" dur="250" autoRev="1" fill="hold"/>
                                        <p:tgtEl>
                                          <p:spTgt spid="86"/>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89"/>
                                        </p:tgtEl>
                                      </p:cBhvr>
                                    </p:animEffect>
                                    <p:animScale>
                                      <p:cBhvr>
                                        <p:cTn id="23" dur="250" autoRev="1" fill="hold"/>
                                        <p:tgtEl>
                                          <p:spTgt spid="89"/>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91"/>
                                        </p:tgtEl>
                                      </p:cBhvr>
                                    </p:animEffect>
                                    <p:animScale>
                                      <p:cBhvr>
                                        <p:cTn id="26" dur="250" autoRev="1" fill="hold"/>
                                        <p:tgtEl>
                                          <p:spTgt spid="91"/>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96"/>
                                        </p:tgtEl>
                                      </p:cBhvr>
                                    </p:animEffect>
                                    <p:animScale>
                                      <p:cBhvr>
                                        <p:cTn id="32" dur="250" autoRev="1" fill="hold"/>
                                        <p:tgtEl>
                                          <p:spTgt spid="96"/>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95"/>
                                        </p:tgtEl>
                                      </p:cBhvr>
                                    </p:animEffect>
                                    <p:animScale>
                                      <p:cBhvr>
                                        <p:cTn id="35" dur="250" autoRev="1" fill="hold"/>
                                        <p:tgtEl>
                                          <p:spTgt spid="95"/>
                                        </p:tgtEl>
                                      </p:cBhvr>
                                      <p:by x="105000" y="105000"/>
                                    </p:animScale>
                                  </p:childTnLst>
                                </p:cTn>
                              </p:par>
                              <p:par>
                                <p:cTn id="36" presetID="26" presetClass="emph" presetSubtype="0" fill="hold" nodeType="withEffect">
                                  <p:stCondLst>
                                    <p:cond delay="0"/>
                                  </p:stCondLst>
                                  <p:childTnLst>
                                    <p:animEffect transition="out" filter="fade">
                                      <p:cBhvr>
                                        <p:cTn id="37" dur="500" tmFilter="0, 0; .2, .5; .8, .5; 1, 0"/>
                                        <p:tgtEl>
                                          <p:spTgt spid="93"/>
                                        </p:tgtEl>
                                      </p:cBhvr>
                                    </p:animEffect>
                                    <p:animScale>
                                      <p:cBhvr>
                                        <p:cTn id="38" dur="250" autoRev="1" fill="hold"/>
                                        <p:tgtEl>
                                          <p:spTgt spid="93"/>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88"/>
                                        </p:tgtEl>
                                      </p:cBhvr>
                                    </p:animEffect>
                                    <p:animScale>
                                      <p:cBhvr>
                                        <p:cTn id="41" dur="250" autoRev="1" fill="hold"/>
                                        <p:tgtEl>
                                          <p:spTgt spid="88"/>
                                        </p:tgtEl>
                                      </p:cBhvr>
                                      <p:by x="105000" y="105000"/>
                                    </p:animScale>
                                  </p:childTnLst>
                                </p:cTn>
                              </p:par>
                              <p:par>
                                <p:cTn id="42" presetID="26" presetClass="emph" presetSubtype="0" fill="hold" nodeType="withEffect">
                                  <p:stCondLst>
                                    <p:cond delay="0"/>
                                  </p:stCondLst>
                                  <p:childTnLst>
                                    <p:animEffect transition="out" filter="fade">
                                      <p:cBhvr>
                                        <p:cTn id="43" dur="500" tmFilter="0, 0; .2, .5; .8, .5; 1, 0"/>
                                        <p:tgtEl>
                                          <p:spTgt spid="87"/>
                                        </p:tgtEl>
                                      </p:cBhvr>
                                    </p:animEffect>
                                    <p:animScale>
                                      <p:cBhvr>
                                        <p:cTn id="44" dur="250" autoRev="1" fill="hold"/>
                                        <p:tgtEl>
                                          <p:spTgt spid="87"/>
                                        </p:tgtEl>
                                      </p:cBhvr>
                                      <p:by x="105000" y="105000"/>
                                    </p:animScale>
                                  </p:childTnLst>
                                </p:cTn>
                              </p:par>
                              <p:par>
                                <p:cTn id="45" presetID="53" presetClass="entr" presetSubtype="16"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p:cTn id="47" dur="500" fill="hold"/>
                                        <p:tgtEl>
                                          <p:spTgt spid="94"/>
                                        </p:tgtEl>
                                        <p:attrNameLst>
                                          <p:attrName>ppt_w</p:attrName>
                                        </p:attrNameLst>
                                      </p:cBhvr>
                                      <p:tavLst>
                                        <p:tav tm="0">
                                          <p:val>
                                            <p:fltVal val="0"/>
                                          </p:val>
                                        </p:tav>
                                        <p:tav tm="100000">
                                          <p:val>
                                            <p:strVal val="#ppt_w"/>
                                          </p:val>
                                        </p:tav>
                                      </p:tavLst>
                                    </p:anim>
                                    <p:anim calcmode="lin" valueType="num">
                                      <p:cBhvr>
                                        <p:cTn id="48" dur="500" fill="hold"/>
                                        <p:tgtEl>
                                          <p:spTgt spid="94"/>
                                        </p:tgtEl>
                                        <p:attrNameLst>
                                          <p:attrName>ppt_h</p:attrName>
                                        </p:attrNameLst>
                                      </p:cBhvr>
                                      <p:tavLst>
                                        <p:tav tm="0">
                                          <p:val>
                                            <p:fltVal val="0"/>
                                          </p:val>
                                        </p:tav>
                                        <p:tav tm="100000">
                                          <p:val>
                                            <p:strVal val="#ppt_h"/>
                                          </p:val>
                                        </p:tav>
                                      </p:tavLst>
                                    </p:anim>
                                    <p:animEffect transition="in" filter="fade">
                                      <p:cBhvr>
                                        <p:cTn id="49" dur="500"/>
                                        <p:tgtEl>
                                          <p:spTgt spid="94"/>
                                        </p:tgtEl>
                                      </p:cBhvr>
                                    </p:animEffect>
                                  </p:childTnLst>
                                </p:cTn>
                              </p:par>
                            </p:childTnLst>
                          </p:cTn>
                        </p:par>
                        <p:par>
                          <p:cTn id="50" fill="hold">
                            <p:stCondLst>
                              <p:cond delay="500"/>
                            </p:stCondLst>
                            <p:childTnLst>
                              <p:par>
                                <p:cTn id="51" presetID="26" presetClass="entr" presetSubtype="0" fill="hold" grpId="0" nodeType="after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wipe(down)">
                                      <p:cBhvr>
                                        <p:cTn id="53" dur="580">
                                          <p:stCondLst>
                                            <p:cond delay="0"/>
                                          </p:stCondLst>
                                        </p:cTn>
                                        <p:tgtEl>
                                          <p:spTgt spid="98"/>
                                        </p:tgtEl>
                                      </p:cBhvr>
                                    </p:animEffect>
                                    <p:anim calcmode="lin" valueType="num">
                                      <p:cBhvr>
                                        <p:cTn id="54"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59" dur="26">
                                          <p:stCondLst>
                                            <p:cond delay="650"/>
                                          </p:stCondLst>
                                        </p:cTn>
                                        <p:tgtEl>
                                          <p:spTgt spid="98"/>
                                        </p:tgtEl>
                                      </p:cBhvr>
                                      <p:to x="100000" y="60000"/>
                                    </p:animScale>
                                    <p:animScale>
                                      <p:cBhvr>
                                        <p:cTn id="60" dur="166" decel="50000">
                                          <p:stCondLst>
                                            <p:cond delay="676"/>
                                          </p:stCondLst>
                                        </p:cTn>
                                        <p:tgtEl>
                                          <p:spTgt spid="98"/>
                                        </p:tgtEl>
                                      </p:cBhvr>
                                      <p:to x="100000" y="100000"/>
                                    </p:animScale>
                                    <p:animScale>
                                      <p:cBhvr>
                                        <p:cTn id="61" dur="26">
                                          <p:stCondLst>
                                            <p:cond delay="1312"/>
                                          </p:stCondLst>
                                        </p:cTn>
                                        <p:tgtEl>
                                          <p:spTgt spid="98"/>
                                        </p:tgtEl>
                                      </p:cBhvr>
                                      <p:to x="100000" y="80000"/>
                                    </p:animScale>
                                    <p:animScale>
                                      <p:cBhvr>
                                        <p:cTn id="62" dur="166" decel="50000">
                                          <p:stCondLst>
                                            <p:cond delay="1338"/>
                                          </p:stCondLst>
                                        </p:cTn>
                                        <p:tgtEl>
                                          <p:spTgt spid="98"/>
                                        </p:tgtEl>
                                      </p:cBhvr>
                                      <p:to x="100000" y="100000"/>
                                    </p:animScale>
                                    <p:animScale>
                                      <p:cBhvr>
                                        <p:cTn id="63" dur="26">
                                          <p:stCondLst>
                                            <p:cond delay="1642"/>
                                          </p:stCondLst>
                                        </p:cTn>
                                        <p:tgtEl>
                                          <p:spTgt spid="98"/>
                                        </p:tgtEl>
                                      </p:cBhvr>
                                      <p:to x="100000" y="90000"/>
                                    </p:animScale>
                                    <p:animScale>
                                      <p:cBhvr>
                                        <p:cTn id="64" dur="166" decel="50000">
                                          <p:stCondLst>
                                            <p:cond delay="1668"/>
                                          </p:stCondLst>
                                        </p:cTn>
                                        <p:tgtEl>
                                          <p:spTgt spid="98"/>
                                        </p:tgtEl>
                                      </p:cBhvr>
                                      <p:to x="100000" y="100000"/>
                                    </p:animScale>
                                    <p:animScale>
                                      <p:cBhvr>
                                        <p:cTn id="65" dur="26">
                                          <p:stCondLst>
                                            <p:cond delay="1808"/>
                                          </p:stCondLst>
                                        </p:cTn>
                                        <p:tgtEl>
                                          <p:spTgt spid="98"/>
                                        </p:tgtEl>
                                      </p:cBhvr>
                                      <p:to x="100000" y="95000"/>
                                    </p:animScale>
                                    <p:animScale>
                                      <p:cBhvr>
                                        <p:cTn id="66" dur="166" decel="50000">
                                          <p:stCondLst>
                                            <p:cond delay="1834"/>
                                          </p:stCondLst>
                                        </p:cTn>
                                        <p:tgtEl>
                                          <p:spTgt spid="98"/>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p:cTn id="71" dur="500" fill="hold"/>
                                        <p:tgtEl>
                                          <p:spTgt spid="97"/>
                                        </p:tgtEl>
                                        <p:attrNameLst>
                                          <p:attrName>ppt_w</p:attrName>
                                        </p:attrNameLst>
                                      </p:cBhvr>
                                      <p:tavLst>
                                        <p:tav tm="0">
                                          <p:val>
                                            <p:fltVal val="0"/>
                                          </p:val>
                                        </p:tav>
                                        <p:tav tm="100000">
                                          <p:val>
                                            <p:strVal val="#ppt_w"/>
                                          </p:val>
                                        </p:tav>
                                      </p:tavLst>
                                    </p:anim>
                                    <p:anim calcmode="lin" valueType="num">
                                      <p:cBhvr>
                                        <p:cTn id="72" dur="500" fill="hold"/>
                                        <p:tgtEl>
                                          <p:spTgt spid="97"/>
                                        </p:tgtEl>
                                        <p:attrNameLst>
                                          <p:attrName>ppt_h</p:attrName>
                                        </p:attrNameLst>
                                      </p:cBhvr>
                                      <p:tavLst>
                                        <p:tav tm="0">
                                          <p:val>
                                            <p:fltVal val="0"/>
                                          </p:val>
                                        </p:tav>
                                        <p:tav tm="100000">
                                          <p:val>
                                            <p:strVal val="#ppt_h"/>
                                          </p:val>
                                        </p:tav>
                                      </p:tavLst>
                                    </p:anim>
                                    <p:animEffect transition="in" filter="fade">
                                      <p:cBhvr>
                                        <p:cTn id="73" dur="500"/>
                                        <p:tgtEl>
                                          <p:spTgt spid="97"/>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98"/>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nodeType="after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childTnLst>
                          </p:cTn>
                        </p:par>
                        <p:par>
                          <p:cTn id="79" fill="hold">
                            <p:stCondLst>
                              <p:cond delay="500"/>
                            </p:stCondLst>
                            <p:childTnLst>
                              <p:par>
                                <p:cTn id="80" presetID="42" presetClass="path" presetSubtype="0" accel="50000" decel="50000" fill="hold" nodeType="afterEffect">
                                  <p:stCondLst>
                                    <p:cond delay="0"/>
                                  </p:stCondLst>
                                  <p:childTnLst>
                                    <p:animMotion origin="layout" path="M -0.33424 -0.01019 L -0.41536 -0.00926 " pathEditMode="relative" rAng="0" ptsTypes="AA">
                                      <p:cBhvr>
                                        <p:cTn id="81" dur="2000" fill="hold"/>
                                        <p:tgtEl>
                                          <p:spTgt spid="39"/>
                                        </p:tgtEl>
                                        <p:attrNameLst>
                                          <p:attrName>ppt_x</p:attrName>
                                          <p:attrName>ppt_y</p:attrName>
                                        </p:attrNameLst>
                                      </p:cBhvr>
                                      <p:rCtr x="-4056" y="46"/>
                                    </p:animMotion>
                                  </p:childTnLst>
                                </p:cTn>
                              </p:par>
                            </p:childTnLst>
                          </p:cTn>
                        </p:par>
                        <p:par>
                          <p:cTn id="82" fill="hold">
                            <p:stCondLst>
                              <p:cond delay="2500"/>
                            </p:stCondLst>
                            <p:childTnLst>
                              <p:par>
                                <p:cTn id="83" presetID="25" presetClass="entr" presetSubtype="0"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86" dur="50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87" dur="500" accel="50000" fill="hold">
                                          <p:stCondLst>
                                            <p:cond delay="500"/>
                                          </p:stCondLst>
                                        </p:cTn>
                                        <p:tgtEl>
                                          <p:spTgt spid="40"/>
                                        </p:tgtEl>
                                        <p:attrNameLst>
                                          <p:attrName>ppt_w</p:attrName>
                                        </p:attrNameLst>
                                      </p:cBhvr>
                                      <p:tavLst>
                                        <p:tav tm="0">
                                          <p:val>
                                            <p:strVal val="#ppt_w*.05"/>
                                          </p:val>
                                        </p:tav>
                                        <p:tav tm="100000">
                                          <p:val>
                                            <p:strVal val="#ppt_w"/>
                                          </p:val>
                                        </p:tav>
                                      </p:tavLst>
                                    </p:anim>
                                    <p:anim calcmode="lin" valueType="num">
                                      <p:cBhvr>
                                        <p:cTn id="88" dur="1000" fill="hold"/>
                                        <p:tgtEl>
                                          <p:spTgt spid="40"/>
                                        </p:tgtEl>
                                        <p:attrNameLst>
                                          <p:attrName>ppt_h</p:attrName>
                                        </p:attrNameLst>
                                      </p:cBhvr>
                                      <p:tavLst>
                                        <p:tav tm="0">
                                          <p:val>
                                            <p:strVal val="#ppt_h"/>
                                          </p:val>
                                        </p:tav>
                                        <p:tav tm="100000">
                                          <p:val>
                                            <p:strVal val="#ppt_h"/>
                                          </p:val>
                                        </p:tav>
                                      </p:tavLst>
                                    </p:anim>
                                    <p:anim calcmode="lin" valueType="num">
                                      <p:cBhvr>
                                        <p:cTn id="89" dur="50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90" dur="50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91" dur="500" accel="50000" fill="hold">
                                          <p:stCondLst>
                                            <p:cond delay="500"/>
                                          </p:stCondLst>
                                        </p:cTn>
                                        <p:tgtEl>
                                          <p:spTgt spid="40"/>
                                        </p:tgtEl>
                                        <p:attrNameLst>
                                          <p:attrName>ppt_y</p:attrName>
                                        </p:attrNameLst>
                                      </p:cBhvr>
                                      <p:tavLst>
                                        <p:tav tm="0">
                                          <p:val>
                                            <p:strVal val="#ppt_y+.1"/>
                                          </p:val>
                                        </p:tav>
                                        <p:tav tm="100000">
                                          <p:val>
                                            <p:strVal val="#ppt_y"/>
                                          </p:val>
                                        </p:tav>
                                      </p:tavLst>
                                    </p:anim>
                                    <p:animEffect transition="in" filter="fade">
                                      <p:cBhvr>
                                        <p:cTn id="92" dur="1000" decel="50000">
                                          <p:stCondLst>
                                            <p:cond delay="0"/>
                                          </p:stCondLst>
                                        </p:cTn>
                                        <p:tgtEl>
                                          <p:spTgt spid="40"/>
                                        </p:tgtEl>
                                      </p:cBhvr>
                                    </p:animEffect>
                                  </p:childTnLst>
                                </p:cTn>
                              </p:par>
                            </p:childTnLst>
                          </p:cTn>
                        </p:par>
                        <p:par>
                          <p:cTn id="93" fill="hold">
                            <p:stCondLst>
                              <p:cond delay="3500"/>
                            </p:stCondLst>
                            <p:childTnLst>
                              <p:par>
                                <p:cTn id="94" presetID="1" presetClass="entr" presetSubtype="0" fill="hold" grpId="0" nodeType="afterEffect">
                                  <p:stCondLst>
                                    <p:cond delay="0"/>
                                  </p:stCondLst>
                                  <p:childTnLst>
                                    <p:set>
                                      <p:cBhvr>
                                        <p:cTn id="9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86" grpId="0" animBg="1"/>
      <p:bldP spid="88" grpId="0"/>
      <p:bldP spid="98" grpId="0" animBg="1"/>
      <p:bldP spid="98" grpId="1" animBg="1"/>
      <p:bldP spid="40" grpId="0" animBg="1"/>
      <p:bldP spid="10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a:spLocks noChangeArrowheads="1"/>
          </p:cNvSpPr>
          <p:nvPr/>
        </p:nvSpPr>
        <p:spPr bwMode="auto">
          <a:xfrm>
            <a:off x="-3175" y="936625"/>
            <a:ext cx="9144000" cy="3697288"/>
          </a:xfrm>
          <a:prstGeom prst="rect">
            <a:avLst/>
          </a:prstGeom>
          <a:pattFill prst="ltUpDiag">
            <a:fgClr>
              <a:srgbClr val="F2F2F2"/>
            </a:fgClr>
            <a:bgClr>
              <a:schemeClr val="bg1"/>
            </a:bgClr>
          </a:pattFill>
          <a:ln w="9525">
            <a:noFill/>
            <a:miter lim="800000"/>
            <a:headEnd/>
            <a:tailEnd/>
          </a:ln>
          <a:effectLst>
            <a:outerShdw dist="12700" dir="2700000" algn="tl" rotWithShape="0">
              <a:srgbClr val="808080">
                <a:alpha val="39998"/>
              </a:srgbClr>
            </a:outerShdw>
          </a:effectLst>
        </p:spPr>
        <p:txBody>
          <a:bodyPr lIns="91420" tIns="45710" rIns="91420" bIns="45710" anchor="ctr"/>
          <a:lstStyle/>
          <a:p>
            <a:pPr defTabSz="457101" fontAlgn="base">
              <a:spcBef>
                <a:spcPct val="0"/>
              </a:spcBef>
              <a:spcAft>
                <a:spcPct val="0"/>
              </a:spcAft>
              <a:defRPr/>
            </a:pPr>
            <a:endParaRPr lang="en-US" b="1" dirty="0">
              <a:solidFill>
                <a:srgbClr val="FFFFFF"/>
              </a:solidFill>
              <a:latin typeface="Calibri" pitchFamily="34" charset="0"/>
              <a:ea typeface="ＭＳ Ｐゴシック" pitchFamily="34" charset="-128"/>
              <a:cs typeface="Calibri" pitchFamily="34" charset="0"/>
            </a:endParaRPr>
          </a:p>
        </p:txBody>
      </p:sp>
      <p:sp>
        <p:nvSpPr>
          <p:cNvPr id="115" name="Rectangle 114"/>
          <p:cNvSpPr/>
          <p:nvPr/>
        </p:nvSpPr>
        <p:spPr>
          <a:xfrm>
            <a:off x="3949700" y="1314450"/>
            <a:ext cx="1727200" cy="1847850"/>
          </a:xfrm>
          <a:prstGeom prst="rect">
            <a:avLst/>
          </a:prstGeom>
          <a:pattFill prst="ltUpDiag">
            <a:fgClr>
              <a:schemeClr val="accent1">
                <a:lumMod val="20000"/>
                <a:lumOff val="80000"/>
              </a:schemeClr>
            </a:fgClr>
            <a:bgClr>
              <a:schemeClr val="bg1"/>
            </a:bgClr>
          </a:pattFill>
          <a:ln>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lIns="91420" tIns="45710" rIns="91420" bIns="45710" anchor="ctr"/>
          <a:lstStyle/>
          <a:p>
            <a:pPr defTabSz="457101" fontAlgn="base">
              <a:spcBef>
                <a:spcPct val="0"/>
              </a:spcBef>
              <a:spcAft>
                <a:spcPct val="0"/>
              </a:spcAft>
              <a:defRPr/>
            </a:pPr>
            <a:endParaRPr lang="en-US" sz="1200" b="1" dirty="0">
              <a:solidFill>
                <a:srgbClr val="C00000"/>
              </a:solidFill>
              <a:latin typeface="Calibri" pitchFamily="34" charset="0"/>
              <a:cs typeface="Calibri" pitchFamily="34" charset="0"/>
            </a:endParaRPr>
          </a:p>
        </p:txBody>
      </p:sp>
      <p:sp>
        <p:nvSpPr>
          <p:cNvPr id="144388" name="Title 4"/>
          <p:cNvSpPr>
            <a:spLocks noGrp="1"/>
          </p:cNvSpPr>
          <p:nvPr>
            <p:ph type="title"/>
          </p:nvPr>
        </p:nvSpPr>
        <p:spPr/>
        <p:txBody>
          <a:bodyPr/>
          <a:lstStyle/>
          <a:p>
            <a:pPr eaLnBrk="1" hangingPunct="1"/>
            <a:r>
              <a:rPr lang="en-US" dirty="0" smtClean="0">
                <a:ea typeface="ＭＳ Ｐゴシック" pitchFamily="34" charset="-128"/>
              </a:rPr>
              <a:t>API Key Management</a:t>
            </a:r>
            <a:endParaRPr lang="en-US" b="0" dirty="0" smtClean="0">
              <a:ea typeface="ＭＳ Ｐゴシック" pitchFamily="34" charset="-128"/>
            </a:endParaRPr>
          </a:p>
        </p:txBody>
      </p:sp>
      <p:sp>
        <p:nvSpPr>
          <p:cNvPr id="144389" name="Line 69"/>
          <p:cNvSpPr>
            <a:spLocks noChangeShapeType="1"/>
          </p:cNvSpPr>
          <p:nvPr/>
        </p:nvSpPr>
        <p:spPr bwMode="auto">
          <a:xfrm flipH="1">
            <a:off x="6105525" y="2466975"/>
            <a:ext cx="1333500" cy="9525"/>
          </a:xfrm>
          <a:prstGeom prst="line">
            <a:avLst/>
          </a:prstGeom>
          <a:noFill/>
          <a:ln w="19050">
            <a:solidFill>
              <a:schemeClr val="accent1"/>
            </a:solidFill>
            <a:prstDash val="sysDot"/>
            <a:round/>
            <a:headEnd/>
            <a:tailEnd type="triangle" w="med" len="med"/>
          </a:ln>
        </p:spPr>
        <p:txBody>
          <a:bodyPr lIns="90904" tIns="45452" rIns="90904" bIns="45452"/>
          <a:lstStyle/>
          <a:p>
            <a:pPr fontAlgn="base">
              <a:spcBef>
                <a:spcPct val="0"/>
              </a:spcBef>
              <a:spcAft>
                <a:spcPct val="0"/>
              </a:spcAft>
            </a:pPr>
            <a:endParaRPr lang="en-US">
              <a:solidFill>
                <a:srgbClr val="000000"/>
              </a:solidFill>
              <a:ea typeface="ＭＳ Ｐゴシック" pitchFamily="34" charset="-128"/>
            </a:endParaRPr>
          </a:p>
        </p:txBody>
      </p:sp>
      <p:sp>
        <p:nvSpPr>
          <p:cNvPr id="27" name="Text Box 10"/>
          <p:cNvSpPr txBox="1">
            <a:spLocks noChangeArrowheads="1"/>
          </p:cNvSpPr>
          <p:nvPr/>
        </p:nvSpPr>
        <p:spPr bwMode="auto">
          <a:xfrm>
            <a:off x="3857625" y="1074738"/>
            <a:ext cx="1860550" cy="258762"/>
          </a:xfrm>
          <a:prstGeom prst="rect">
            <a:avLst/>
          </a:prstGeom>
          <a:noFill/>
          <a:ln>
            <a:noFill/>
          </a:ln>
          <a:extLst/>
        </p:spPr>
        <p:txBody>
          <a:bodyPr lIns="90904" tIns="45452" rIns="90904" bIns="45452">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ctr" eaLnBrk="1" hangingPunct="1">
              <a:lnSpc>
                <a:spcPct val="90000"/>
              </a:lnSpc>
              <a:buClr>
                <a:srgbClr val="FD0000"/>
              </a:buClr>
              <a:defRPr/>
            </a:pPr>
            <a:r>
              <a:rPr lang="en-US" sz="1200" kern="0" dirty="0">
                <a:solidFill>
                  <a:srgbClr val="FF0000"/>
                </a:solidFill>
                <a:ea typeface="ＭＳ Ｐゴシック" pitchFamily="34" charset="-128"/>
              </a:rPr>
              <a:t>Corporate DMZ</a:t>
            </a:r>
          </a:p>
        </p:txBody>
      </p:sp>
      <p:cxnSp>
        <p:nvCxnSpPr>
          <p:cNvPr id="144391" name="Straight Connector 129"/>
          <p:cNvCxnSpPr>
            <a:cxnSpLocks noChangeShapeType="1"/>
          </p:cNvCxnSpPr>
          <p:nvPr/>
        </p:nvCxnSpPr>
        <p:spPr bwMode="auto">
          <a:xfrm flipH="1">
            <a:off x="3673475" y="1095375"/>
            <a:ext cx="12700" cy="2547938"/>
          </a:xfrm>
          <a:prstGeom prst="line">
            <a:avLst/>
          </a:prstGeom>
          <a:noFill/>
          <a:ln w="50800" cmpd="dbl">
            <a:solidFill>
              <a:srgbClr val="FD0000"/>
            </a:solidFill>
            <a:round/>
            <a:headEnd/>
            <a:tailEnd/>
          </a:ln>
        </p:spPr>
      </p:cxnSp>
      <p:cxnSp>
        <p:nvCxnSpPr>
          <p:cNvPr id="144392" name="Straight Connector 137"/>
          <p:cNvCxnSpPr>
            <a:cxnSpLocks noChangeShapeType="1"/>
          </p:cNvCxnSpPr>
          <p:nvPr/>
        </p:nvCxnSpPr>
        <p:spPr bwMode="auto">
          <a:xfrm>
            <a:off x="5943601" y="1114425"/>
            <a:ext cx="11113" cy="2579688"/>
          </a:xfrm>
          <a:prstGeom prst="line">
            <a:avLst/>
          </a:prstGeom>
          <a:noFill/>
          <a:ln w="50800" cmpd="dbl">
            <a:solidFill>
              <a:srgbClr val="FD0000"/>
            </a:solidFill>
            <a:round/>
            <a:headEnd/>
            <a:tailEnd/>
          </a:ln>
        </p:spPr>
      </p:cxnSp>
      <p:grpSp>
        <p:nvGrpSpPr>
          <p:cNvPr id="2" name="Group 109"/>
          <p:cNvGrpSpPr>
            <a:grpSpLocks/>
          </p:cNvGrpSpPr>
          <p:nvPr/>
        </p:nvGrpSpPr>
        <p:grpSpPr bwMode="auto">
          <a:xfrm>
            <a:off x="4425950" y="1550988"/>
            <a:ext cx="814388" cy="812800"/>
            <a:chOff x="3103147" y="1306676"/>
            <a:chExt cx="813408" cy="813197"/>
          </a:xfrm>
        </p:grpSpPr>
        <p:grpSp>
          <p:nvGrpSpPr>
            <p:cNvPr id="3" name="Group 265"/>
            <p:cNvGrpSpPr>
              <a:grpSpLocks/>
            </p:cNvGrpSpPr>
            <p:nvPr/>
          </p:nvGrpSpPr>
          <p:grpSpPr bwMode="auto">
            <a:xfrm>
              <a:off x="3103147" y="1306676"/>
              <a:ext cx="813408" cy="813197"/>
              <a:chOff x="1668" y="2681"/>
              <a:chExt cx="683" cy="683"/>
            </a:xfrm>
          </p:grpSpPr>
          <p:sp>
            <p:nvSpPr>
              <p:cNvPr id="80"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fontAlgn="base">
                  <a:lnSpc>
                    <a:spcPct val="90000"/>
                  </a:lnSpc>
                  <a:spcBef>
                    <a:spcPct val="50000"/>
                  </a:spcBef>
                  <a:spcAft>
                    <a:spcPct val="0"/>
                  </a:spcAft>
                  <a:buClr>
                    <a:srgbClr val="FD0000"/>
                  </a:buClr>
                  <a:defRPr/>
                </a:pPr>
                <a:endParaRPr lang="en-US" sz="1300" b="1" dirty="0">
                  <a:solidFill>
                    <a:srgbClr val="000000"/>
                  </a:solidFill>
                  <a:ea typeface="ＭＳ Ｐゴシック" pitchFamily="-106" charset="-128"/>
                </a:endParaRPr>
              </a:p>
            </p:txBody>
          </p:sp>
          <p:sp>
            <p:nvSpPr>
              <p:cNvPr id="144434"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fontAlgn="base">
                  <a:lnSpc>
                    <a:spcPct val="90000"/>
                  </a:lnSpc>
                  <a:spcBef>
                    <a:spcPct val="50000"/>
                  </a:spcBef>
                  <a:spcAft>
                    <a:spcPct val="0"/>
                  </a:spcAft>
                  <a:buClr>
                    <a:srgbClr val="FD0000"/>
                  </a:buClr>
                </a:pPr>
                <a:endParaRPr lang="en-US" sz="1300" b="1" dirty="0">
                  <a:solidFill>
                    <a:srgbClr val="000000"/>
                  </a:solidFill>
                  <a:ea typeface="ＭＳ Ｐゴシック" pitchFamily="34" charset="-128"/>
                </a:endParaRPr>
              </a:p>
            </p:txBody>
          </p:sp>
        </p:grpSp>
        <p:grpSp>
          <p:nvGrpSpPr>
            <p:cNvPr id="4" name="Group 67"/>
            <p:cNvGrpSpPr>
              <a:grpSpLocks/>
            </p:cNvGrpSpPr>
            <p:nvPr/>
          </p:nvGrpSpPr>
          <p:grpSpPr bwMode="auto">
            <a:xfrm>
              <a:off x="3139526" y="1375996"/>
              <a:ext cx="698828" cy="591027"/>
              <a:chOff x="3348" y="1867"/>
              <a:chExt cx="661" cy="537"/>
            </a:xfrm>
          </p:grpSpPr>
          <p:pic>
            <p:nvPicPr>
              <p:cNvPr id="144431" name="Picture 68" descr="ApplicationBox"/>
              <p:cNvPicPr>
                <a:picLocks noChangeAspect="1" noChangeArrowheads="1"/>
              </p:cNvPicPr>
              <p:nvPr/>
            </p:nvPicPr>
            <p:blipFill>
              <a:blip r:embed="rId3" cstate="print"/>
              <a:srcRect/>
              <a:stretch>
                <a:fillRect/>
              </a:stretch>
            </p:blipFill>
            <p:spPr bwMode="auto">
              <a:xfrm>
                <a:off x="3348" y="1867"/>
                <a:ext cx="373" cy="527"/>
              </a:xfrm>
              <a:prstGeom prst="rect">
                <a:avLst/>
              </a:prstGeom>
              <a:noFill/>
              <a:ln w="9525">
                <a:noFill/>
                <a:miter lim="800000"/>
                <a:headEnd/>
                <a:tailEnd/>
              </a:ln>
            </p:spPr>
          </p:pic>
          <p:pic>
            <p:nvPicPr>
              <p:cNvPr id="144432" name="Picture 69" descr="Administration"/>
              <p:cNvPicPr>
                <a:picLocks noChangeAspect="1" noChangeArrowheads="1"/>
              </p:cNvPicPr>
              <p:nvPr/>
            </p:nvPicPr>
            <p:blipFill>
              <a:blip r:embed="rId4" cstate="print"/>
              <a:srcRect/>
              <a:stretch>
                <a:fillRect/>
              </a:stretch>
            </p:blipFill>
            <p:spPr bwMode="auto">
              <a:xfrm>
                <a:off x="3662" y="1898"/>
                <a:ext cx="347" cy="506"/>
              </a:xfrm>
              <a:prstGeom prst="rect">
                <a:avLst/>
              </a:prstGeom>
              <a:noFill/>
              <a:ln w="9525">
                <a:noFill/>
                <a:miter lim="800000"/>
                <a:headEnd/>
                <a:tailEnd/>
              </a:ln>
            </p:spPr>
          </p:pic>
        </p:grpSp>
      </p:grpSp>
      <p:sp>
        <p:nvSpPr>
          <p:cNvPr id="144394" name="TextBox 129"/>
          <p:cNvSpPr txBox="1">
            <a:spLocks noChangeArrowheads="1"/>
          </p:cNvSpPr>
          <p:nvPr/>
        </p:nvSpPr>
        <p:spPr bwMode="auto">
          <a:xfrm>
            <a:off x="3862389" y="2352676"/>
            <a:ext cx="2003425" cy="258763"/>
          </a:xfrm>
          <a:prstGeom prst="rect">
            <a:avLst/>
          </a:prstGeom>
          <a:noFill/>
          <a:ln w="9525">
            <a:noFill/>
            <a:miter lim="800000"/>
            <a:headEnd/>
            <a:tailEnd/>
          </a:ln>
        </p:spPr>
        <p:txBody>
          <a:bodyPr lIns="90904" tIns="45452" rIns="90904" bIns="45452">
            <a:spAutoFit/>
          </a:bodyPr>
          <a:lstStyle/>
          <a:p>
            <a:pPr algn="ctr" fontAlgn="base">
              <a:lnSpc>
                <a:spcPct val="90000"/>
              </a:lnSpc>
              <a:spcBef>
                <a:spcPct val="50000"/>
              </a:spcBef>
              <a:spcAft>
                <a:spcPct val="0"/>
              </a:spcAft>
              <a:buClr>
                <a:srgbClr val="FD0000"/>
              </a:buClr>
            </a:pPr>
            <a:r>
              <a:rPr lang="en-US" sz="1200" b="1" dirty="0">
                <a:solidFill>
                  <a:srgbClr val="000000"/>
                </a:solidFill>
                <a:ea typeface="ＭＳ Ｐゴシック" pitchFamily="34" charset="-128"/>
              </a:rPr>
              <a:t>Unified Agent</a:t>
            </a:r>
          </a:p>
        </p:txBody>
      </p:sp>
      <p:sp>
        <p:nvSpPr>
          <p:cNvPr id="144395" name="Line 69"/>
          <p:cNvSpPr>
            <a:spLocks noChangeShapeType="1"/>
          </p:cNvSpPr>
          <p:nvPr/>
        </p:nvSpPr>
        <p:spPr bwMode="auto">
          <a:xfrm flipH="1" flipV="1">
            <a:off x="2886075" y="2476500"/>
            <a:ext cx="736600" cy="12700"/>
          </a:xfrm>
          <a:prstGeom prst="line">
            <a:avLst/>
          </a:prstGeom>
          <a:noFill/>
          <a:ln w="19050">
            <a:solidFill>
              <a:schemeClr val="accent1"/>
            </a:solidFill>
            <a:prstDash val="sysDot"/>
            <a:round/>
            <a:headEnd/>
            <a:tailEnd type="triangle" w="med" len="med"/>
          </a:ln>
        </p:spPr>
        <p:txBody>
          <a:bodyPr lIns="90904" tIns="45452" rIns="90904" bIns="45452"/>
          <a:lstStyle/>
          <a:p>
            <a:pPr fontAlgn="base">
              <a:spcBef>
                <a:spcPct val="0"/>
              </a:spcBef>
              <a:spcAft>
                <a:spcPct val="0"/>
              </a:spcAft>
            </a:pPr>
            <a:endParaRPr lang="en-US">
              <a:solidFill>
                <a:srgbClr val="000000"/>
              </a:solidFill>
              <a:ea typeface="ＭＳ Ｐゴシック" pitchFamily="34" charset="-128"/>
            </a:endParaRPr>
          </a:p>
        </p:txBody>
      </p:sp>
      <p:pic>
        <p:nvPicPr>
          <p:cNvPr id="144396" name="Picture 84" descr="WebContent.png"/>
          <p:cNvPicPr>
            <a:picLocks noChangeAspect="1"/>
          </p:cNvPicPr>
          <p:nvPr/>
        </p:nvPicPr>
        <p:blipFill>
          <a:blip r:embed="rId5" cstate="print"/>
          <a:srcRect/>
          <a:stretch>
            <a:fillRect/>
          </a:stretch>
        </p:blipFill>
        <p:spPr bwMode="auto">
          <a:xfrm>
            <a:off x="7667625" y="2163764"/>
            <a:ext cx="755650" cy="511175"/>
          </a:xfrm>
          <a:prstGeom prst="rect">
            <a:avLst/>
          </a:prstGeom>
          <a:noFill/>
          <a:ln w="9525">
            <a:noFill/>
            <a:miter lim="800000"/>
            <a:headEnd/>
            <a:tailEnd/>
          </a:ln>
        </p:spPr>
      </p:pic>
      <p:sp>
        <p:nvSpPr>
          <p:cNvPr id="144397" name="TextBox 129"/>
          <p:cNvSpPr txBox="1">
            <a:spLocks noChangeArrowheads="1"/>
          </p:cNvSpPr>
          <p:nvPr/>
        </p:nvSpPr>
        <p:spPr bwMode="auto">
          <a:xfrm>
            <a:off x="7161214" y="2767013"/>
            <a:ext cx="1639887" cy="372278"/>
          </a:xfrm>
          <a:prstGeom prst="rect">
            <a:avLst/>
          </a:prstGeom>
          <a:noFill/>
          <a:ln w="9525">
            <a:noFill/>
            <a:miter lim="800000"/>
            <a:headEnd/>
            <a:tailEnd/>
          </a:ln>
        </p:spPr>
        <p:txBody>
          <a:bodyPr lIns="90904" tIns="45452" rIns="90904" bIns="45452">
            <a:spAutoFit/>
          </a:bodyPr>
          <a:lstStyle/>
          <a:p>
            <a:pPr algn="ctr" fontAlgn="base">
              <a:lnSpc>
                <a:spcPct val="90000"/>
              </a:lnSpc>
              <a:spcBef>
                <a:spcPct val="50000"/>
              </a:spcBef>
              <a:spcAft>
                <a:spcPct val="0"/>
              </a:spcAft>
              <a:buClr>
                <a:srgbClr val="FD0000"/>
              </a:buClr>
            </a:pPr>
            <a:r>
              <a:rPr lang="en-US" sz="1000" b="1" dirty="0">
                <a:solidFill>
                  <a:srgbClr val="3C3C3C"/>
                </a:solidFill>
                <a:ea typeface="ＭＳ Ｐゴシック" pitchFamily="34" charset="-128"/>
              </a:rPr>
              <a:t>SOAP/REST and Legacy Web Services</a:t>
            </a:r>
          </a:p>
        </p:txBody>
      </p:sp>
      <p:sp>
        <p:nvSpPr>
          <p:cNvPr id="144398" name="TextBox 129"/>
          <p:cNvSpPr txBox="1">
            <a:spLocks noChangeArrowheads="1"/>
          </p:cNvSpPr>
          <p:nvPr/>
        </p:nvSpPr>
        <p:spPr bwMode="auto">
          <a:xfrm>
            <a:off x="3852864" y="2767013"/>
            <a:ext cx="2003425" cy="424190"/>
          </a:xfrm>
          <a:prstGeom prst="rect">
            <a:avLst/>
          </a:prstGeom>
          <a:noFill/>
          <a:ln w="9525">
            <a:noFill/>
            <a:miter lim="800000"/>
            <a:headEnd/>
            <a:tailEnd/>
          </a:ln>
        </p:spPr>
        <p:txBody>
          <a:bodyPr lIns="90904" tIns="45452" rIns="90904" bIns="45452">
            <a:spAutoFit/>
          </a:bodyPr>
          <a:lstStyle/>
          <a:p>
            <a:pPr algn="ctr" fontAlgn="base">
              <a:lnSpc>
                <a:spcPct val="90000"/>
              </a:lnSpc>
              <a:spcBef>
                <a:spcPct val="50000"/>
              </a:spcBef>
              <a:spcAft>
                <a:spcPct val="0"/>
              </a:spcAft>
              <a:buClr>
                <a:srgbClr val="FD0000"/>
              </a:buClr>
            </a:pPr>
            <a:r>
              <a:rPr lang="en-US" sz="1200" b="1" dirty="0" smtClean="0">
                <a:solidFill>
                  <a:srgbClr val="000000"/>
                </a:solidFill>
                <a:ea typeface="ＭＳ Ｐゴシック" pitchFamily="34" charset="-128"/>
              </a:rPr>
              <a:t>Security </a:t>
            </a:r>
            <a:r>
              <a:rPr lang="en-US" sz="1200" b="1" dirty="0">
                <a:solidFill>
                  <a:srgbClr val="000000"/>
                </a:solidFill>
                <a:ea typeface="ＭＳ Ｐゴシック" pitchFamily="34" charset="-128"/>
              </a:rPr>
              <a:t/>
            </a:r>
            <a:br>
              <a:rPr lang="en-US" sz="1200" b="1" dirty="0">
                <a:solidFill>
                  <a:srgbClr val="000000"/>
                </a:solidFill>
                <a:ea typeface="ＭＳ Ｐゴシック" pitchFamily="34" charset="-128"/>
              </a:rPr>
            </a:br>
            <a:r>
              <a:rPr lang="en-US" sz="1200" b="1" dirty="0">
                <a:solidFill>
                  <a:srgbClr val="000000"/>
                </a:solidFill>
                <a:ea typeface="ＭＳ Ｐゴシック" pitchFamily="34" charset="-128"/>
              </a:rPr>
              <a:t>Gateway</a:t>
            </a:r>
          </a:p>
        </p:txBody>
      </p:sp>
      <p:pic>
        <p:nvPicPr>
          <p:cNvPr id="144399" name="Picture 53" descr="encrypted-doc"/>
          <p:cNvPicPr preferRelativeResize="0">
            <a:picLocks noChangeAspect="1" noChangeArrowheads="1"/>
          </p:cNvPicPr>
          <p:nvPr/>
        </p:nvPicPr>
        <p:blipFill>
          <a:blip r:embed="rId6" cstate="print"/>
          <a:srcRect/>
          <a:stretch>
            <a:fillRect/>
          </a:stretch>
        </p:blipFill>
        <p:spPr bwMode="auto">
          <a:xfrm>
            <a:off x="5048251" y="4079875"/>
            <a:ext cx="676275" cy="285750"/>
          </a:xfrm>
          <a:prstGeom prst="rect">
            <a:avLst/>
          </a:prstGeom>
          <a:noFill/>
          <a:ln w="9525">
            <a:noFill/>
            <a:miter lim="800000"/>
            <a:headEnd/>
            <a:tailEnd/>
          </a:ln>
        </p:spPr>
      </p:pic>
      <p:pic>
        <p:nvPicPr>
          <p:cNvPr id="144400" name="Picture 49" descr="2blackkeys"/>
          <p:cNvPicPr preferRelativeResize="0">
            <a:picLocks noChangeAspect="1" noChangeArrowheads="1"/>
          </p:cNvPicPr>
          <p:nvPr/>
        </p:nvPicPr>
        <p:blipFill>
          <a:blip r:embed="rId7" cstate="print"/>
          <a:srcRect/>
          <a:stretch>
            <a:fillRect/>
          </a:stretch>
        </p:blipFill>
        <p:spPr bwMode="auto">
          <a:xfrm>
            <a:off x="5270500" y="4078288"/>
            <a:ext cx="279400" cy="277812"/>
          </a:xfrm>
          <a:prstGeom prst="rect">
            <a:avLst/>
          </a:prstGeom>
          <a:noFill/>
          <a:ln w="9525">
            <a:noFill/>
            <a:miter lim="800000"/>
            <a:headEnd/>
            <a:tailEnd/>
          </a:ln>
        </p:spPr>
      </p:pic>
      <p:grpSp>
        <p:nvGrpSpPr>
          <p:cNvPr id="5" name="Group 53"/>
          <p:cNvGrpSpPr>
            <a:grpSpLocks/>
          </p:cNvGrpSpPr>
          <p:nvPr/>
        </p:nvGrpSpPr>
        <p:grpSpPr bwMode="auto">
          <a:xfrm>
            <a:off x="533400" y="2203450"/>
            <a:ext cx="1651000" cy="503238"/>
            <a:chOff x="533400" y="2202863"/>
            <a:chExt cx="1650529" cy="504574"/>
          </a:xfrm>
        </p:grpSpPr>
        <p:sp>
          <p:nvSpPr>
            <p:cNvPr id="144423" name="TextBox 116"/>
            <p:cNvSpPr txBox="1">
              <a:spLocks noChangeArrowheads="1"/>
            </p:cNvSpPr>
            <p:nvPr/>
          </p:nvSpPr>
          <p:spPr bwMode="auto">
            <a:xfrm>
              <a:off x="533400" y="2248388"/>
              <a:ext cx="345613" cy="290512"/>
            </a:xfrm>
            <a:prstGeom prst="rect">
              <a:avLst/>
            </a:prstGeom>
            <a:noFill/>
            <a:ln w="9525">
              <a:noFill/>
              <a:miter lim="800000"/>
              <a:headEnd/>
              <a:tailEnd/>
            </a:ln>
          </p:spPr>
          <p:txBody>
            <a:bodyPr wrap="none" lIns="0" tIns="0" rIns="0" bIns="0" anchor="ctr"/>
            <a:lstStyle/>
            <a:p>
              <a:pPr fontAlgn="base">
                <a:spcBef>
                  <a:spcPct val="0"/>
                </a:spcBef>
                <a:spcAft>
                  <a:spcPct val="0"/>
                </a:spcAft>
              </a:pPr>
              <a:r>
                <a:rPr lang="en-US" sz="1600" b="1" dirty="0">
                  <a:solidFill>
                    <a:srgbClr val="000000"/>
                  </a:solidFill>
                  <a:ea typeface="ＭＳ Ｐゴシック" pitchFamily="34" charset="-128"/>
                  <a:cs typeface="Arial" pitchFamily="34" charset="0"/>
                </a:rPr>
                <a:t>HR</a:t>
              </a:r>
            </a:p>
          </p:txBody>
        </p:sp>
        <p:grpSp>
          <p:nvGrpSpPr>
            <p:cNvPr id="6" name="Group 49"/>
            <p:cNvGrpSpPr>
              <a:grpSpLocks/>
            </p:cNvGrpSpPr>
            <p:nvPr/>
          </p:nvGrpSpPr>
          <p:grpSpPr bwMode="auto">
            <a:xfrm>
              <a:off x="969916" y="2202863"/>
              <a:ext cx="1214013" cy="504574"/>
              <a:chOff x="969916" y="2202863"/>
              <a:chExt cx="1214013" cy="504574"/>
            </a:xfrm>
          </p:grpSpPr>
          <p:pic>
            <p:nvPicPr>
              <p:cNvPr id="144425"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524296" y="2450222"/>
                <a:ext cx="659633" cy="257215"/>
              </a:xfrm>
              <a:prstGeom prst="rect">
                <a:avLst/>
              </a:prstGeom>
              <a:noFill/>
              <a:ln w="9525">
                <a:noFill/>
                <a:miter lim="800000"/>
                <a:headEnd/>
                <a:tailEnd/>
              </a:ln>
            </p:spPr>
          </p:pic>
          <p:grpSp>
            <p:nvGrpSpPr>
              <p:cNvPr id="7" name="Group 29"/>
              <p:cNvGrpSpPr>
                <a:grpSpLocks/>
              </p:cNvGrpSpPr>
              <p:nvPr/>
            </p:nvGrpSpPr>
            <p:grpSpPr bwMode="auto">
              <a:xfrm>
                <a:off x="969916" y="2202863"/>
                <a:ext cx="752625" cy="429988"/>
                <a:chOff x="4914671" y="3793851"/>
                <a:chExt cx="952730" cy="606700"/>
              </a:xfrm>
            </p:grpSpPr>
            <p:pic>
              <p:nvPicPr>
                <p:cNvPr id="121" name="Picture 120"/>
                <p:cNvPicPr>
                  <a:picLocks noChangeAspect="1"/>
                </p:cNvPicPr>
                <p:nvPr/>
              </p:nvPicPr>
              <p:blipFill>
                <a:blip r:embed="rId9" cstate="print">
                  <a:extLst/>
                </a:blip>
                <a:stretch>
                  <a:fillRect/>
                </a:stretch>
              </p:blipFill>
              <p:spPr bwMode="auto">
                <a:xfrm>
                  <a:off x="4914671" y="3793851"/>
                  <a:ext cx="952730" cy="606700"/>
                </a:xfrm>
                <a:prstGeom prst="rect">
                  <a:avLst/>
                </a:prstGeom>
                <a:effectLst>
                  <a:glow rad="101600">
                    <a:schemeClr val="accent4">
                      <a:satMod val="175000"/>
                      <a:alpha val="40000"/>
                    </a:schemeClr>
                  </a:glow>
                </a:effectLst>
              </p:spPr>
            </p:pic>
            <p:pic>
              <p:nvPicPr>
                <p:cNvPr id="144428" name="Picture 121"/>
                <p:cNvPicPr>
                  <a:picLocks noChangeAspect="1"/>
                </p:cNvPicPr>
                <p:nvPr/>
              </p:nvPicPr>
              <p:blipFill>
                <a:blip r:embed="rId10" cstate="print"/>
                <a:srcRect/>
                <a:stretch>
                  <a:fillRect/>
                </a:stretch>
              </p:blipFill>
              <p:spPr bwMode="auto">
                <a:xfrm>
                  <a:off x="5202889" y="3843059"/>
                  <a:ext cx="360927" cy="485734"/>
                </a:xfrm>
                <a:prstGeom prst="rect">
                  <a:avLst/>
                </a:prstGeom>
                <a:noFill/>
                <a:ln w="9525">
                  <a:noFill/>
                  <a:miter lim="800000"/>
                  <a:headEnd/>
                  <a:tailEnd/>
                </a:ln>
              </p:spPr>
            </p:pic>
          </p:grpSp>
        </p:grpSp>
      </p:grpSp>
      <p:grpSp>
        <p:nvGrpSpPr>
          <p:cNvPr id="8" name="Group 54"/>
          <p:cNvGrpSpPr>
            <a:grpSpLocks/>
          </p:cNvGrpSpPr>
          <p:nvPr/>
        </p:nvGrpSpPr>
        <p:grpSpPr bwMode="auto">
          <a:xfrm>
            <a:off x="417513" y="1166814"/>
            <a:ext cx="2146300" cy="554037"/>
            <a:chOff x="418247" y="1167516"/>
            <a:chExt cx="2146055" cy="552704"/>
          </a:xfrm>
        </p:grpSpPr>
        <p:sp>
          <p:nvSpPr>
            <p:cNvPr id="144417" name="TextBox 123"/>
            <p:cNvSpPr txBox="1">
              <a:spLocks noChangeArrowheads="1"/>
            </p:cNvSpPr>
            <p:nvPr/>
          </p:nvSpPr>
          <p:spPr bwMode="auto">
            <a:xfrm>
              <a:off x="418247" y="1273649"/>
              <a:ext cx="496657" cy="290512"/>
            </a:xfrm>
            <a:prstGeom prst="rect">
              <a:avLst/>
            </a:prstGeom>
            <a:noFill/>
            <a:ln w="9525">
              <a:noFill/>
              <a:miter lim="800000"/>
              <a:headEnd/>
              <a:tailEnd/>
            </a:ln>
          </p:spPr>
          <p:txBody>
            <a:bodyPr wrap="none" lIns="0" tIns="0" rIns="0" bIns="0" anchor="ctr"/>
            <a:lstStyle/>
            <a:p>
              <a:pPr fontAlgn="base">
                <a:spcBef>
                  <a:spcPct val="0"/>
                </a:spcBef>
                <a:spcAft>
                  <a:spcPct val="0"/>
                </a:spcAft>
              </a:pPr>
              <a:r>
                <a:rPr lang="en-US" sz="1600" b="1" dirty="0">
                  <a:solidFill>
                    <a:srgbClr val="000000"/>
                  </a:solidFill>
                  <a:ea typeface="ＭＳ Ｐゴシック" pitchFamily="34" charset="-128"/>
                  <a:cs typeface="Arial" pitchFamily="34" charset="0"/>
                </a:rPr>
                <a:t>CRM</a:t>
              </a:r>
            </a:p>
          </p:txBody>
        </p:sp>
        <p:grpSp>
          <p:nvGrpSpPr>
            <p:cNvPr id="9" name="Group 50"/>
            <p:cNvGrpSpPr>
              <a:grpSpLocks/>
            </p:cNvGrpSpPr>
            <p:nvPr/>
          </p:nvGrpSpPr>
          <p:grpSpPr bwMode="auto">
            <a:xfrm>
              <a:off x="963208" y="1167516"/>
              <a:ext cx="1601094" cy="552704"/>
              <a:chOff x="963208" y="1167516"/>
              <a:chExt cx="1601094" cy="552704"/>
            </a:xfrm>
          </p:grpSpPr>
          <p:grpSp>
            <p:nvGrpSpPr>
              <p:cNvPr id="10" name="Group 30"/>
              <p:cNvGrpSpPr>
                <a:grpSpLocks/>
              </p:cNvGrpSpPr>
              <p:nvPr/>
            </p:nvGrpSpPr>
            <p:grpSpPr bwMode="auto">
              <a:xfrm>
                <a:off x="963208" y="1167516"/>
                <a:ext cx="890905" cy="477331"/>
                <a:chOff x="6171150" y="3743734"/>
                <a:chExt cx="1123171" cy="707761"/>
              </a:xfrm>
            </p:grpSpPr>
            <p:pic>
              <p:nvPicPr>
                <p:cNvPr id="129" name="Picture 128"/>
                <p:cNvPicPr>
                  <a:picLocks noChangeAspect="1"/>
                </p:cNvPicPr>
                <p:nvPr/>
              </p:nvPicPr>
              <p:blipFill>
                <a:blip r:embed="rId9" cstate="print">
                  <a:extLst/>
                </a:blip>
                <a:stretch>
                  <a:fillRect/>
                </a:stretch>
              </p:blipFill>
              <p:spPr bwMode="auto">
                <a:xfrm>
                  <a:off x="6171150" y="3781467"/>
                  <a:ext cx="1123171" cy="670028"/>
                </a:xfrm>
                <a:prstGeom prst="rect">
                  <a:avLst/>
                </a:prstGeom>
                <a:effectLst>
                  <a:glow rad="101600">
                    <a:schemeClr val="accent4">
                      <a:satMod val="175000"/>
                      <a:alpha val="40000"/>
                    </a:schemeClr>
                  </a:glow>
                </a:effectLst>
              </p:spPr>
            </p:pic>
            <p:pic>
              <p:nvPicPr>
                <p:cNvPr id="144422" name="Picture 13" descr="https://encrypted-tbn3.google.com/images?q=tbn:ANd9GcQ3R6DFm-0yKE0q_bWwhzWSf_Pj-_HB4_FDLIjjK3Z933WlAxO7RQ"/>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363827" y="3743734"/>
                  <a:ext cx="756866" cy="566919"/>
                </a:xfrm>
                <a:prstGeom prst="rect">
                  <a:avLst/>
                </a:prstGeom>
                <a:noFill/>
                <a:ln w="9525">
                  <a:noFill/>
                  <a:miter lim="800000"/>
                  <a:headEnd/>
                  <a:tailEnd/>
                </a:ln>
              </p:spPr>
            </p:pic>
          </p:grpSp>
          <p:pic>
            <p:nvPicPr>
              <p:cNvPr id="144420" name="Picture 2" descr="https://encrypted-tbn3.google.com/images?q=tbn:ANd9GcQOcS280rqoZqcC2wa0qHsj8B7U67MlqBD5OtwaF-sPU11PIvjS6A"/>
              <p:cNvPicPr>
                <a:picLocks noChangeAspect="1" noChangeArrowheads="1"/>
              </p:cNvPicPr>
              <p:nvPr/>
            </p:nvPicPr>
            <p:blipFill>
              <a:blip r:embed="rId12" cstate="print">
                <a:clrChange>
                  <a:clrFrom>
                    <a:srgbClr val="FFFFFF"/>
                  </a:clrFrom>
                  <a:clrTo>
                    <a:srgbClr val="FFFFFF">
                      <a:alpha val="0"/>
                    </a:srgbClr>
                  </a:clrTo>
                </a:clrChange>
              </a:blip>
              <a:srcRect l="17361" t="26796" r="17068" b="32489"/>
              <a:stretch>
                <a:fillRect/>
              </a:stretch>
            </p:blipFill>
            <p:spPr bwMode="auto">
              <a:xfrm>
                <a:off x="1504869" y="1464397"/>
                <a:ext cx="1059433" cy="255823"/>
              </a:xfrm>
              <a:prstGeom prst="rect">
                <a:avLst/>
              </a:prstGeom>
              <a:noFill/>
              <a:ln w="9525">
                <a:noFill/>
                <a:miter lim="800000"/>
                <a:headEnd/>
                <a:tailEnd/>
              </a:ln>
            </p:spPr>
          </p:pic>
        </p:grpSp>
      </p:grpSp>
      <p:grpSp>
        <p:nvGrpSpPr>
          <p:cNvPr id="11" name="Group 52"/>
          <p:cNvGrpSpPr>
            <a:grpSpLocks/>
          </p:cNvGrpSpPr>
          <p:nvPr/>
        </p:nvGrpSpPr>
        <p:grpSpPr bwMode="auto">
          <a:xfrm>
            <a:off x="312738" y="3276600"/>
            <a:ext cx="1871662" cy="438150"/>
            <a:chOff x="312794" y="3530362"/>
            <a:chExt cx="1871135" cy="438398"/>
          </a:xfrm>
        </p:grpSpPr>
        <p:sp>
          <p:nvSpPr>
            <p:cNvPr id="144411" name="TextBox 131"/>
            <p:cNvSpPr txBox="1">
              <a:spLocks noChangeArrowheads="1"/>
            </p:cNvSpPr>
            <p:nvPr/>
          </p:nvSpPr>
          <p:spPr bwMode="auto">
            <a:xfrm>
              <a:off x="312794" y="3604305"/>
              <a:ext cx="650414" cy="290512"/>
            </a:xfrm>
            <a:prstGeom prst="rect">
              <a:avLst/>
            </a:prstGeom>
            <a:noFill/>
            <a:ln w="9525">
              <a:noFill/>
              <a:miter lim="800000"/>
              <a:headEnd/>
              <a:tailEnd/>
            </a:ln>
          </p:spPr>
          <p:txBody>
            <a:bodyPr wrap="none" lIns="0" tIns="0" rIns="0" bIns="0" anchor="ctr"/>
            <a:lstStyle/>
            <a:p>
              <a:pPr fontAlgn="base">
                <a:spcBef>
                  <a:spcPct val="0"/>
                </a:spcBef>
                <a:spcAft>
                  <a:spcPct val="0"/>
                </a:spcAft>
              </a:pPr>
              <a:r>
                <a:rPr lang="en-US" sz="1600" b="1" dirty="0">
                  <a:solidFill>
                    <a:srgbClr val="000000"/>
                  </a:solidFill>
                  <a:ea typeface="ＭＳ Ｐゴシック" pitchFamily="34" charset="-128"/>
                  <a:cs typeface="Arial" pitchFamily="34" charset="0"/>
                </a:rPr>
                <a:t>Talent</a:t>
              </a:r>
            </a:p>
          </p:txBody>
        </p:sp>
        <p:grpSp>
          <p:nvGrpSpPr>
            <p:cNvPr id="12" name="Group 51"/>
            <p:cNvGrpSpPr>
              <a:grpSpLocks/>
            </p:cNvGrpSpPr>
            <p:nvPr/>
          </p:nvGrpSpPr>
          <p:grpSpPr bwMode="auto">
            <a:xfrm>
              <a:off x="1028993" y="3530362"/>
              <a:ext cx="1154936" cy="438398"/>
              <a:chOff x="1028993" y="3530362"/>
              <a:chExt cx="1154936" cy="438398"/>
            </a:xfrm>
          </p:grpSpPr>
          <p:grpSp>
            <p:nvGrpSpPr>
              <p:cNvPr id="13" name="Group 45"/>
              <p:cNvGrpSpPr>
                <a:grpSpLocks/>
              </p:cNvGrpSpPr>
              <p:nvPr/>
            </p:nvGrpSpPr>
            <p:grpSpPr bwMode="auto">
              <a:xfrm>
                <a:off x="1028993" y="3530362"/>
                <a:ext cx="759333" cy="438398"/>
                <a:chOff x="6172200" y="3726197"/>
                <a:chExt cx="1526544" cy="979152"/>
              </a:xfrm>
            </p:grpSpPr>
            <p:pic>
              <p:nvPicPr>
                <p:cNvPr id="136" name="Picture 135"/>
                <p:cNvPicPr>
                  <a:picLocks noChangeAspect="1"/>
                </p:cNvPicPr>
                <p:nvPr/>
              </p:nvPicPr>
              <p:blipFill>
                <a:blip r:embed="rId9" cstate="print">
                  <a:extLst/>
                </a:blip>
                <a:stretch>
                  <a:fillRect/>
                </a:stretch>
              </p:blipFill>
              <p:spPr bwMode="auto">
                <a:xfrm>
                  <a:off x="6172200" y="3726197"/>
                  <a:ext cx="1526544" cy="979152"/>
                </a:xfrm>
                <a:prstGeom prst="rect">
                  <a:avLst/>
                </a:prstGeom>
                <a:effectLst>
                  <a:glow rad="101600">
                    <a:schemeClr val="accent4">
                      <a:satMod val="175000"/>
                      <a:alpha val="40000"/>
                    </a:schemeClr>
                  </a:glow>
                </a:effectLst>
              </p:spPr>
            </p:pic>
            <p:pic>
              <p:nvPicPr>
                <p:cNvPr id="144416" name="Picture 17" descr="https://encrypted-tbn2.google.com/images?q=tbn:ANd9GcRkImIdwAK3fvMC_dP5TMzn4rPJdQGIk2U2HcF77_e419yuHQNs9Q"/>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628844" y="3778867"/>
                  <a:ext cx="671696" cy="872864"/>
                </a:xfrm>
                <a:prstGeom prst="rect">
                  <a:avLst/>
                </a:prstGeom>
                <a:noFill/>
                <a:ln w="9525">
                  <a:noFill/>
                  <a:miter lim="800000"/>
                  <a:headEnd/>
                  <a:tailEnd/>
                </a:ln>
              </p:spPr>
            </p:pic>
          </p:grpSp>
          <p:pic>
            <p:nvPicPr>
              <p:cNvPr id="144414" name="Picture 11" descr="https://encrypted-tbn1.google.com/images?q=tbn:ANd9GcRBiONdCUPX5AXTmlm8saRPDaSJ-4q1OrO3lW3CuI4LzuaBDLoXDA"/>
              <p:cNvPicPr>
                <a:picLocks noChangeAspect="1" noChangeArrowheads="1"/>
              </p:cNvPicPr>
              <p:nvPr/>
            </p:nvPicPr>
            <p:blipFill>
              <a:blip r:embed="rId14" cstate="print">
                <a:clrChange>
                  <a:clrFrom>
                    <a:srgbClr val="FDFDFF"/>
                  </a:clrFrom>
                  <a:clrTo>
                    <a:srgbClr val="FDFDFF">
                      <a:alpha val="0"/>
                    </a:srgbClr>
                  </a:clrTo>
                </a:clrChange>
              </a:blip>
              <a:srcRect t="31921" b="40576"/>
              <a:stretch>
                <a:fillRect/>
              </a:stretch>
            </p:blipFill>
            <p:spPr bwMode="auto">
              <a:xfrm>
                <a:off x="1493463" y="3778867"/>
                <a:ext cx="690466" cy="189893"/>
              </a:xfrm>
              <a:prstGeom prst="rect">
                <a:avLst/>
              </a:prstGeom>
              <a:noFill/>
              <a:ln w="9525">
                <a:noFill/>
                <a:miter lim="800000"/>
                <a:headEnd/>
                <a:tailEnd/>
              </a:ln>
            </p:spPr>
          </p:pic>
        </p:grpSp>
      </p:grpSp>
      <p:pic>
        <p:nvPicPr>
          <p:cNvPr id="144404" name="Picture 53" descr="encrypted-doc"/>
          <p:cNvPicPr preferRelativeResize="0">
            <a:picLocks noChangeAspect="1" noChangeArrowheads="1"/>
          </p:cNvPicPr>
          <p:nvPr/>
        </p:nvPicPr>
        <p:blipFill>
          <a:blip r:embed="rId6" cstate="print"/>
          <a:srcRect/>
          <a:stretch>
            <a:fillRect/>
          </a:stretch>
        </p:blipFill>
        <p:spPr bwMode="auto">
          <a:xfrm>
            <a:off x="3714751" y="4089400"/>
            <a:ext cx="676275" cy="285750"/>
          </a:xfrm>
          <a:prstGeom prst="rect">
            <a:avLst/>
          </a:prstGeom>
          <a:noFill/>
          <a:ln w="9525">
            <a:noFill/>
            <a:miter lim="800000"/>
            <a:headEnd/>
            <a:tailEnd/>
          </a:ln>
        </p:spPr>
      </p:pic>
      <p:pic>
        <p:nvPicPr>
          <p:cNvPr id="144405" name="Picture 49" descr="2blackkeys"/>
          <p:cNvPicPr preferRelativeResize="0">
            <a:picLocks noChangeAspect="1" noChangeArrowheads="1"/>
          </p:cNvPicPr>
          <p:nvPr/>
        </p:nvPicPr>
        <p:blipFill>
          <a:blip r:embed="rId7" cstate="print"/>
          <a:srcRect/>
          <a:stretch>
            <a:fillRect/>
          </a:stretch>
        </p:blipFill>
        <p:spPr bwMode="auto">
          <a:xfrm>
            <a:off x="3937000" y="4087813"/>
            <a:ext cx="279400" cy="277812"/>
          </a:xfrm>
          <a:prstGeom prst="rect">
            <a:avLst/>
          </a:prstGeom>
          <a:noFill/>
          <a:ln w="9525">
            <a:noFill/>
            <a:miter lim="800000"/>
            <a:headEnd/>
            <a:tailEnd/>
          </a:ln>
        </p:spPr>
      </p:pic>
      <p:sp>
        <p:nvSpPr>
          <p:cNvPr id="144406" name="TextBox 129"/>
          <p:cNvSpPr txBox="1">
            <a:spLocks noChangeArrowheads="1"/>
          </p:cNvSpPr>
          <p:nvPr/>
        </p:nvSpPr>
        <p:spPr bwMode="auto">
          <a:xfrm>
            <a:off x="3198814" y="4405314"/>
            <a:ext cx="1639887" cy="230187"/>
          </a:xfrm>
          <a:prstGeom prst="rect">
            <a:avLst/>
          </a:prstGeom>
          <a:noFill/>
          <a:ln w="9525">
            <a:noFill/>
            <a:miter lim="800000"/>
            <a:headEnd/>
            <a:tailEnd/>
          </a:ln>
        </p:spPr>
        <p:txBody>
          <a:bodyPr lIns="90904" tIns="45452" rIns="90904" bIns="45452">
            <a:spAutoFit/>
          </a:bodyPr>
          <a:lstStyle/>
          <a:p>
            <a:pPr algn="ctr" fontAlgn="base">
              <a:lnSpc>
                <a:spcPct val="90000"/>
              </a:lnSpc>
              <a:spcBef>
                <a:spcPct val="50000"/>
              </a:spcBef>
              <a:spcAft>
                <a:spcPct val="0"/>
              </a:spcAft>
              <a:buClr>
                <a:srgbClr val="FD0000"/>
              </a:buClr>
            </a:pPr>
            <a:r>
              <a:rPr lang="en-US" sz="1000" b="1" dirty="0" err="1">
                <a:solidFill>
                  <a:srgbClr val="3C3C3C"/>
                </a:solidFill>
                <a:ea typeface="ＭＳ Ｐゴシック" pitchFamily="34" charset="-128"/>
              </a:rPr>
              <a:t>APIKey_AWS</a:t>
            </a:r>
            <a:endParaRPr lang="en-US" sz="1000" b="1" dirty="0">
              <a:solidFill>
                <a:srgbClr val="3C3C3C"/>
              </a:solidFill>
              <a:ea typeface="ＭＳ Ｐゴシック" pitchFamily="34" charset="-128"/>
            </a:endParaRPr>
          </a:p>
        </p:txBody>
      </p:sp>
      <p:sp>
        <p:nvSpPr>
          <p:cNvPr id="144407" name="TextBox 129"/>
          <p:cNvSpPr txBox="1">
            <a:spLocks noChangeArrowheads="1"/>
          </p:cNvSpPr>
          <p:nvPr/>
        </p:nvSpPr>
        <p:spPr bwMode="auto">
          <a:xfrm>
            <a:off x="4818064" y="4414839"/>
            <a:ext cx="1639887" cy="230187"/>
          </a:xfrm>
          <a:prstGeom prst="rect">
            <a:avLst/>
          </a:prstGeom>
          <a:noFill/>
          <a:ln w="9525">
            <a:noFill/>
            <a:miter lim="800000"/>
            <a:headEnd/>
            <a:tailEnd/>
          </a:ln>
        </p:spPr>
        <p:txBody>
          <a:bodyPr lIns="90904" tIns="45452" rIns="90904" bIns="45452">
            <a:spAutoFit/>
          </a:bodyPr>
          <a:lstStyle/>
          <a:p>
            <a:pPr algn="ctr" fontAlgn="base">
              <a:lnSpc>
                <a:spcPct val="90000"/>
              </a:lnSpc>
              <a:spcBef>
                <a:spcPct val="50000"/>
              </a:spcBef>
              <a:spcAft>
                <a:spcPct val="0"/>
              </a:spcAft>
              <a:buClr>
                <a:srgbClr val="FD0000"/>
              </a:buClr>
            </a:pPr>
            <a:r>
              <a:rPr lang="en-US" sz="1000" b="1" dirty="0" err="1">
                <a:solidFill>
                  <a:srgbClr val="3C3C3C"/>
                </a:solidFill>
                <a:ea typeface="ＭＳ Ｐゴシック" pitchFamily="34" charset="-128"/>
              </a:rPr>
              <a:t>APIKey_Salesforce</a:t>
            </a:r>
            <a:endParaRPr lang="en-US" sz="1000" b="1" dirty="0">
              <a:solidFill>
                <a:srgbClr val="3C3C3C"/>
              </a:solidFill>
              <a:ea typeface="ＭＳ Ｐゴシック" pitchFamily="34" charset="-128"/>
            </a:endParaRPr>
          </a:p>
        </p:txBody>
      </p:sp>
      <p:sp>
        <p:nvSpPr>
          <p:cNvPr id="151" name="Text Box 10"/>
          <p:cNvSpPr txBox="1">
            <a:spLocks noChangeArrowheads="1"/>
          </p:cNvSpPr>
          <p:nvPr/>
        </p:nvSpPr>
        <p:spPr bwMode="auto">
          <a:xfrm>
            <a:off x="2073275" y="2711450"/>
            <a:ext cx="1460500" cy="388972"/>
          </a:xfrm>
          <a:prstGeom prst="rect">
            <a:avLst/>
          </a:prstGeom>
          <a:solidFill>
            <a:schemeClr val="bg1"/>
          </a:solidFill>
          <a:ln w="9525">
            <a:solidFill>
              <a:srgbClr val="000000"/>
            </a:solidFill>
            <a:prstDash val="lgDash"/>
            <a:miter lim="800000"/>
            <a:headEnd/>
            <a:tailEnd/>
          </a:ln>
          <a:effectLst>
            <a:outerShdw blurRad="63500" dist="38100" dir="2700000" algn="tl" rotWithShape="0">
              <a:srgbClr val="000000">
                <a:alpha val="39999"/>
              </a:srgbClr>
            </a:outerShdw>
          </a:effectLst>
        </p:spPr>
        <p:txBody>
          <a:bodyPr lIns="80410" tIns="40205" rIns="80410" bIns="40205">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marL="171295" indent="-171295" eaLnBrk="1" fontAlgn="base" hangingPunct="1">
              <a:spcBef>
                <a:spcPct val="0"/>
              </a:spcBef>
              <a:spcAft>
                <a:spcPct val="0"/>
              </a:spcAft>
              <a:buClr>
                <a:srgbClr val="667263"/>
              </a:buClr>
              <a:defRPr/>
            </a:pPr>
            <a:r>
              <a:rPr lang="en-US" sz="1000" dirty="0" smtClean="0">
                <a:solidFill>
                  <a:srgbClr val="000000"/>
                </a:solidFill>
                <a:latin typeface="Arial"/>
                <a:ea typeface="ＭＳ Ｐゴシック" pitchFamily="34" charset="-128"/>
                <a:cs typeface="Courier New" pitchFamily="49" charset="0"/>
              </a:rPr>
              <a:t>API Key + </a:t>
            </a:r>
          </a:p>
          <a:p>
            <a:pPr marL="171295" indent="-171295" eaLnBrk="1" fontAlgn="base" hangingPunct="1">
              <a:spcBef>
                <a:spcPct val="0"/>
              </a:spcBef>
              <a:spcAft>
                <a:spcPct val="0"/>
              </a:spcAft>
              <a:buClr>
                <a:srgbClr val="667263"/>
              </a:buClr>
              <a:defRPr/>
            </a:pPr>
            <a:r>
              <a:rPr lang="en-US" sz="1000" dirty="0" smtClean="0">
                <a:solidFill>
                  <a:srgbClr val="000000"/>
                </a:solidFill>
                <a:latin typeface="Arial"/>
                <a:ea typeface="ＭＳ Ｐゴシック" pitchFamily="34" charset="-128"/>
                <a:cs typeface="Courier New" pitchFamily="49" charset="0"/>
              </a:rPr>
              <a:t>Web Service Request</a:t>
            </a:r>
            <a:endParaRPr lang="en-US" sz="1000" dirty="0">
              <a:solidFill>
                <a:srgbClr val="000000"/>
              </a:solidFill>
              <a:latin typeface="Courier New" pitchFamily="49" charset="0"/>
              <a:ea typeface="ＭＳ Ｐゴシック" pitchFamily="34" charset="-128"/>
              <a:cs typeface="Courier New" pitchFamily="49" charset="0"/>
            </a:endParaRPr>
          </a:p>
        </p:txBody>
      </p:sp>
      <p:cxnSp>
        <p:nvCxnSpPr>
          <p:cNvPr id="152" name="Straight Connector 151"/>
          <p:cNvCxnSpPr/>
          <p:nvPr/>
        </p:nvCxnSpPr>
        <p:spPr>
          <a:xfrm flipH="1">
            <a:off x="4200526" y="3286125"/>
            <a:ext cx="9525" cy="657225"/>
          </a:xfrm>
          <a:prstGeom prst="line">
            <a:avLst/>
          </a:prstGeom>
          <a:ln w="31750">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5381625" y="3324225"/>
            <a:ext cx="0" cy="619125"/>
          </a:xfrm>
          <a:prstGeom prst="line">
            <a:avLst/>
          </a:prstGeom>
          <a:ln w="31750">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69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ipe(down)">
                                      <p:cBhvr>
                                        <p:cTn id="7" dur="580">
                                          <p:stCondLst>
                                            <p:cond delay="0"/>
                                          </p:stCondLst>
                                        </p:cTn>
                                        <p:tgtEl>
                                          <p:spTgt spid="151"/>
                                        </p:tgtEl>
                                      </p:cBhvr>
                                    </p:animEffect>
                                    <p:anim calcmode="lin" valueType="num">
                                      <p:cBhvr>
                                        <p:cTn id="8" dur="1822" tmFilter="0,0; 0.14,0.36; 0.43,0.73; 0.71,0.91; 1.0,1.0">
                                          <p:stCondLst>
                                            <p:cond delay="0"/>
                                          </p:stCondLst>
                                        </p:cTn>
                                        <p:tgtEl>
                                          <p:spTgt spid="15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1"/>
                                        </p:tgtEl>
                                        <p:attrNameLst>
                                          <p:attrName>ppt_y</p:attrName>
                                        </p:attrNameLst>
                                      </p:cBhvr>
                                      <p:tavLst>
                                        <p:tav tm="0" fmla="#ppt_y-sin(pi*$)/81">
                                          <p:val>
                                            <p:fltVal val="0"/>
                                          </p:val>
                                        </p:tav>
                                        <p:tav tm="100000">
                                          <p:val>
                                            <p:fltVal val="1"/>
                                          </p:val>
                                        </p:tav>
                                      </p:tavLst>
                                    </p:anim>
                                    <p:animScale>
                                      <p:cBhvr>
                                        <p:cTn id="13" dur="26">
                                          <p:stCondLst>
                                            <p:cond delay="650"/>
                                          </p:stCondLst>
                                        </p:cTn>
                                        <p:tgtEl>
                                          <p:spTgt spid="151"/>
                                        </p:tgtEl>
                                      </p:cBhvr>
                                      <p:to x="100000" y="60000"/>
                                    </p:animScale>
                                    <p:animScale>
                                      <p:cBhvr>
                                        <p:cTn id="14" dur="166" decel="50000">
                                          <p:stCondLst>
                                            <p:cond delay="676"/>
                                          </p:stCondLst>
                                        </p:cTn>
                                        <p:tgtEl>
                                          <p:spTgt spid="151"/>
                                        </p:tgtEl>
                                      </p:cBhvr>
                                      <p:to x="100000" y="100000"/>
                                    </p:animScale>
                                    <p:animScale>
                                      <p:cBhvr>
                                        <p:cTn id="15" dur="26">
                                          <p:stCondLst>
                                            <p:cond delay="1312"/>
                                          </p:stCondLst>
                                        </p:cTn>
                                        <p:tgtEl>
                                          <p:spTgt spid="151"/>
                                        </p:tgtEl>
                                      </p:cBhvr>
                                      <p:to x="100000" y="80000"/>
                                    </p:animScale>
                                    <p:animScale>
                                      <p:cBhvr>
                                        <p:cTn id="16" dur="166" decel="50000">
                                          <p:stCondLst>
                                            <p:cond delay="1338"/>
                                          </p:stCondLst>
                                        </p:cTn>
                                        <p:tgtEl>
                                          <p:spTgt spid="151"/>
                                        </p:tgtEl>
                                      </p:cBhvr>
                                      <p:to x="100000" y="100000"/>
                                    </p:animScale>
                                    <p:animScale>
                                      <p:cBhvr>
                                        <p:cTn id="17" dur="26">
                                          <p:stCondLst>
                                            <p:cond delay="1642"/>
                                          </p:stCondLst>
                                        </p:cTn>
                                        <p:tgtEl>
                                          <p:spTgt spid="151"/>
                                        </p:tgtEl>
                                      </p:cBhvr>
                                      <p:to x="100000" y="90000"/>
                                    </p:animScale>
                                    <p:animScale>
                                      <p:cBhvr>
                                        <p:cTn id="18" dur="166" decel="50000">
                                          <p:stCondLst>
                                            <p:cond delay="1668"/>
                                          </p:stCondLst>
                                        </p:cTn>
                                        <p:tgtEl>
                                          <p:spTgt spid="151"/>
                                        </p:tgtEl>
                                      </p:cBhvr>
                                      <p:to x="100000" y="100000"/>
                                    </p:animScale>
                                    <p:animScale>
                                      <p:cBhvr>
                                        <p:cTn id="19" dur="26">
                                          <p:stCondLst>
                                            <p:cond delay="1808"/>
                                          </p:stCondLst>
                                        </p:cTn>
                                        <p:tgtEl>
                                          <p:spTgt spid="151"/>
                                        </p:tgtEl>
                                      </p:cBhvr>
                                      <p:to x="100000" y="95000"/>
                                    </p:animScale>
                                    <p:animScale>
                                      <p:cBhvr>
                                        <p:cTn id="20" dur="166" decel="50000">
                                          <p:stCondLst>
                                            <p:cond delay="1834"/>
                                          </p:stCondLst>
                                        </p:cTn>
                                        <p:tgtEl>
                                          <p:spTgt spid="151"/>
                                        </p:tgtEl>
                                      </p:cBhvr>
                                      <p:to x="100000" y="100000"/>
                                    </p:animScale>
                                  </p:childTnLst>
                                </p:cTn>
                              </p:par>
                              <p:par>
                                <p:cTn id="21" presetID="1" presetClass="exit" presetSubtype="0" fill="hold" grpId="1" nodeType="withEffect">
                                  <p:stCondLst>
                                    <p:cond delay="0"/>
                                  </p:stCondLst>
                                  <p:childTnLst>
                                    <p:set>
                                      <p:cBhvr>
                                        <p:cTn id="22" dur="1" fill="hold">
                                          <p:stCondLst>
                                            <p:cond delay="0"/>
                                          </p:stCondLst>
                                        </p:cTn>
                                        <p:tgtEl>
                                          <p:spTgt spid="1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rgbClr val="FF0000"/>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85100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a:spLocks noChangeArrowheads="1"/>
          </p:cNvSpPr>
          <p:nvPr/>
        </p:nvSpPr>
        <p:spPr bwMode="auto">
          <a:xfrm>
            <a:off x="-3175" y="936625"/>
            <a:ext cx="9144000" cy="3697288"/>
          </a:xfrm>
          <a:prstGeom prst="rect">
            <a:avLst/>
          </a:prstGeom>
          <a:pattFill prst="ltUpDiag">
            <a:fgClr>
              <a:srgbClr val="F2F2F2"/>
            </a:fgClr>
            <a:bgClr>
              <a:schemeClr val="bg1"/>
            </a:bgClr>
          </a:pattFill>
          <a:ln w="9525">
            <a:noFill/>
            <a:miter lim="800000"/>
            <a:headEnd/>
            <a:tailEnd/>
          </a:ln>
          <a:effectLst>
            <a:outerShdw dist="12700" dir="2700000" algn="tl" rotWithShape="0">
              <a:srgbClr val="808080">
                <a:alpha val="39998"/>
              </a:srgbClr>
            </a:outerShdw>
          </a:effectLst>
        </p:spPr>
        <p:txBody>
          <a:bodyPr anchor="ctr"/>
          <a:lstStyle/>
          <a:p>
            <a:pPr defTabSz="457200">
              <a:defRPr/>
            </a:pPr>
            <a:endParaRPr lang="en-US" b="1">
              <a:solidFill>
                <a:schemeClr val="bg1"/>
              </a:solidFill>
              <a:latin typeface="Calibri" pitchFamily="34" charset="0"/>
              <a:ea typeface="+mn-ea"/>
              <a:cs typeface="Calibri" pitchFamily="34" charset="0"/>
            </a:endParaRPr>
          </a:p>
        </p:txBody>
      </p:sp>
      <p:sp>
        <p:nvSpPr>
          <p:cNvPr id="155" name="Rectangle 154"/>
          <p:cNvSpPr/>
          <p:nvPr/>
        </p:nvSpPr>
        <p:spPr>
          <a:xfrm>
            <a:off x="5083175" y="1409700"/>
            <a:ext cx="1889125" cy="2886075"/>
          </a:xfrm>
          <a:prstGeom prst="rect">
            <a:avLst/>
          </a:prstGeom>
          <a:pattFill prst="ltUpDiag">
            <a:fgClr>
              <a:schemeClr val="accent1">
                <a:lumMod val="20000"/>
                <a:lumOff val="80000"/>
              </a:schemeClr>
            </a:fgClr>
            <a:bgClr>
              <a:schemeClr val="bg1"/>
            </a:bgClr>
          </a:pattFill>
          <a:ln>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defTabSz="457200">
              <a:defRPr/>
            </a:pPr>
            <a:endParaRPr lang="en-US" sz="1200" b="1" dirty="0">
              <a:solidFill>
                <a:srgbClr val="C00000"/>
              </a:solidFill>
              <a:latin typeface="Calibri" pitchFamily="34" charset="0"/>
              <a:cs typeface="Calibri" pitchFamily="34" charset="0"/>
            </a:endParaRPr>
          </a:p>
        </p:txBody>
      </p:sp>
      <p:sp>
        <p:nvSpPr>
          <p:cNvPr id="115" name="Rectangle 114"/>
          <p:cNvSpPr/>
          <p:nvPr/>
        </p:nvSpPr>
        <p:spPr>
          <a:xfrm>
            <a:off x="2863850" y="1381125"/>
            <a:ext cx="1727200" cy="2886075"/>
          </a:xfrm>
          <a:prstGeom prst="rect">
            <a:avLst/>
          </a:prstGeom>
          <a:pattFill prst="ltUpDiag">
            <a:fgClr>
              <a:schemeClr val="accent1">
                <a:lumMod val="20000"/>
                <a:lumOff val="80000"/>
              </a:schemeClr>
            </a:fgClr>
            <a:bgClr>
              <a:schemeClr val="bg1"/>
            </a:bgClr>
          </a:pattFill>
          <a:ln>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defTabSz="457200">
              <a:defRPr/>
            </a:pPr>
            <a:endParaRPr lang="en-US" sz="1200" b="1" dirty="0">
              <a:solidFill>
                <a:srgbClr val="C00000"/>
              </a:solidFill>
              <a:latin typeface="Calibri" pitchFamily="34" charset="0"/>
              <a:cs typeface="Calibri" pitchFamily="34" charset="0"/>
            </a:endParaRPr>
          </a:p>
        </p:txBody>
      </p:sp>
      <p:sp>
        <p:nvSpPr>
          <p:cNvPr id="77829" name="Title 4"/>
          <p:cNvSpPr>
            <a:spLocks noGrp="1"/>
          </p:cNvSpPr>
          <p:nvPr>
            <p:ph type="title"/>
          </p:nvPr>
        </p:nvSpPr>
        <p:spPr>
          <a:xfrm>
            <a:off x="804863" y="246063"/>
            <a:ext cx="5405437" cy="312737"/>
          </a:xfrm>
        </p:spPr>
        <p:txBody>
          <a:bodyPr/>
          <a:lstStyle/>
          <a:p>
            <a:pPr eaLnBrk="1" hangingPunct="1"/>
            <a:r>
              <a:rPr lang="en-US" sz="2000" dirty="0" smtClean="0">
                <a:ea typeface="ＭＳ Ｐゴシック" pitchFamily="34" charset="-128"/>
              </a:rPr>
              <a:t>Why do you need OAG?</a:t>
            </a:r>
            <a:endParaRPr lang="en-US" sz="2000" b="0" dirty="0" smtClean="0">
              <a:ea typeface="ＭＳ Ｐゴシック" pitchFamily="34" charset="-128"/>
            </a:endParaRPr>
          </a:p>
        </p:txBody>
      </p:sp>
      <p:sp>
        <p:nvSpPr>
          <p:cNvPr id="77830" name="Line 69"/>
          <p:cNvSpPr>
            <a:spLocks noChangeShapeType="1"/>
          </p:cNvSpPr>
          <p:nvPr/>
        </p:nvSpPr>
        <p:spPr bwMode="auto">
          <a:xfrm>
            <a:off x="6991350" y="3848100"/>
            <a:ext cx="228600" cy="0"/>
          </a:xfrm>
          <a:prstGeom prst="line">
            <a:avLst/>
          </a:prstGeom>
          <a:noFill/>
          <a:ln w="19050">
            <a:solidFill>
              <a:schemeClr val="accent1"/>
            </a:solidFill>
            <a:prstDash val="sysDot"/>
            <a:round/>
            <a:headEnd/>
            <a:tailEnd type="triangle" w="med" len="med"/>
          </a:ln>
        </p:spPr>
        <p:txBody>
          <a:bodyPr lIns="90924" tIns="45462" rIns="90924" bIns="45462"/>
          <a:lstStyle/>
          <a:p>
            <a:endParaRPr lang="en-US"/>
          </a:p>
        </p:txBody>
      </p:sp>
      <p:cxnSp>
        <p:nvCxnSpPr>
          <p:cNvPr id="77831" name="Straight Connector 114"/>
          <p:cNvCxnSpPr>
            <a:cxnSpLocks noChangeShapeType="1"/>
            <a:endCxn id="53" idx="2"/>
          </p:cNvCxnSpPr>
          <p:nvPr/>
        </p:nvCxnSpPr>
        <p:spPr bwMode="auto">
          <a:xfrm flipV="1">
            <a:off x="5040313" y="2890838"/>
            <a:ext cx="412750" cy="14287"/>
          </a:xfrm>
          <a:prstGeom prst="line">
            <a:avLst/>
          </a:prstGeom>
          <a:noFill/>
          <a:ln w="19050">
            <a:solidFill>
              <a:schemeClr val="accent1"/>
            </a:solidFill>
            <a:prstDash val="sysDot"/>
            <a:round/>
            <a:headEnd/>
            <a:tailEnd type="triangle" w="med" len="med"/>
          </a:ln>
        </p:spPr>
      </p:cxnSp>
      <p:pic>
        <p:nvPicPr>
          <p:cNvPr id="77832" name="Picture 56" descr="Screen"/>
          <p:cNvPicPr>
            <a:picLocks noChangeAspect="1" noChangeArrowheads="1"/>
          </p:cNvPicPr>
          <p:nvPr/>
        </p:nvPicPr>
        <p:blipFill>
          <a:blip r:embed="rId3" cstate="print"/>
          <a:srcRect/>
          <a:stretch>
            <a:fillRect/>
          </a:stretch>
        </p:blipFill>
        <p:spPr bwMode="auto">
          <a:xfrm>
            <a:off x="468313" y="1512888"/>
            <a:ext cx="420687" cy="442912"/>
          </a:xfrm>
          <a:prstGeom prst="rect">
            <a:avLst/>
          </a:prstGeom>
          <a:noFill/>
          <a:ln w="9525">
            <a:noFill/>
            <a:miter lim="800000"/>
            <a:headEnd/>
            <a:tailEnd/>
          </a:ln>
        </p:spPr>
      </p:pic>
      <p:sp>
        <p:nvSpPr>
          <p:cNvPr id="27" name="Text Box 10"/>
          <p:cNvSpPr txBox="1">
            <a:spLocks noChangeArrowheads="1"/>
          </p:cNvSpPr>
          <p:nvPr/>
        </p:nvSpPr>
        <p:spPr bwMode="auto">
          <a:xfrm>
            <a:off x="2828925" y="1065213"/>
            <a:ext cx="1860550" cy="260350"/>
          </a:xfrm>
          <a:prstGeom prst="rect">
            <a:avLst/>
          </a:prstGeom>
          <a:noFill/>
          <a:ln>
            <a:noFill/>
          </a:ln>
          <a:extLst/>
        </p:spPr>
        <p:txBody>
          <a:bodyPr lIns="90924" tIns="45462" rIns="90924" bIns="45462">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ctr" eaLnBrk="1" fontAlgn="auto" hangingPunct="1">
              <a:lnSpc>
                <a:spcPct val="90000"/>
              </a:lnSpc>
              <a:spcBef>
                <a:spcPts val="0"/>
              </a:spcBef>
              <a:spcAft>
                <a:spcPts val="0"/>
              </a:spcAft>
              <a:buClr>
                <a:srgbClr val="FD0000"/>
              </a:buClr>
              <a:defRPr/>
            </a:pPr>
            <a:r>
              <a:rPr lang="en-US" sz="1200" kern="0" dirty="0">
                <a:solidFill>
                  <a:srgbClr val="FF0000"/>
                </a:solidFill>
              </a:rPr>
              <a:t>Corporate DMZ</a:t>
            </a:r>
          </a:p>
        </p:txBody>
      </p:sp>
      <p:cxnSp>
        <p:nvCxnSpPr>
          <p:cNvPr id="77834" name="Straight Connector 129"/>
          <p:cNvCxnSpPr>
            <a:cxnSpLocks noChangeShapeType="1"/>
          </p:cNvCxnSpPr>
          <p:nvPr/>
        </p:nvCxnSpPr>
        <p:spPr bwMode="auto">
          <a:xfrm flipH="1">
            <a:off x="2587625" y="1330325"/>
            <a:ext cx="4763" cy="2722563"/>
          </a:xfrm>
          <a:prstGeom prst="line">
            <a:avLst/>
          </a:prstGeom>
          <a:noFill/>
          <a:ln w="50800" cmpd="dbl">
            <a:solidFill>
              <a:srgbClr val="FD0000"/>
            </a:solidFill>
            <a:round/>
            <a:headEnd/>
            <a:tailEnd/>
          </a:ln>
        </p:spPr>
      </p:cxnSp>
      <p:cxnSp>
        <p:nvCxnSpPr>
          <p:cNvPr id="77835" name="Straight Connector 137"/>
          <p:cNvCxnSpPr>
            <a:cxnSpLocks noChangeShapeType="1"/>
          </p:cNvCxnSpPr>
          <p:nvPr/>
        </p:nvCxnSpPr>
        <p:spPr bwMode="auto">
          <a:xfrm>
            <a:off x="4852988" y="1349375"/>
            <a:ext cx="15875" cy="2754313"/>
          </a:xfrm>
          <a:prstGeom prst="line">
            <a:avLst/>
          </a:prstGeom>
          <a:noFill/>
          <a:ln w="50800" cmpd="dbl">
            <a:solidFill>
              <a:srgbClr val="FD0000"/>
            </a:solidFill>
            <a:round/>
            <a:headEnd/>
            <a:tailEnd/>
          </a:ln>
        </p:spPr>
      </p:cxnSp>
      <p:sp>
        <p:nvSpPr>
          <p:cNvPr id="30" name="Text Box 10"/>
          <p:cNvSpPr txBox="1">
            <a:spLocks noChangeArrowheads="1"/>
          </p:cNvSpPr>
          <p:nvPr/>
        </p:nvSpPr>
        <p:spPr bwMode="auto">
          <a:xfrm>
            <a:off x="5119688" y="1039813"/>
            <a:ext cx="1679575" cy="260350"/>
          </a:xfrm>
          <a:prstGeom prst="rect">
            <a:avLst/>
          </a:prstGeom>
          <a:noFill/>
          <a:ln>
            <a:noFill/>
          </a:ln>
          <a:extLst/>
        </p:spPr>
        <p:txBody>
          <a:bodyPr lIns="90924" tIns="45462" rIns="90924" bIns="45462">
            <a:spAutoFit/>
          </a:bodyPr>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ctr" eaLnBrk="1" fontAlgn="auto" hangingPunct="1">
              <a:lnSpc>
                <a:spcPct val="90000"/>
              </a:lnSpc>
              <a:spcBef>
                <a:spcPts val="0"/>
              </a:spcBef>
              <a:spcAft>
                <a:spcPts val="0"/>
              </a:spcAft>
              <a:buClr>
                <a:srgbClr val="FD0000"/>
              </a:buClr>
              <a:defRPr/>
            </a:pPr>
            <a:r>
              <a:rPr lang="en-US" sz="1200" kern="0" dirty="0">
                <a:solidFill>
                  <a:srgbClr val="FF0000"/>
                </a:solidFill>
              </a:rPr>
              <a:t>Corporate Network</a:t>
            </a:r>
          </a:p>
        </p:txBody>
      </p:sp>
      <p:grpSp>
        <p:nvGrpSpPr>
          <p:cNvPr id="2" name="Group 141"/>
          <p:cNvGrpSpPr>
            <a:grpSpLocks/>
          </p:cNvGrpSpPr>
          <p:nvPr/>
        </p:nvGrpSpPr>
        <p:grpSpPr bwMode="auto">
          <a:xfrm>
            <a:off x="252413" y="1309688"/>
            <a:ext cx="814387" cy="812800"/>
            <a:chOff x="2344737" y="3829050"/>
            <a:chExt cx="1084262" cy="1084262"/>
          </a:xfrm>
        </p:grpSpPr>
        <p:grpSp>
          <p:nvGrpSpPr>
            <p:cNvPr id="3" name="Group 265"/>
            <p:cNvGrpSpPr>
              <a:grpSpLocks/>
            </p:cNvGrpSpPr>
            <p:nvPr/>
          </p:nvGrpSpPr>
          <p:grpSpPr bwMode="auto">
            <a:xfrm>
              <a:off x="2344737" y="3829050"/>
              <a:ext cx="1084262" cy="1084262"/>
              <a:chOff x="1668" y="2681"/>
              <a:chExt cx="683" cy="683"/>
            </a:xfrm>
          </p:grpSpPr>
          <p:sp>
            <p:nvSpPr>
              <p:cNvPr id="34"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1300" b="1" dirty="0">
                  <a:solidFill>
                    <a:srgbClr val="000000"/>
                  </a:solidFill>
                  <a:latin typeface="Arial" charset="0"/>
                  <a:ea typeface="ＭＳ Ｐゴシック" pitchFamily="-106" charset="-128"/>
                </a:endParaRPr>
              </a:p>
            </p:txBody>
          </p:sp>
          <p:sp>
            <p:nvSpPr>
              <p:cNvPr id="77910"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1300" b="1">
                  <a:solidFill>
                    <a:srgbClr val="000000"/>
                  </a:solidFill>
                </a:endParaRPr>
              </a:p>
            </p:txBody>
          </p:sp>
        </p:grpSp>
        <p:pic>
          <p:nvPicPr>
            <p:cNvPr id="77908" name="Picture 32"/>
            <p:cNvPicPr>
              <a:picLocks noChangeAspect="1"/>
            </p:cNvPicPr>
            <p:nvPr/>
          </p:nvPicPr>
          <p:blipFill>
            <a:blip r:embed="rId4" cstate="print"/>
            <a:srcRect/>
            <a:stretch>
              <a:fillRect/>
            </a:stretch>
          </p:blipFill>
          <p:spPr bwMode="auto">
            <a:xfrm>
              <a:off x="2665412" y="4114800"/>
              <a:ext cx="533400" cy="533400"/>
            </a:xfrm>
            <a:prstGeom prst="rect">
              <a:avLst/>
            </a:prstGeom>
            <a:noFill/>
            <a:ln w="9525">
              <a:noFill/>
              <a:miter lim="800000"/>
              <a:headEnd/>
              <a:tailEnd/>
            </a:ln>
          </p:spPr>
        </p:pic>
      </p:grpSp>
      <p:grpSp>
        <p:nvGrpSpPr>
          <p:cNvPr id="4" name="Group 64"/>
          <p:cNvGrpSpPr>
            <a:grpSpLocks/>
          </p:cNvGrpSpPr>
          <p:nvPr/>
        </p:nvGrpSpPr>
        <p:grpSpPr bwMode="auto">
          <a:xfrm>
            <a:off x="252413" y="2225675"/>
            <a:ext cx="814387" cy="812800"/>
            <a:chOff x="848421" y="3229932"/>
            <a:chExt cx="813408" cy="813197"/>
          </a:xfrm>
        </p:grpSpPr>
        <p:grpSp>
          <p:nvGrpSpPr>
            <p:cNvPr id="5" name="Group 265"/>
            <p:cNvGrpSpPr>
              <a:grpSpLocks/>
            </p:cNvGrpSpPr>
            <p:nvPr/>
          </p:nvGrpSpPr>
          <p:grpSpPr bwMode="auto">
            <a:xfrm>
              <a:off x="848421" y="3229932"/>
              <a:ext cx="813408" cy="813197"/>
              <a:chOff x="1668" y="2681"/>
              <a:chExt cx="683" cy="683"/>
            </a:xfrm>
          </p:grpSpPr>
          <p:sp>
            <p:nvSpPr>
              <p:cNvPr id="41"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1300" b="1" dirty="0">
                  <a:solidFill>
                    <a:srgbClr val="000000"/>
                  </a:solidFill>
                  <a:latin typeface="Arial" charset="0"/>
                  <a:ea typeface="ＭＳ Ｐゴシック" pitchFamily="-106" charset="-128"/>
                </a:endParaRPr>
              </a:p>
            </p:txBody>
          </p:sp>
          <p:sp>
            <p:nvSpPr>
              <p:cNvPr id="77906"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1300" b="1">
                  <a:solidFill>
                    <a:srgbClr val="000000"/>
                  </a:solidFill>
                </a:endParaRPr>
              </a:p>
            </p:txBody>
          </p:sp>
        </p:grpSp>
        <p:pic>
          <p:nvPicPr>
            <p:cNvPr id="77904" name="Picture 39"/>
            <p:cNvPicPr>
              <a:picLocks noChangeAspect="1"/>
            </p:cNvPicPr>
            <p:nvPr/>
          </p:nvPicPr>
          <p:blipFill>
            <a:blip r:embed="rId5" cstate="print"/>
            <a:srcRect/>
            <a:stretch>
              <a:fillRect/>
            </a:stretch>
          </p:blipFill>
          <p:spPr bwMode="auto">
            <a:xfrm>
              <a:off x="1038135" y="3474722"/>
              <a:ext cx="412700" cy="333375"/>
            </a:xfrm>
            <a:prstGeom prst="rect">
              <a:avLst/>
            </a:prstGeom>
            <a:noFill/>
            <a:ln w="9525">
              <a:noFill/>
              <a:miter lim="800000"/>
              <a:headEnd/>
              <a:tailEnd/>
            </a:ln>
          </p:spPr>
        </p:pic>
      </p:grpSp>
      <p:sp>
        <p:nvSpPr>
          <p:cNvPr id="77839" name="TextBox 129"/>
          <p:cNvSpPr txBox="1">
            <a:spLocks noChangeArrowheads="1"/>
          </p:cNvSpPr>
          <p:nvPr/>
        </p:nvSpPr>
        <p:spPr bwMode="auto">
          <a:xfrm>
            <a:off x="-106363" y="4171950"/>
            <a:ext cx="2578101" cy="506413"/>
          </a:xfrm>
          <a:prstGeom prst="rect">
            <a:avLst/>
          </a:prstGeom>
          <a:noFill/>
          <a:ln w="9525">
            <a:noFill/>
            <a:miter lim="800000"/>
            <a:headEnd/>
            <a:tailEnd/>
          </a:ln>
        </p:spPr>
        <p:txBody>
          <a:bodyPr lIns="90924" tIns="45462" rIns="90924" bIns="45462">
            <a:spAutoFit/>
          </a:bodyPr>
          <a:lstStyle/>
          <a:p>
            <a:pPr algn="ctr">
              <a:lnSpc>
                <a:spcPct val="90000"/>
              </a:lnSpc>
              <a:spcBef>
                <a:spcPct val="50000"/>
              </a:spcBef>
              <a:buClr>
                <a:srgbClr val="FD0000"/>
              </a:buClr>
            </a:pPr>
            <a:r>
              <a:rPr lang="en-US" sz="1500" b="1">
                <a:solidFill>
                  <a:srgbClr val="3C3C3C"/>
                </a:solidFill>
              </a:rPr>
              <a:t>HTTP/REST/SOAP/OAuth Clients</a:t>
            </a:r>
          </a:p>
        </p:txBody>
      </p:sp>
      <p:grpSp>
        <p:nvGrpSpPr>
          <p:cNvPr id="6" name="Group 265"/>
          <p:cNvGrpSpPr>
            <a:grpSpLocks/>
          </p:cNvGrpSpPr>
          <p:nvPr/>
        </p:nvGrpSpPr>
        <p:grpSpPr bwMode="auto">
          <a:xfrm>
            <a:off x="261938" y="3187700"/>
            <a:ext cx="812800" cy="812800"/>
            <a:chOff x="1668" y="2681"/>
            <a:chExt cx="683" cy="683"/>
          </a:xfrm>
        </p:grpSpPr>
        <p:sp>
          <p:nvSpPr>
            <p:cNvPr id="47"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1300" b="1" dirty="0">
                <a:solidFill>
                  <a:srgbClr val="000000"/>
                </a:solidFill>
                <a:latin typeface="Arial" charset="0"/>
                <a:ea typeface="ＭＳ Ｐゴシック" pitchFamily="-106" charset="-128"/>
              </a:endParaRPr>
            </a:p>
          </p:txBody>
        </p:sp>
        <p:sp>
          <p:nvSpPr>
            <p:cNvPr id="77902"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1300" b="1">
                <a:solidFill>
                  <a:srgbClr val="000000"/>
                </a:solidFill>
              </a:endParaRPr>
            </a:p>
          </p:txBody>
        </p:sp>
      </p:grpSp>
      <p:pic>
        <p:nvPicPr>
          <p:cNvPr id="77841" name="Picture 59" descr="InternetFileSystem"/>
          <p:cNvPicPr>
            <a:picLocks noChangeAspect="1" noChangeArrowheads="1"/>
          </p:cNvPicPr>
          <p:nvPr/>
        </p:nvPicPr>
        <p:blipFill>
          <a:blip r:embed="rId6" cstate="print"/>
          <a:srcRect/>
          <a:stretch>
            <a:fillRect/>
          </a:stretch>
        </p:blipFill>
        <p:spPr bwMode="auto">
          <a:xfrm>
            <a:off x="374650" y="3389313"/>
            <a:ext cx="603250" cy="455612"/>
          </a:xfrm>
          <a:prstGeom prst="rect">
            <a:avLst/>
          </a:prstGeom>
          <a:noFill/>
          <a:ln w="9525">
            <a:noFill/>
            <a:miter lim="800000"/>
            <a:headEnd/>
            <a:tailEnd/>
          </a:ln>
        </p:spPr>
      </p:pic>
      <p:grpSp>
        <p:nvGrpSpPr>
          <p:cNvPr id="7" name="Group 265"/>
          <p:cNvGrpSpPr>
            <a:grpSpLocks/>
          </p:cNvGrpSpPr>
          <p:nvPr/>
        </p:nvGrpSpPr>
        <p:grpSpPr bwMode="auto">
          <a:xfrm>
            <a:off x="5453063" y="2484438"/>
            <a:ext cx="814387" cy="812800"/>
            <a:chOff x="1668" y="2681"/>
            <a:chExt cx="683" cy="683"/>
          </a:xfrm>
        </p:grpSpPr>
        <p:sp>
          <p:nvSpPr>
            <p:cNvPr id="53"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1300" b="1" dirty="0">
                <a:solidFill>
                  <a:srgbClr val="000000"/>
                </a:solidFill>
                <a:latin typeface="Arial" charset="0"/>
                <a:ea typeface="ＭＳ Ｐゴシック" pitchFamily="-106" charset="-128"/>
              </a:endParaRPr>
            </a:p>
          </p:txBody>
        </p:sp>
        <p:sp>
          <p:nvSpPr>
            <p:cNvPr id="77900"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1300" b="1">
                <a:solidFill>
                  <a:srgbClr val="000000"/>
                </a:solidFill>
              </a:endParaRPr>
            </a:p>
          </p:txBody>
        </p:sp>
      </p:grpSp>
      <p:sp>
        <p:nvSpPr>
          <p:cNvPr id="77843" name="TextBox 129"/>
          <p:cNvSpPr txBox="1">
            <a:spLocks noChangeArrowheads="1"/>
          </p:cNvSpPr>
          <p:nvPr/>
        </p:nvSpPr>
        <p:spPr bwMode="auto">
          <a:xfrm>
            <a:off x="5030788" y="3262313"/>
            <a:ext cx="2003425" cy="230311"/>
          </a:xfrm>
          <a:prstGeom prst="rect">
            <a:avLst/>
          </a:prstGeom>
          <a:noFill/>
          <a:ln w="9525">
            <a:noFill/>
            <a:miter lim="800000"/>
            <a:headEnd/>
            <a:tailEnd/>
          </a:ln>
        </p:spPr>
        <p:txBody>
          <a:bodyPr lIns="90924" tIns="45462" rIns="90924" bIns="45462">
            <a:spAutoFit/>
          </a:bodyPr>
          <a:lstStyle/>
          <a:p>
            <a:pPr algn="ctr">
              <a:lnSpc>
                <a:spcPct val="90000"/>
              </a:lnSpc>
              <a:spcBef>
                <a:spcPct val="50000"/>
              </a:spcBef>
              <a:buClr>
                <a:srgbClr val="FD0000"/>
              </a:buClr>
            </a:pPr>
            <a:r>
              <a:rPr lang="en-US" sz="1000" b="1" dirty="0">
                <a:solidFill>
                  <a:srgbClr val="000000"/>
                </a:solidFill>
              </a:rPr>
              <a:t>Directory </a:t>
            </a:r>
            <a:r>
              <a:rPr lang="en-US" sz="1000" b="1" dirty="0" smtClean="0">
                <a:solidFill>
                  <a:srgbClr val="000000"/>
                </a:solidFill>
              </a:rPr>
              <a:t>Services (OUD, AD)</a:t>
            </a:r>
            <a:endParaRPr lang="en-US" sz="1000" b="1" dirty="0">
              <a:solidFill>
                <a:srgbClr val="000000"/>
              </a:solidFill>
            </a:endParaRPr>
          </a:p>
        </p:txBody>
      </p:sp>
      <p:grpSp>
        <p:nvGrpSpPr>
          <p:cNvPr id="8" name="Group 109"/>
          <p:cNvGrpSpPr>
            <a:grpSpLocks/>
          </p:cNvGrpSpPr>
          <p:nvPr/>
        </p:nvGrpSpPr>
        <p:grpSpPr bwMode="auto">
          <a:xfrm>
            <a:off x="3282950" y="1512888"/>
            <a:ext cx="814388" cy="812800"/>
            <a:chOff x="3103147" y="1306676"/>
            <a:chExt cx="813408" cy="813197"/>
          </a:xfrm>
        </p:grpSpPr>
        <p:grpSp>
          <p:nvGrpSpPr>
            <p:cNvPr id="9" name="Group 265"/>
            <p:cNvGrpSpPr>
              <a:grpSpLocks/>
            </p:cNvGrpSpPr>
            <p:nvPr/>
          </p:nvGrpSpPr>
          <p:grpSpPr bwMode="auto">
            <a:xfrm>
              <a:off x="3103147" y="1306676"/>
              <a:ext cx="813408" cy="813197"/>
              <a:chOff x="1668" y="2681"/>
              <a:chExt cx="683" cy="683"/>
            </a:xfrm>
          </p:grpSpPr>
          <p:sp>
            <p:nvSpPr>
              <p:cNvPr id="80"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1300" b="1" dirty="0">
                  <a:solidFill>
                    <a:srgbClr val="000000"/>
                  </a:solidFill>
                  <a:latin typeface="Arial" charset="0"/>
                  <a:ea typeface="ＭＳ Ｐゴシック" pitchFamily="-106" charset="-128"/>
                </a:endParaRPr>
              </a:p>
            </p:txBody>
          </p:sp>
          <p:sp>
            <p:nvSpPr>
              <p:cNvPr id="77898"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1300" b="1">
                  <a:solidFill>
                    <a:srgbClr val="000000"/>
                  </a:solidFill>
                </a:endParaRPr>
              </a:p>
            </p:txBody>
          </p:sp>
        </p:grpSp>
        <p:grpSp>
          <p:nvGrpSpPr>
            <p:cNvPr id="10" name="Group 67"/>
            <p:cNvGrpSpPr>
              <a:grpSpLocks/>
            </p:cNvGrpSpPr>
            <p:nvPr/>
          </p:nvGrpSpPr>
          <p:grpSpPr bwMode="auto">
            <a:xfrm>
              <a:off x="3139526" y="1375996"/>
              <a:ext cx="698828" cy="591027"/>
              <a:chOff x="3348" y="1867"/>
              <a:chExt cx="661" cy="537"/>
            </a:xfrm>
          </p:grpSpPr>
          <p:pic>
            <p:nvPicPr>
              <p:cNvPr id="77895" name="Picture 68" descr="ApplicationBox"/>
              <p:cNvPicPr>
                <a:picLocks noChangeAspect="1" noChangeArrowheads="1"/>
              </p:cNvPicPr>
              <p:nvPr/>
            </p:nvPicPr>
            <p:blipFill>
              <a:blip r:embed="rId7" cstate="print"/>
              <a:srcRect/>
              <a:stretch>
                <a:fillRect/>
              </a:stretch>
            </p:blipFill>
            <p:spPr bwMode="auto">
              <a:xfrm>
                <a:off x="3348" y="1867"/>
                <a:ext cx="373" cy="527"/>
              </a:xfrm>
              <a:prstGeom prst="rect">
                <a:avLst/>
              </a:prstGeom>
              <a:noFill/>
              <a:ln w="9525">
                <a:noFill/>
                <a:miter lim="800000"/>
                <a:headEnd/>
                <a:tailEnd/>
              </a:ln>
            </p:spPr>
          </p:pic>
          <p:pic>
            <p:nvPicPr>
              <p:cNvPr id="77896" name="Picture 69" descr="Administration"/>
              <p:cNvPicPr>
                <a:picLocks noChangeAspect="1" noChangeArrowheads="1"/>
              </p:cNvPicPr>
              <p:nvPr/>
            </p:nvPicPr>
            <p:blipFill>
              <a:blip r:embed="rId8" cstate="print"/>
              <a:srcRect/>
              <a:stretch>
                <a:fillRect/>
              </a:stretch>
            </p:blipFill>
            <p:spPr bwMode="auto">
              <a:xfrm>
                <a:off x="3662" y="1898"/>
                <a:ext cx="347" cy="506"/>
              </a:xfrm>
              <a:prstGeom prst="rect">
                <a:avLst/>
              </a:prstGeom>
              <a:noFill/>
              <a:ln w="9525">
                <a:noFill/>
                <a:miter lim="800000"/>
                <a:headEnd/>
                <a:tailEnd/>
              </a:ln>
            </p:spPr>
          </p:pic>
        </p:grpSp>
      </p:grpSp>
      <p:sp>
        <p:nvSpPr>
          <p:cNvPr id="77846" name="Freeform 66"/>
          <p:cNvSpPr>
            <a:spLocks/>
          </p:cNvSpPr>
          <p:nvPr/>
        </p:nvSpPr>
        <p:spPr bwMode="auto">
          <a:xfrm flipH="1">
            <a:off x="4429125" y="1962150"/>
            <a:ext cx="609600" cy="1106488"/>
          </a:xfrm>
          <a:custGeom>
            <a:avLst/>
            <a:gdLst>
              <a:gd name="T0" fmla="*/ 0 w 558"/>
              <a:gd name="T1" fmla="*/ 0 h 498"/>
              <a:gd name="T2" fmla="*/ 0 w 558"/>
              <a:gd name="T3" fmla="*/ 2147483647 h 498"/>
              <a:gd name="T4" fmla="*/ 2147483647 w 558"/>
              <a:gd name="T5" fmla="*/ 2147483647 h 498"/>
              <a:gd name="T6" fmla="*/ 0 60000 65536"/>
              <a:gd name="T7" fmla="*/ 0 60000 65536"/>
              <a:gd name="T8" fmla="*/ 0 60000 65536"/>
              <a:gd name="T9" fmla="*/ 0 w 558"/>
              <a:gd name="T10" fmla="*/ 0 h 498"/>
              <a:gd name="T11" fmla="*/ 558 w 558"/>
              <a:gd name="T12" fmla="*/ 498 h 498"/>
            </a:gdLst>
            <a:ahLst/>
            <a:cxnLst>
              <a:cxn ang="T6">
                <a:pos x="T0" y="T1"/>
              </a:cxn>
              <a:cxn ang="T7">
                <a:pos x="T2" y="T3"/>
              </a:cxn>
              <a:cxn ang="T8">
                <a:pos x="T4" y="T5"/>
              </a:cxn>
            </a:cxnLst>
            <a:rect l="T9" t="T10" r="T11" b="T12"/>
            <a:pathLst>
              <a:path w="558" h="498">
                <a:moveTo>
                  <a:pt x="0" y="0"/>
                </a:moveTo>
                <a:lnTo>
                  <a:pt x="0" y="498"/>
                </a:lnTo>
                <a:lnTo>
                  <a:pt x="558" y="498"/>
                </a:lnTo>
              </a:path>
            </a:pathLst>
          </a:custGeom>
          <a:noFill/>
          <a:ln w="19050" cap="flat" cmpd="sng">
            <a:solidFill>
              <a:schemeClr val="accent1"/>
            </a:solidFill>
            <a:prstDash val="sysDot"/>
            <a:round/>
            <a:headEnd/>
            <a:tailEnd/>
          </a:ln>
        </p:spPr>
        <p:txBody>
          <a:bodyPr lIns="90924" tIns="45462" rIns="90924" bIns="45462" anchor="ctr"/>
          <a:lstStyle/>
          <a:p>
            <a:endParaRPr lang="en-US"/>
          </a:p>
        </p:txBody>
      </p:sp>
      <p:pic>
        <p:nvPicPr>
          <p:cNvPr id="77847" name="Picture 84" descr="WebContent.png"/>
          <p:cNvPicPr>
            <a:picLocks noChangeAspect="1"/>
          </p:cNvPicPr>
          <p:nvPr/>
        </p:nvPicPr>
        <p:blipFill>
          <a:blip r:embed="rId9" cstate="print"/>
          <a:srcRect/>
          <a:stretch>
            <a:fillRect/>
          </a:stretch>
        </p:blipFill>
        <p:spPr bwMode="auto">
          <a:xfrm>
            <a:off x="7639050" y="3363913"/>
            <a:ext cx="755650" cy="511175"/>
          </a:xfrm>
          <a:prstGeom prst="rect">
            <a:avLst/>
          </a:prstGeom>
          <a:noFill/>
          <a:ln w="9525">
            <a:noFill/>
            <a:miter lim="800000"/>
            <a:headEnd/>
            <a:tailEnd/>
          </a:ln>
        </p:spPr>
      </p:pic>
      <p:sp>
        <p:nvSpPr>
          <p:cNvPr id="77848" name="TextBox 129"/>
          <p:cNvSpPr txBox="1">
            <a:spLocks noChangeArrowheads="1"/>
          </p:cNvSpPr>
          <p:nvPr/>
        </p:nvSpPr>
        <p:spPr bwMode="auto">
          <a:xfrm>
            <a:off x="7142163" y="3995738"/>
            <a:ext cx="1639887" cy="371475"/>
          </a:xfrm>
          <a:prstGeom prst="rect">
            <a:avLst/>
          </a:prstGeom>
          <a:noFill/>
          <a:ln w="9525">
            <a:noFill/>
            <a:miter lim="800000"/>
            <a:headEnd/>
            <a:tailEnd/>
          </a:ln>
        </p:spPr>
        <p:txBody>
          <a:bodyPr lIns="90924" tIns="45462" rIns="90924" bIns="45462">
            <a:spAutoFit/>
          </a:bodyPr>
          <a:lstStyle/>
          <a:p>
            <a:pPr algn="ctr">
              <a:lnSpc>
                <a:spcPct val="90000"/>
              </a:lnSpc>
              <a:spcBef>
                <a:spcPct val="50000"/>
              </a:spcBef>
              <a:buClr>
                <a:srgbClr val="FD0000"/>
              </a:buClr>
            </a:pPr>
            <a:r>
              <a:rPr lang="en-US" sz="1000" b="1">
                <a:solidFill>
                  <a:srgbClr val="3C3C3C"/>
                </a:solidFill>
              </a:rPr>
              <a:t>SOAP/REST and Legacy Web Services</a:t>
            </a:r>
          </a:p>
        </p:txBody>
      </p:sp>
      <p:sp>
        <p:nvSpPr>
          <p:cNvPr id="77849" name="Line 69"/>
          <p:cNvSpPr>
            <a:spLocks noChangeShapeType="1"/>
          </p:cNvSpPr>
          <p:nvPr/>
        </p:nvSpPr>
        <p:spPr bwMode="auto">
          <a:xfrm flipV="1">
            <a:off x="5037138" y="3824288"/>
            <a:ext cx="174625" cy="7937"/>
          </a:xfrm>
          <a:prstGeom prst="line">
            <a:avLst/>
          </a:prstGeom>
          <a:noFill/>
          <a:ln w="19050">
            <a:solidFill>
              <a:schemeClr val="accent1"/>
            </a:solidFill>
            <a:prstDash val="sysDot"/>
            <a:round/>
            <a:headEnd/>
            <a:tailEnd type="triangle" w="med" len="med"/>
          </a:ln>
        </p:spPr>
        <p:txBody>
          <a:bodyPr lIns="90924" tIns="45462" rIns="90924" bIns="45462"/>
          <a:lstStyle/>
          <a:p>
            <a:endParaRPr lang="en-US"/>
          </a:p>
        </p:txBody>
      </p:sp>
      <p:sp>
        <p:nvSpPr>
          <p:cNvPr id="77850" name="TextBox 129"/>
          <p:cNvSpPr txBox="1">
            <a:spLocks noChangeArrowheads="1"/>
          </p:cNvSpPr>
          <p:nvPr/>
        </p:nvSpPr>
        <p:spPr bwMode="auto">
          <a:xfrm>
            <a:off x="2824163" y="4243388"/>
            <a:ext cx="2003425" cy="423862"/>
          </a:xfrm>
          <a:prstGeom prst="rect">
            <a:avLst/>
          </a:prstGeom>
          <a:noFill/>
          <a:ln w="9525">
            <a:noFill/>
            <a:miter lim="800000"/>
            <a:headEnd/>
            <a:tailEnd/>
          </a:ln>
        </p:spPr>
        <p:txBody>
          <a:bodyPr lIns="90924" tIns="45462" rIns="90924" bIns="45462">
            <a:spAutoFit/>
          </a:bodyPr>
          <a:lstStyle/>
          <a:p>
            <a:pPr algn="ctr">
              <a:lnSpc>
                <a:spcPct val="90000"/>
              </a:lnSpc>
              <a:spcBef>
                <a:spcPct val="50000"/>
              </a:spcBef>
              <a:buClr>
                <a:srgbClr val="FD0000"/>
              </a:buClr>
            </a:pPr>
            <a:r>
              <a:rPr lang="en-US" sz="1200" b="1" dirty="0" smtClean="0">
                <a:solidFill>
                  <a:srgbClr val="000000"/>
                </a:solidFill>
              </a:rPr>
              <a:t>Oracle API</a:t>
            </a:r>
            <a:r>
              <a:rPr lang="en-US" sz="1200" b="1" dirty="0">
                <a:solidFill>
                  <a:srgbClr val="000000"/>
                </a:solidFill>
              </a:rPr>
              <a:t/>
            </a:r>
            <a:br>
              <a:rPr lang="en-US" sz="1200" b="1" dirty="0">
                <a:solidFill>
                  <a:srgbClr val="000000"/>
                </a:solidFill>
              </a:rPr>
            </a:br>
            <a:r>
              <a:rPr lang="en-US" sz="1200" b="1" dirty="0">
                <a:solidFill>
                  <a:srgbClr val="000000"/>
                </a:solidFill>
              </a:rPr>
              <a:t>Gateway</a:t>
            </a:r>
          </a:p>
        </p:txBody>
      </p:sp>
      <p:sp>
        <p:nvSpPr>
          <p:cNvPr id="77851" name="Freeform 66"/>
          <p:cNvSpPr>
            <a:spLocks/>
          </p:cNvSpPr>
          <p:nvPr/>
        </p:nvSpPr>
        <p:spPr bwMode="auto">
          <a:xfrm flipH="1" flipV="1">
            <a:off x="4406900" y="3228975"/>
            <a:ext cx="630238" cy="584200"/>
          </a:xfrm>
          <a:custGeom>
            <a:avLst/>
            <a:gdLst>
              <a:gd name="T0" fmla="*/ 0 w 558"/>
              <a:gd name="T1" fmla="*/ 0 h 498"/>
              <a:gd name="T2" fmla="*/ 0 w 558"/>
              <a:gd name="T3" fmla="*/ 2147483647 h 498"/>
              <a:gd name="T4" fmla="*/ 2147483647 w 558"/>
              <a:gd name="T5" fmla="*/ 2147483647 h 498"/>
              <a:gd name="T6" fmla="*/ 0 60000 65536"/>
              <a:gd name="T7" fmla="*/ 0 60000 65536"/>
              <a:gd name="T8" fmla="*/ 0 60000 65536"/>
              <a:gd name="T9" fmla="*/ 0 w 558"/>
              <a:gd name="T10" fmla="*/ 0 h 498"/>
              <a:gd name="T11" fmla="*/ 558 w 558"/>
              <a:gd name="T12" fmla="*/ 498 h 498"/>
            </a:gdLst>
            <a:ahLst/>
            <a:cxnLst>
              <a:cxn ang="T6">
                <a:pos x="T0" y="T1"/>
              </a:cxn>
              <a:cxn ang="T7">
                <a:pos x="T2" y="T3"/>
              </a:cxn>
              <a:cxn ang="T8">
                <a:pos x="T4" y="T5"/>
              </a:cxn>
            </a:cxnLst>
            <a:rect l="T9" t="T10" r="T11" b="T12"/>
            <a:pathLst>
              <a:path w="558" h="498">
                <a:moveTo>
                  <a:pt x="0" y="0"/>
                </a:moveTo>
                <a:lnTo>
                  <a:pt x="0" y="498"/>
                </a:lnTo>
                <a:lnTo>
                  <a:pt x="558" y="498"/>
                </a:lnTo>
              </a:path>
            </a:pathLst>
          </a:custGeom>
          <a:noFill/>
          <a:ln w="19050" cap="flat" cmpd="sng">
            <a:solidFill>
              <a:schemeClr val="accent1"/>
            </a:solidFill>
            <a:prstDash val="sysDot"/>
            <a:round/>
            <a:headEnd/>
            <a:tailEnd/>
          </a:ln>
        </p:spPr>
        <p:txBody>
          <a:bodyPr lIns="90924" tIns="45462" rIns="90924" bIns="45462" anchor="ctr"/>
          <a:lstStyle/>
          <a:p>
            <a:endParaRPr lang="en-US"/>
          </a:p>
        </p:txBody>
      </p:sp>
      <p:pic>
        <p:nvPicPr>
          <p:cNvPr id="77852" name="Picture 26" descr="white"/>
          <p:cNvPicPr preferRelativeResize="0">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064125" y="3402013"/>
            <a:ext cx="1993900" cy="1068387"/>
          </a:xfrm>
          <a:prstGeom prst="rect">
            <a:avLst/>
          </a:prstGeom>
          <a:noFill/>
          <a:ln w="9525">
            <a:noFill/>
            <a:miter lim="800000"/>
            <a:headEnd/>
            <a:tailEnd/>
          </a:ln>
        </p:spPr>
      </p:pic>
      <p:sp>
        <p:nvSpPr>
          <p:cNvPr id="77853" name="Rectangle 10"/>
          <p:cNvSpPr>
            <a:spLocks/>
          </p:cNvSpPr>
          <p:nvPr/>
        </p:nvSpPr>
        <p:spPr bwMode="auto">
          <a:xfrm>
            <a:off x="5797550" y="3595688"/>
            <a:ext cx="1270000" cy="249237"/>
          </a:xfrm>
          <a:prstGeom prst="rect">
            <a:avLst/>
          </a:prstGeom>
          <a:noFill/>
          <a:ln w="12700">
            <a:noFill/>
            <a:miter lim="800000"/>
            <a:headEnd/>
            <a:tailEnd/>
          </a:ln>
        </p:spPr>
        <p:txBody>
          <a:bodyPr lIns="0" tIns="0" rIns="35355" bIns="0"/>
          <a:lstStyle/>
          <a:p>
            <a:pPr marL="26988" algn="ctr">
              <a:lnSpc>
                <a:spcPct val="90000"/>
              </a:lnSpc>
              <a:spcBef>
                <a:spcPts val="1288"/>
              </a:spcBef>
              <a:buClr>
                <a:srgbClr val="FD0000"/>
              </a:buClr>
            </a:pPr>
            <a:r>
              <a:rPr lang="en-US" sz="1000" b="1">
                <a:solidFill>
                  <a:srgbClr val="000000"/>
                </a:solidFill>
              </a:rPr>
              <a:t>Oracle Access Management</a:t>
            </a:r>
            <a:br>
              <a:rPr lang="en-US" sz="1000" b="1">
                <a:solidFill>
                  <a:srgbClr val="000000"/>
                </a:solidFill>
              </a:rPr>
            </a:br>
            <a:r>
              <a:rPr lang="en-US" sz="1000" b="1">
                <a:solidFill>
                  <a:srgbClr val="000000"/>
                </a:solidFill>
              </a:rPr>
              <a:t/>
            </a:r>
            <a:br>
              <a:rPr lang="en-US" sz="1000" b="1">
                <a:solidFill>
                  <a:srgbClr val="000000"/>
                </a:solidFill>
              </a:rPr>
            </a:br>
            <a:r>
              <a:rPr lang="en-US" sz="1000" b="1">
                <a:solidFill>
                  <a:srgbClr val="000000"/>
                </a:solidFill>
              </a:rPr>
              <a:t>CA Siteminder</a:t>
            </a:r>
          </a:p>
        </p:txBody>
      </p:sp>
      <p:pic>
        <p:nvPicPr>
          <p:cNvPr id="77854" name="Picture 5" descr="house039.gif"/>
          <p:cNvPicPr>
            <a:picLocks noChangeAspect="1"/>
          </p:cNvPicPr>
          <p:nvPr/>
        </p:nvPicPr>
        <p:blipFill>
          <a:blip r:embed="rId11" cstate="print"/>
          <a:srcRect/>
          <a:stretch>
            <a:fillRect/>
          </a:stretch>
        </p:blipFill>
        <p:spPr bwMode="auto">
          <a:xfrm>
            <a:off x="3530600" y="2049463"/>
            <a:ext cx="173038" cy="200025"/>
          </a:xfrm>
          <a:prstGeom prst="rect">
            <a:avLst/>
          </a:prstGeom>
          <a:noFill/>
          <a:ln w="9525">
            <a:noFill/>
            <a:miter lim="800000"/>
            <a:headEnd/>
            <a:tailEnd/>
          </a:ln>
        </p:spPr>
      </p:pic>
      <p:grpSp>
        <p:nvGrpSpPr>
          <p:cNvPr id="11" name="Group 38"/>
          <p:cNvGrpSpPr>
            <a:grpSpLocks/>
          </p:cNvGrpSpPr>
          <p:nvPr/>
        </p:nvGrpSpPr>
        <p:grpSpPr bwMode="auto">
          <a:xfrm>
            <a:off x="5718175" y="2660650"/>
            <a:ext cx="263525" cy="473075"/>
            <a:chOff x="3390164" y="2857500"/>
            <a:chExt cx="564924" cy="1200150"/>
          </a:xfrm>
        </p:grpSpPr>
        <p:sp>
          <p:nvSpPr>
            <p:cNvPr id="117" name="Freeform 6"/>
            <p:cNvSpPr>
              <a:spLocks noEditPoints="1"/>
            </p:cNvSpPr>
            <p:nvPr/>
          </p:nvSpPr>
          <p:spPr bwMode="auto">
            <a:xfrm>
              <a:off x="3390164" y="2857500"/>
              <a:ext cx="564924" cy="1200150"/>
            </a:xfrm>
            <a:custGeom>
              <a:avLst/>
              <a:gdLst>
                <a:gd name="T0" fmla="*/ 184 w 207"/>
                <a:gd name="T1" fmla="*/ 0 h 467"/>
                <a:gd name="T2" fmla="*/ 28 w 207"/>
                <a:gd name="T3" fmla="*/ 0 h 467"/>
                <a:gd name="T4" fmla="*/ 0 w 207"/>
                <a:gd name="T5" fmla="*/ 28 h 467"/>
                <a:gd name="T6" fmla="*/ 0 w 207"/>
                <a:gd name="T7" fmla="*/ 439 h 467"/>
                <a:gd name="T8" fmla="*/ 28 w 207"/>
                <a:gd name="T9" fmla="*/ 467 h 467"/>
                <a:gd name="T10" fmla="*/ 184 w 207"/>
                <a:gd name="T11" fmla="*/ 467 h 467"/>
                <a:gd name="T12" fmla="*/ 207 w 207"/>
                <a:gd name="T13" fmla="*/ 439 h 467"/>
                <a:gd name="T14" fmla="*/ 207 w 207"/>
                <a:gd name="T15" fmla="*/ 28 h 467"/>
                <a:gd name="T16" fmla="*/ 184 w 207"/>
                <a:gd name="T17" fmla="*/ 0 h 467"/>
                <a:gd name="T18" fmla="*/ 24 w 207"/>
                <a:gd name="T19" fmla="*/ 193 h 467"/>
                <a:gd name="T20" fmla="*/ 52 w 207"/>
                <a:gd name="T21" fmla="*/ 193 h 467"/>
                <a:gd name="T22" fmla="*/ 52 w 207"/>
                <a:gd name="T23" fmla="*/ 212 h 467"/>
                <a:gd name="T24" fmla="*/ 24 w 207"/>
                <a:gd name="T25" fmla="*/ 212 h 467"/>
                <a:gd name="T26" fmla="*/ 24 w 207"/>
                <a:gd name="T27" fmla="*/ 193 h 467"/>
                <a:gd name="T28" fmla="*/ 189 w 207"/>
                <a:gd name="T29" fmla="*/ 425 h 467"/>
                <a:gd name="T30" fmla="*/ 24 w 207"/>
                <a:gd name="T31" fmla="*/ 425 h 467"/>
                <a:gd name="T32" fmla="*/ 24 w 207"/>
                <a:gd name="T33" fmla="*/ 401 h 467"/>
                <a:gd name="T34" fmla="*/ 189 w 207"/>
                <a:gd name="T35" fmla="*/ 401 h 467"/>
                <a:gd name="T36" fmla="*/ 189 w 207"/>
                <a:gd name="T37" fmla="*/ 425 h 467"/>
                <a:gd name="T38" fmla="*/ 71 w 207"/>
                <a:gd name="T39" fmla="*/ 212 h 467"/>
                <a:gd name="T40" fmla="*/ 71 w 207"/>
                <a:gd name="T41" fmla="*/ 193 h 467"/>
                <a:gd name="T42" fmla="*/ 94 w 207"/>
                <a:gd name="T43" fmla="*/ 193 h 467"/>
                <a:gd name="T44" fmla="*/ 94 w 207"/>
                <a:gd name="T45" fmla="*/ 212 h 467"/>
                <a:gd name="T46" fmla="*/ 71 w 207"/>
                <a:gd name="T47" fmla="*/ 212 h 467"/>
                <a:gd name="T48" fmla="*/ 189 w 207"/>
                <a:gd name="T49" fmla="*/ 151 h 467"/>
                <a:gd name="T50" fmla="*/ 24 w 207"/>
                <a:gd name="T51" fmla="*/ 151 h 467"/>
                <a:gd name="T52" fmla="*/ 24 w 207"/>
                <a:gd name="T53" fmla="*/ 132 h 467"/>
                <a:gd name="T54" fmla="*/ 189 w 207"/>
                <a:gd name="T55" fmla="*/ 132 h 467"/>
                <a:gd name="T56" fmla="*/ 189 w 207"/>
                <a:gd name="T57" fmla="*/ 151 h 467"/>
                <a:gd name="T58" fmla="*/ 189 w 207"/>
                <a:gd name="T59" fmla="*/ 108 h 467"/>
                <a:gd name="T60" fmla="*/ 24 w 207"/>
                <a:gd name="T61" fmla="*/ 108 h 467"/>
                <a:gd name="T62" fmla="*/ 24 w 207"/>
                <a:gd name="T63" fmla="*/ 85 h 467"/>
                <a:gd name="T64" fmla="*/ 189 w 207"/>
                <a:gd name="T65" fmla="*/ 85 h 467"/>
                <a:gd name="T66" fmla="*/ 189 w 207"/>
                <a:gd name="T67" fmla="*/ 108 h 467"/>
                <a:gd name="T68" fmla="*/ 189 w 207"/>
                <a:gd name="T69" fmla="*/ 66 h 467"/>
                <a:gd name="T70" fmla="*/ 24 w 207"/>
                <a:gd name="T71" fmla="*/ 66 h 467"/>
                <a:gd name="T72" fmla="*/ 24 w 207"/>
                <a:gd name="T73" fmla="*/ 42 h 467"/>
                <a:gd name="T74" fmla="*/ 189 w 207"/>
                <a:gd name="T75" fmla="*/ 42 h 467"/>
                <a:gd name="T76" fmla="*/ 189 w 207"/>
                <a:gd name="T77" fmla="*/ 6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7" h="467">
                  <a:moveTo>
                    <a:pt x="184" y="0"/>
                  </a:moveTo>
                  <a:cubicBezTo>
                    <a:pt x="28" y="0"/>
                    <a:pt x="28" y="0"/>
                    <a:pt x="28" y="0"/>
                  </a:cubicBezTo>
                  <a:cubicBezTo>
                    <a:pt x="14" y="0"/>
                    <a:pt x="0" y="14"/>
                    <a:pt x="0" y="28"/>
                  </a:cubicBezTo>
                  <a:cubicBezTo>
                    <a:pt x="0" y="439"/>
                    <a:pt x="0" y="439"/>
                    <a:pt x="0" y="439"/>
                  </a:cubicBezTo>
                  <a:cubicBezTo>
                    <a:pt x="0" y="453"/>
                    <a:pt x="14" y="467"/>
                    <a:pt x="28" y="467"/>
                  </a:cubicBezTo>
                  <a:cubicBezTo>
                    <a:pt x="184" y="467"/>
                    <a:pt x="184" y="467"/>
                    <a:pt x="184" y="467"/>
                  </a:cubicBezTo>
                  <a:cubicBezTo>
                    <a:pt x="198" y="467"/>
                    <a:pt x="207" y="453"/>
                    <a:pt x="207" y="439"/>
                  </a:cubicBezTo>
                  <a:cubicBezTo>
                    <a:pt x="207" y="28"/>
                    <a:pt x="207" y="28"/>
                    <a:pt x="207" y="28"/>
                  </a:cubicBezTo>
                  <a:cubicBezTo>
                    <a:pt x="207" y="14"/>
                    <a:pt x="198" y="0"/>
                    <a:pt x="184" y="0"/>
                  </a:cubicBezTo>
                  <a:close/>
                  <a:moveTo>
                    <a:pt x="24" y="193"/>
                  </a:moveTo>
                  <a:cubicBezTo>
                    <a:pt x="52" y="193"/>
                    <a:pt x="52" y="193"/>
                    <a:pt x="52" y="193"/>
                  </a:cubicBezTo>
                  <a:cubicBezTo>
                    <a:pt x="52" y="212"/>
                    <a:pt x="52" y="212"/>
                    <a:pt x="52" y="212"/>
                  </a:cubicBezTo>
                  <a:cubicBezTo>
                    <a:pt x="24" y="212"/>
                    <a:pt x="24" y="212"/>
                    <a:pt x="24" y="212"/>
                  </a:cubicBezTo>
                  <a:lnTo>
                    <a:pt x="24" y="193"/>
                  </a:lnTo>
                  <a:close/>
                  <a:moveTo>
                    <a:pt x="189" y="425"/>
                  </a:moveTo>
                  <a:cubicBezTo>
                    <a:pt x="24" y="425"/>
                    <a:pt x="24" y="425"/>
                    <a:pt x="24" y="425"/>
                  </a:cubicBezTo>
                  <a:cubicBezTo>
                    <a:pt x="24" y="401"/>
                    <a:pt x="24" y="401"/>
                    <a:pt x="24" y="401"/>
                  </a:cubicBezTo>
                  <a:cubicBezTo>
                    <a:pt x="189" y="401"/>
                    <a:pt x="189" y="401"/>
                    <a:pt x="189" y="401"/>
                  </a:cubicBezTo>
                  <a:lnTo>
                    <a:pt x="189" y="425"/>
                  </a:lnTo>
                  <a:close/>
                  <a:moveTo>
                    <a:pt x="71" y="212"/>
                  </a:moveTo>
                  <a:cubicBezTo>
                    <a:pt x="71" y="193"/>
                    <a:pt x="71" y="193"/>
                    <a:pt x="71" y="193"/>
                  </a:cubicBezTo>
                  <a:cubicBezTo>
                    <a:pt x="94" y="193"/>
                    <a:pt x="94" y="193"/>
                    <a:pt x="94" y="193"/>
                  </a:cubicBezTo>
                  <a:cubicBezTo>
                    <a:pt x="94" y="212"/>
                    <a:pt x="94" y="212"/>
                    <a:pt x="94" y="212"/>
                  </a:cubicBezTo>
                  <a:lnTo>
                    <a:pt x="71" y="212"/>
                  </a:lnTo>
                  <a:close/>
                  <a:moveTo>
                    <a:pt x="189" y="151"/>
                  </a:moveTo>
                  <a:cubicBezTo>
                    <a:pt x="24" y="151"/>
                    <a:pt x="24" y="151"/>
                    <a:pt x="24" y="151"/>
                  </a:cubicBezTo>
                  <a:cubicBezTo>
                    <a:pt x="24" y="132"/>
                    <a:pt x="24" y="132"/>
                    <a:pt x="24" y="132"/>
                  </a:cubicBezTo>
                  <a:cubicBezTo>
                    <a:pt x="189" y="132"/>
                    <a:pt x="189" y="132"/>
                    <a:pt x="189" y="132"/>
                  </a:cubicBezTo>
                  <a:lnTo>
                    <a:pt x="189" y="151"/>
                  </a:lnTo>
                  <a:close/>
                  <a:moveTo>
                    <a:pt x="189" y="108"/>
                  </a:moveTo>
                  <a:cubicBezTo>
                    <a:pt x="24" y="108"/>
                    <a:pt x="24" y="108"/>
                    <a:pt x="24" y="108"/>
                  </a:cubicBezTo>
                  <a:cubicBezTo>
                    <a:pt x="24" y="85"/>
                    <a:pt x="24" y="85"/>
                    <a:pt x="24" y="85"/>
                  </a:cubicBezTo>
                  <a:cubicBezTo>
                    <a:pt x="189" y="85"/>
                    <a:pt x="189" y="85"/>
                    <a:pt x="189" y="85"/>
                  </a:cubicBezTo>
                  <a:lnTo>
                    <a:pt x="189" y="108"/>
                  </a:lnTo>
                  <a:close/>
                  <a:moveTo>
                    <a:pt x="189" y="66"/>
                  </a:moveTo>
                  <a:cubicBezTo>
                    <a:pt x="24" y="66"/>
                    <a:pt x="24" y="66"/>
                    <a:pt x="24" y="66"/>
                  </a:cubicBezTo>
                  <a:cubicBezTo>
                    <a:pt x="24" y="42"/>
                    <a:pt x="24" y="42"/>
                    <a:pt x="24" y="42"/>
                  </a:cubicBezTo>
                  <a:cubicBezTo>
                    <a:pt x="189" y="42"/>
                    <a:pt x="189" y="42"/>
                    <a:pt x="189" y="42"/>
                  </a:cubicBezTo>
                  <a:lnTo>
                    <a:pt x="189" y="66"/>
                  </a:lnTo>
                  <a:close/>
                </a:path>
              </a:pathLst>
            </a:custGeom>
            <a:solidFill>
              <a:srgbClr val="C00000"/>
            </a:solidFill>
            <a:ln>
              <a:noFill/>
            </a:ln>
            <a:effectLst>
              <a:reflection blurRad="38100" stA="33000" endPos="13000" dist="12700" dir="5400000" sy="-100000" algn="bl" rotWithShape="0"/>
            </a:effectLst>
          </p:spPr>
          <p:txBody>
            <a:bodyPr/>
            <a:lstStyle/>
            <a:p>
              <a:pPr algn="ctr" fontAlgn="auto">
                <a:lnSpc>
                  <a:spcPct val="90000"/>
                </a:lnSpc>
                <a:spcBef>
                  <a:spcPts val="0"/>
                </a:spcBef>
                <a:spcAft>
                  <a:spcPts val="0"/>
                </a:spcAft>
                <a:buClr>
                  <a:srgbClr val="FD0000"/>
                </a:buClr>
                <a:defRPr/>
              </a:pPr>
              <a:endParaRPr lang="en-US" sz="2000" b="1" dirty="0">
                <a:solidFill>
                  <a:srgbClr val="000000"/>
                </a:solidFill>
                <a:latin typeface="Arial"/>
                <a:ea typeface="ＭＳ Ｐゴシック" charset="-128"/>
              </a:endParaRPr>
            </a:p>
          </p:txBody>
        </p:sp>
        <p:sp>
          <p:nvSpPr>
            <p:cNvPr id="118" name="Freeform 6"/>
            <p:cNvSpPr>
              <a:spLocks noEditPoints="1"/>
            </p:cNvSpPr>
            <p:nvPr/>
          </p:nvSpPr>
          <p:spPr bwMode="auto">
            <a:xfrm>
              <a:off x="3481453" y="3466038"/>
              <a:ext cx="382346" cy="387668"/>
            </a:xfrm>
            <a:custGeom>
              <a:avLst/>
              <a:gdLst>
                <a:gd name="T0" fmla="*/ 577 w 617"/>
                <a:gd name="T1" fmla="*/ 273 h 665"/>
                <a:gd name="T2" fmla="*/ 617 w 617"/>
                <a:gd name="T3" fmla="*/ 273 h 665"/>
                <a:gd name="T4" fmla="*/ 617 w 617"/>
                <a:gd name="T5" fmla="*/ 164 h 665"/>
                <a:gd name="T6" fmla="*/ 460 w 617"/>
                <a:gd name="T7" fmla="*/ 0 h 665"/>
                <a:gd name="T8" fmla="*/ 32 w 617"/>
                <a:gd name="T9" fmla="*/ 0 h 665"/>
                <a:gd name="T10" fmla="*/ 0 w 617"/>
                <a:gd name="T11" fmla="*/ 32 h 665"/>
                <a:gd name="T12" fmla="*/ 0 w 617"/>
                <a:gd name="T13" fmla="*/ 633 h 665"/>
                <a:gd name="T14" fmla="*/ 32 w 617"/>
                <a:gd name="T15" fmla="*/ 665 h 665"/>
                <a:gd name="T16" fmla="*/ 585 w 617"/>
                <a:gd name="T17" fmla="*/ 665 h 665"/>
                <a:gd name="T18" fmla="*/ 617 w 617"/>
                <a:gd name="T19" fmla="*/ 633 h 665"/>
                <a:gd name="T20" fmla="*/ 617 w 617"/>
                <a:gd name="T21" fmla="*/ 530 h 665"/>
                <a:gd name="T22" fmla="*/ 577 w 617"/>
                <a:gd name="T23" fmla="*/ 530 h 665"/>
                <a:gd name="T24" fmla="*/ 564 w 617"/>
                <a:gd name="T25" fmla="*/ 517 h 665"/>
                <a:gd name="T26" fmla="*/ 564 w 617"/>
                <a:gd name="T27" fmla="*/ 286 h 665"/>
                <a:gd name="T28" fmla="*/ 577 w 617"/>
                <a:gd name="T29" fmla="*/ 273 h 665"/>
                <a:gd name="T30" fmla="*/ 279 w 617"/>
                <a:gd name="T31" fmla="*/ 76 h 665"/>
                <a:gd name="T32" fmla="*/ 301 w 617"/>
                <a:gd name="T33" fmla="*/ 54 h 665"/>
                <a:gd name="T34" fmla="*/ 323 w 617"/>
                <a:gd name="T35" fmla="*/ 76 h 665"/>
                <a:gd name="T36" fmla="*/ 323 w 617"/>
                <a:gd name="T37" fmla="*/ 259 h 665"/>
                <a:gd name="T38" fmla="*/ 301 w 617"/>
                <a:gd name="T39" fmla="*/ 281 h 665"/>
                <a:gd name="T40" fmla="*/ 279 w 617"/>
                <a:gd name="T41" fmla="*/ 259 h 665"/>
                <a:gd name="T42" fmla="*/ 279 w 617"/>
                <a:gd name="T43" fmla="*/ 76 h 665"/>
                <a:gd name="T44" fmla="*/ 172 w 617"/>
                <a:gd name="T45" fmla="*/ 76 h 665"/>
                <a:gd name="T46" fmla="*/ 194 w 617"/>
                <a:gd name="T47" fmla="*/ 54 h 665"/>
                <a:gd name="T48" fmla="*/ 216 w 617"/>
                <a:gd name="T49" fmla="*/ 76 h 665"/>
                <a:gd name="T50" fmla="*/ 216 w 617"/>
                <a:gd name="T51" fmla="*/ 259 h 665"/>
                <a:gd name="T52" fmla="*/ 194 w 617"/>
                <a:gd name="T53" fmla="*/ 281 h 665"/>
                <a:gd name="T54" fmla="*/ 172 w 617"/>
                <a:gd name="T55" fmla="*/ 259 h 665"/>
                <a:gd name="T56" fmla="*/ 172 w 617"/>
                <a:gd name="T57" fmla="*/ 76 h 665"/>
                <a:gd name="T58" fmla="*/ 65 w 617"/>
                <a:gd name="T59" fmla="*/ 76 h 665"/>
                <a:gd name="T60" fmla="*/ 87 w 617"/>
                <a:gd name="T61" fmla="*/ 54 h 665"/>
                <a:gd name="T62" fmla="*/ 109 w 617"/>
                <a:gd name="T63" fmla="*/ 76 h 665"/>
                <a:gd name="T64" fmla="*/ 109 w 617"/>
                <a:gd name="T65" fmla="*/ 259 h 665"/>
                <a:gd name="T66" fmla="*/ 87 w 617"/>
                <a:gd name="T67" fmla="*/ 281 h 665"/>
                <a:gd name="T68" fmla="*/ 65 w 617"/>
                <a:gd name="T69" fmla="*/ 259 h 665"/>
                <a:gd name="T70" fmla="*/ 65 w 617"/>
                <a:gd name="T71" fmla="*/ 76 h 665"/>
                <a:gd name="T72" fmla="*/ 465 w 617"/>
                <a:gd name="T73" fmla="*/ 605 h 665"/>
                <a:gd name="T74" fmla="*/ 455 w 617"/>
                <a:gd name="T75" fmla="*/ 614 h 665"/>
                <a:gd name="T76" fmla="*/ 74 w 617"/>
                <a:gd name="T77" fmla="*/ 614 h 665"/>
                <a:gd name="T78" fmla="*/ 64 w 617"/>
                <a:gd name="T79" fmla="*/ 605 h 665"/>
                <a:gd name="T80" fmla="*/ 64 w 617"/>
                <a:gd name="T81" fmla="*/ 472 h 665"/>
                <a:gd name="T82" fmla="*/ 74 w 617"/>
                <a:gd name="T83" fmla="*/ 463 h 665"/>
                <a:gd name="T84" fmla="*/ 455 w 617"/>
                <a:gd name="T85" fmla="*/ 463 h 665"/>
                <a:gd name="T86" fmla="*/ 465 w 617"/>
                <a:gd name="T87" fmla="*/ 472 h 665"/>
                <a:gd name="T88" fmla="*/ 465 w 617"/>
                <a:gd name="T89" fmla="*/ 60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7" h="665">
                  <a:moveTo>
                    <a:pt x="577" y="273"/>
                  </a:moveTo>
                  <a:cubicBezTo>
                    <a:pt x="591" y="273"/>
                    <a:pt x="605" y="273"/>
                    <a:pt x="617" y="273"/>
                  </a:cubicBezTo>
                  <a:cubicBezTo>
                    <a:pt x="617" y="218"/>
                    <a:pt x="617" y="175"/>
                    <a:pt x="617" y="164"/>
                  </a:cubicBezTo>
                  <a:cubicBezTo>
                    <a:pt x="460" y="0"/>
                    <a:pt x="460" y="0"/>
                    <a:pt x="460" y="0"/>
                  </a:cubicBezTo>
                  <a:cubicBezTo>
                    <a:pt x="460" y="0"/>
                    <a:pt x="420" y="0"/>
                    <a:pt x="32" y="0"/>
                  </a:cubicBezTo>
                  <a:cubicBezTo>
                    <a:pt x="19" y="0"/>
                    <a:pt x="0" y="13"/>
                    <a:pt x="0" y="32"/>
                  </a:cubicBezTo>
                  <a:cubicBezTo>
                    <a:pt x="0" y="60"/>
                    <a:pt x="0" y="182"/>
                    <a:pt x="0" y="633"/>
                  </a:cubicBezTo>
                  <a:cubicBezTo>
                    <a:pt x="0" y="652"/>
                    <a:pt x="19" y="665"/>
                    <a:pt x="32" y="665"/>
                  </a:cubicBezTo>
                  <a:cubicBezTo>
                    <a:pt x="32" y="665"/>
                    <a:pt x="32" y="665"/>
                    <a:pt x="585" y="665"/>
                  </a:cubicBezTo>
                  <a:cubicBezTo>
                    <a:pt x="604" y="665"/>
                    <a:pt x="617" y="652"/>
                    <a:pt x="617" y="633"/>
                  </a:cubicBezTo>
                  <a:cubicBezTo>
                    <a:pt x="617" y="633"/>
                    <a:pt x="617" y="590"/>
                    <a:pt x="617" y="530"/>
                  </a:cubicBezTo>
                  <a:cubicBezTo>
                    <a:pt x="594" y="530"/>
                    <a:pt x="577" y="530"/>
                    <a:pt x="577" y="530"/>
                  </a:cubicBezTo>
                  <a:cubicBezTo>
                    <a:pt x="569" y="530"/>
                    <a:pt x="564" y="525"/>
                    <a:pt x="564" y="517"/>
                  </a:cubicBezTo>
                  <a:cubicBezTo>
                    <a:pt x="564" y="286"/>
                    <a:pt x="564" y="286"/>
                    <a:pt x="564" y="286"/>
                  </a:cubicBezTo>
                  <a:cubicBezTo>
                    <a:pt x="564" y="281"/>
                    <a:pt x="569" y="273"/>
                    <a:pt x="577" y="273"/>
                  </a:cubicBezTo>
                  <a:close/>
                  <a:moveTo>
                    <a:pt x="279" y="76"/>
                  </a:moveTo>
                  <a:cubicBezTo>
                    <a:pt x="279" y="64"/>
                    <a:pt x="288" y="54"/>
                    <a:pt x="301" y="54"/>
                  </a:cubicBezTo>
                  <a:cubicBezTo>
                    <a:pt x="313" y="54"/>
                    <a:pt x="323" y="64"/>
                    <a:pt x="323" y="76"/>
                  </a:cubicBezTo>
                  <a:cubicBezTo>
                    <a:pt x="323" y="259"/>
                    <a:pt x="323" y="259"/>
                    <a:pt x="323" y="259"/>
                  </a:cubicBezTo>
                  <a:cubicBezTo>
                    <a:pt x="323" y="271"/>
                    <a:pt x="313" y="281"/>
                    <a:pt x="301" y="281"/>
                  </a:cubicBezTo>
                  <a:cubicBezTo>
                    <a:pt x="288" y="281"/>
                    <a:pt x="279" y="271"/>
                    <a:pt x="279" y="259"/>
                  </a:cubicBezTo>
                  <a:lnTo>
                    <a:pt x="279" y="76"/>
                  </a:lnTo>
                  <a:close/>
                  <a:moveTo>
                    <a:pt x="172" y="76"/>
                  </a:moveTo>
                  <a:cubicBezTo>
                    <a:pt x="172" y="64"/>
                    <a:pt x="182" y="54"/>
                    <a:pt x="194" y="54"/>
                  </a:cubicBezTo>
                  <a:cubicBezTo>
                    <a:pt x="206" y="54"/>
                    <a:pt x="216" y="64"/>
                    <a:pt x="216" y="76"/>
                  </a:cubicBezTo>
                  <a:cubicBezTo>
                    <a:pt x="216" y="259"/>
                    <a:pt x="216" y="259"/>
                    <a:pt x="216" y="259"/>
                  </a:cubicBezTo>
                  <a:cubicBezTo>
                    <a:pt x="216" y="271"/>
                    <a:pt x="206" y="281"/>
                    <a:pt x="194" y="281"/>
                  </a:cubicBezTo>
                  <a:cubicBezTo>
                    <a:pt x="182" y="281"/>
                    <a:pt x="172" y="271"/>
                    <a:pt x="172" y="259"/>
                  </a:cubicBezTo>
                  <a:lnTo>
                    <a:pt x="172" y="76"/>
                  </a:lnTo>
                  <a:close/>
                  <a:moveTo>
                    <a:pt x="65" y="76"/>
                  </a:moveTo>
                  <a:cubicBezTo>
                    <a:pt x="65" y="64"/>
                    <a:pt x="75" y="54"/>
                    <a:pt x="87" y="54"/>
                  </a:cubicBezTo>
                  <a:cubicBezTo>
                    <a:pt x="99" y="54"/>
                    <a:pt x="109" y="64"/>
                    <a:pt x="109" y="76"/>
                  </a:cubicBezTo>
                  <a:cubicBezTo>
                    <a:pt x="109" y="259"/>
                    <a:pt x="109" y="259"/>
                    <a:pt x="109" y="259"/>
                  </a:cubicBezTo>
                  <a:cubicBezTo>
                    <a:pt x="109" y="271"/>
                    <a:pt x="99" y="281"/>
                    <a:pt x="87" y="281"/>
                  </a:cubicBezTo>
                  <a:cubicBezTo>
                    <a:pt x="75" y="281"/>
                    <a:pt x="65" y="271"/>
                    <a:pt x="65" y="259"/>
                  </a:cubicBezTo>
                  <a:lnTo>
                    <a:pt x="65" y="76"/>
                  </a:lnTo>
                  <a:close/>
                  <a:moveTo>
                    <a:pt x="465" y="605"/>
                  </a:moveTo>
                  <a:cubicBezTo>
                    <a:pt x="465" y="610"/>
                    <a:pt x="461" y="614"/>
                    <a:pt x="455" y="614"/>
                  </a:cubicBezTo>
                  <a:cubicBezTo>
                    <a:pt x="74" y="614"/>
                    <a:pt x="74" y="614"/>
                    <a:pt x="74" y="614"/>
                  </a:cubicBezTo>
                  <a:cubicBezTo>
                    <a:pt x="68" y="614"/>
                    <a:pt x="64" y="610"/>
                    <a:pt x="64" y="605"/>
                  </a:cubicBezTo>
                  <a:cubicBezTo>
                    <a:pt x="64" y="472"/>
                    <a:pt x="64" y="472"/>
                    <a:pt x="64" y="472"/>
                  </a:cubicBezTo>
                  <a:cubicBezTo>
                    <a:pt x="64" y="467"/>
                    <a:pt x="68" y="463"/>
                    <a:pt x="74" y="463"/>
                  </a:cubicBezTo>
                  <a:cubicBezTo>
                    <a:pt x="455" y="463"/>
                    <a:pt x="455" y="463"/>
                    <a:pt x="455" y="463"/>
                  </a:cubicBezTo>
                  <a:cubicBezTo>
                    <a:pt x="461" y="463"/>
                    <a:pt x="465" y="467"/>
                    <a:pt x="465" y="472"/>
                  </a:cubicBezTo>
                  <a:lnTo>
                    <a:pt x="465" y="605"/>
                  </a:lnTo>
                  <a:close/>
                </a:path>
              </a:pathLst>
            </a:custGeom>
            <a:gradFill flip="none" rotWithShape="1">
              <a:gsLst>
                <a:gs pos="0">
                  <a:schemeClr val="accent6">
                    <a:alpha val="50000"/>
                  </a:schemeClr>
                </a:gs>
                <a:gs pos="99000">
                  <a:schemeClr val="bg2">
                    <a:lumMod val="50000"/>
                    <a:alpha val="50000"/>
                  </a:schemeClr>
                </a:gs>
              </a:gsLst>
              <a:path path="circle">
                <a:fillToRect l="50000" t="50000" r="50000" b="50000"/>
              </a:path>
              <a:tileRect/>
            </a:gradFill>
            <a:ln>
              <a:solidFill>
                <a:schemeClr val="accent2">
                  <a:lumMod val="75000"/>
                  <a:alpha val="20000"/>
                </a:schemeClr>
              </a:solidFill>
            </a:ln>
            <a:effectLst>
              <a:innerShdw blurRad="114300">
                <a:prstClr val="black"/>
              </a:innerShdw>
            </a:effectLst>
          </p:spPr>
          <p:txBody>
            <a:bodyPr anchor="ctr"/>
            <a:lstStyle/>
            <a:p>
              <a:pPr algn="ctr" defTabSz="682037" fontAlgn="auto">
                <a:lnSpc>
                  <a:spcPct val="90000"/>
                </a:lnSpc>
                <a:spcBef>
                  <a:spcPct val="50000"/>
                </a:spcBef>
                <a:spcAft>
                  <a:spcPts val="0"/>
                </a:spcAft>
                <a:buClr>
                  <a:srgbClr val="667263"/>
                </a:buClr>
                <a:defRPr/>
              </a:pPr>
              <a:endParaRPr lang="en-US" b="1" kern="0" dirty="0">
                <a:solidFill>
                  <a:srgbClr val="777777"/>
                </a:solidFill>
                <a:latin typeface="Arial" pitchFamily="-106" charset="0"/>
                <a:ea typeface="ＭＳ Ｐゴシック" pitchFamily="16" charset="-128"/>
              </a:endParaRPr>
            </a:p>
          </p:txBody>
        </p:sp>
      </p:grpSp>
      <p:grpSp>
        <p:nvGrpSpPr>
          <p:cNvPr id="12" name="Group 38"/>
          <p:cNvGrpSpPr>
            <a:grpSpLocks/>
          </p:cNvGrpSpPr>
          <p:nvPr/>
        </p:nvGrpSpPr>
        <p:grpSpPr bwMode="auto">
          <a:xfrm>
            <a:off x="5230813" y="3595688"/>
            <a:ext cx="261937" cy="544512"/>
            <a:chOff x="3390164" y="2857500"/>
            <a:chExt cx="564924" cy="1200150"/>
          </a:xfrm>
        </p:grpSpPr>
        <p:sp>
          <p:nvSpPr>
            <p:cNvPr id="121" name="Freeform 6"/>
            <p:cNvSpPr>
              <a:spLocks noEditPoints="1"/>
            </p:cNvSpPr>
            <p:nvPr/>
          </p:nvSpPr>
          <p:spPr bwMode="auto">
            <a:xfrm>
              <a:off x="3390164" y="2857500"/>
              <a:ext cx="564924" cy="1200150"/>
            </a:xfrm>
            <a:custGeom>
              <a:avLst/>
              <a:gdLst>
                <a:gd name="T0" fmla="*/ 184 w 207"/>
                <a:gd name="T1" fmla="*/ 0 h 467"/>
                <a:gd name="T2" fmla="*/ 28 w 207"/>
                <a:gd name="T3" fmla="*/ 0 h 467"/>
                <a:gd name="T4" fmla="*/ 0 w 207"/>
                <a:gd name="T5" fmla="*/ 28 h 467"/>
                <a:gd name="T6" fmla="*/ 0 w 207"/>
                <a:gd name="T7" fmla="*/ 439 h 467"/>
                <a:gd name="T8" fmla="*/ 28 w 207"/>
                <a:gd name="T9" fmla="*/ 467 h 467"/>
                <a:gd name="T10" fmla="*/ 184 w 207"/>
                <a:gd name="T11" fmla="*/ 467 h 467"/>
                <a:gd name="T12" fmla="*/ 207 w 207"/>
                <a:gd name="T13" fmla="*/ 439 h 467"/>
                <a:gd name="T14" fmla="*/ 207 w 207"/>
                <a:gd name="T15" fmla="*/ 28 h 467"/>
                <a:gd name="T16" fmla="*/ 184 w 207"/>
                <a:gd name="T17" fmla="*/ 0 h 467"/>
                <a:gd name="T18" fmla="*/ 24 w 207"/>
                <a:gd name="T19" fmla="*/ 193 h 467"/>
                <a:gd name="T20" fmla="*/ 52 w 207"/>
                <a:gd name="T21" fmla="*/ 193 h 467"/>
                <a:gd name="T22" fmla="*/ 52 w 207"/>
                <a:gd name="T23" fmla="*/ 212 h 467"/>
                <a:gd name="T24" fmla="*/ 24 w 207"/>
                <a:gd name="T25" fmla="*/ 212 h 467"/>
                <a:gd name="T26" fmla="*/ 24 w 207"/>
                <a:gd name="T27" fmla="*/ 193 h 467"/>
                <a:gd name="T28" fmla="*/ 189 w 207"/>
                <a:gd name="T29" fmla="*/ 425 h 467"/>
                <a:gd name="T30" fmla="*/ 24 w 207"/>
                <a:gd name="T31" fmla="*/ 425 h 467"/>
                <a:gd name="T32" fmla="*/ 24 w 207"/>
                <a:gd name="T33" fmla="*/ 401 h 467"/>
                <a:gd name="T34" fmla="*/ 189 w 207"/>
                <a:gd name="T35" fmla="*/ 401 h 467"/>
                <a:gd name="T36" fmla="*/ 189 w 207"/>
                <a:gd name="T37" fmla="*/ 425 h 467"/>
                <a:gd name="T38" fmla="*/ 71 w 207"/>
                <a:gd name="T39" fmla="*/ 212 h 467"/>
                <a:gd name="T40" fmla="*/ 71 w 207"/>
                <a:gd name="T41" fmla="*/ 193 h 467"/>
                <a:gd name="T42" fmla="*/ 94 w 207"/>
                <a:gd name="T43" fmla="*/ 193 h 467"/>
                <a:gd name="T44" fmla="*/ 94 w 207"/>
                <a:gd name="T45" fmla="*/ 212 h 467"/>
                <a:gd name="T46" fmla="*/ 71 w 207"/>
                <a:gd name="T47" fmla="*/ 212 h 467"/>
                <a:gd name="T48" fmla="*/ 189 w 207"/>
                <a:gd name="T49" fmla="*/ 151 h 467"/>
                <a:gd name="T50" fmla="*/ 24 w 207"/>
                <a:gd name="T51" fmla="*/ 151 h 467"/>
                <a:gd name="T52" fmla="*/ 24 w 207"/>
                <a:gd name="T53" fmla="*/ 132 h 467"/>
                <a:gd name="T54" fmla="*/ 189 w 207"/>
                <a:gd name="T55" fmla="*/ 132 h 467"/>
                <a:gd name="T56" fmla="*/ 189 w 207"/>
                <a:gd name="T57" fmla="*/ 151 h 467"/>
                <a:gd name="T58" fmla="*/ 189 w 207"/>
                <a:gd name="T59" fmla="*/ 108 h 467"/>
                <a:gd name="T60" fmla="*/ 24 w 207"/>
                <a:gd name="T61" fmla="*/ 108 h 467"/>
                <a:gd name="T62" fmla="*/ 24 w 207"/>
                <a:gd name="T63" fmla="*/ 85 h 467"/>
                <a:gd name="T64" fmla="*/ 189 w 207"/>
                <a:gd name="T65" fmla="*/ 85 h 467"/>
                <a:gd name="T66" fmla="*/ 189 w 207"/>
                <a:gd name="T67" fmla="*/ 108 h 467"/>
                <a:gd name="T68" fmla="*/ 189 w 207"/>
                <a:gd name="T69" fmla="*/ 66 h 467"/>
                <a:gd name="T70" fmla="*/ 24 w 207"/>
                <a:gd name="T71" fmla="*/ 66 h 467"/>
                <a:gd name="T72" fmla="*/ 24 w 207"/>
                <a:gd name="T73" fmla="*/ 42 h 467"/>
                <a:gd name="T74" fmla="*/ 189 w 207"/>
                <a:gd name="T75" fmla="*/ 42 h 467"/>
                <a:gd name="T76" fmla="*/ 189 w 207"/>
                <a:gd name="T77" fmla="*/ 6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7" h="467">
                  <a:moveTo>
                    <a:pt x="184" y="0"/>
                  </a:moveTo>
                  <a:cubicBezTo>
                    <a:pt x="28" y="0"/>
                    <a:pt x="28" y="0"/>
                    <a:pt x="28" y="0"/>
                  </a:cubicBezTo>
                  <a:cubicBezTo>
                    <a:pt x="14" y="0"/>
                    <a:pt x="0" y="14"/>
                    <a:pt x="0" y="28"/>
                  </a:cubicBezTo>
                  <a:cubicBezTo>
                    <a:pt x="0" y="439"/>
                    <a:pt x="0" y="439"/>
                    <a:pt x="0" y="439"/>
                  </a:cubicBezTo>
                  <a:cubicBezTo>
                    <a:pt x="0" y="453"/>
                    <a:pt x="14" y="467"/>
                    <a:pt x="28" y="467"/>
                  </a:cubicBezTo>
                  <a:cubicBezTo>
                    <a:pt x="184" y="467"/>
                    <a:pt x="184" y="467"/>
                    <a:pt x="184" y="467"/>
                  </a:cubicBezTo>
                  <a:cubicBezTo>
                    <a:pt x="198" y="467"/>
                    <a:pt x="207" y="453"/>
                    <a:pt x="207" y="439"/>
                  </a:cubicBezTo>
                  <a:cubicBezTo>
                    <a:pt x="207" y="28"/>
                    <a:pt x="207" y="28"/>
                    <a:pt x="207" y="28"/>
                  </a:cubicBezTo>
                  <a:cubicBezTo>
                    <a:pt x="207" y="14"/>
                    <a:pt x="198" y="0"/>
                    <a:pt x="184" y="0"/>
                  </a:cubicBezTo>
                  <a:close/>
                  <a:moveTo>
                    <a:pt x="24" y="193"/>
                  </a:moveTo>
                  <a:cubicBezTo>
                    <a:pt x="52" y="193"/>
                    <a:pt x="52" y="193"/>
                    <a:pt x="52" y="193"/>
                  </a:cubicBezTo>
                  <a:cubicBezTo>
                    <a:pt x="52" y="212"/>
                    <a:pt x="52" y="212"/>
                    <a:pt x="52" y="212"/>
                  </a:cubicBezTo>
                  <a:cubicBezTo>
                    <a:pt x="24" y="212"/>
                    <a:pt x="24" y="212"/>
                    <a:pt x="24" y="212"/>
                  </a:cubicBezTo>
                  <a:lnTo>
                    <a:pt x="24" y="193"/>
                  </a:lnTo>
                  <a:close/>
                  <a:moveTo>
                    <a:pt x="189" y="425"/>
                  </a:moveTo>
                  <a:cubicBezTo>
                    <a:pt x="24" y="425"/>
                    <a:pt x="24" y="425"/>
                    <a:pt x="24" y="425"/>
                  </a:cubicBezTo>
                  <a:cubicBezTo>
                    <a:pt x="24" y="401"/>
                    <a:pt x="24" y="401"/>
                    <a:pt x="24" y="401"/>
                  </a:cubicBezTo>
                  <a:cubicBezTo>
                    <a:pt x="189" y="401"/>
                    <a:pt x="189" y="401"/>
                    <a:pt x="189" y="401"/>
                  </a:cubicBezTo>
                  <a:lnTo>
                    <a:pt x="189" y="425"/>
                  </a:lnTo>
                  <a:close/>
                  <a:moveTo>
                    <a:pt x="71" y="212"/>
                  </a:moveTo>
                  <a:cubicBezTo>
                    <a:pt x="71" y="193"/>
                    <a:pt x="71" y="193"/>
                    <a:pt x="71" y="193"/>
                  </a:cubicBezTo>
                  <a:cubicBezTo>
                    <a:pt x="94" y="193"/>
                    <a:pt x="94" y="193"/>
                    <a:pt x="94" y="193"/>
                  </a:cubicBezTo>
                  <a:cubicBezTo>
                    <a:pt x="94" y="212"/>
                    <a:pt x="94" y="212"/>
                    <a:pt x="94" y="212"/>
                  </a:cubicBezTo>
                  <a:lnTo>
                    <a:pt x="71" y="212"/>
                  </a:lnTo>
                  <a:close/>
                  <a:moveTo>
                    <a:pt x="189" y="151"/>
                  </a:moveTo>
                  <a:cubicBezTo>
                    <a:pt x="24" y="151"/>
                    <a:pt x="24" y="151"/>
                    <a:pt x="24" y="151"/>
                  </a:cubicBezTo>
                  <a:cubicBezTo>
                    <a:pt x="24" y="132"/>
                    <a:pt x="24" y="132"/>
                    <a:pt x="24" y="132"/>
                  </a:cubicBezTo>
                  <a:cubicBezTo>
                    <a:pt x="189" y="132"/>
                    <a:pt x="189" y="132"/>
                    <a:pt x="189" y="132"/>
                  </a:cubicBezTo>
                  <a:lnTo>
                    <a:pt x="189" y="151"/>
                  </a:lnTo>
                  <a:close/>
                  <a:moveTo>
                    <a:pt x="189" y="108"/>
                  </a:moveTo>
                  <a:cubicBezTo>
                    <a:pt x="24" y="108"/>
                    <a:pt x="24" y="108"/>
                    <a:pt x="24" y="108"/>
                  </a:cubicBezTo>
                  <a:cubicBezTo>
                    <a:pt x="24" y="85"/>
                    <a:pt x="24" y="85"/>
                    <a:pt x="24" y="85"/>
                  </a:cubicBezTo>
                  <a:cubicBezTo>
                    <a:pt x="189" y="85"/>
                    <a:pt x="189" y="85"/>
                    <a:pt x="189" y="85"/>
                  </a:cubicBezTo>
                  <a:lnTo>
                    <a:pt x="189" y="108"/>
                  </a:lnTo>
                  <a:close/>
                  <a:moveTo>
                    <a:pt x="189" y="66"/>
                  </a:moveTo>
                  <a:cubicBezTo>
                    <a:pt x="24" y="66"/>
                    <a:pt x="24" y="66"/>
                    <a:pt x="24" y="66"/>
                  </a:cubicBezTo>
                  <a:cubicBezTo>
                    <a:pt x="24" y="42"/>
                    <a:pt x="24" y="42"/>
                    <a:pt x="24" y="42"/>
                  </a:cubicBezTo>
                  <a:cubicBezTo>
                    <a:pt x="189" y="42"/>
                    <a:pt x="189" y="42"/>
                    <a:pt x="189" y="42"/>
                  </a:cubicBezTo>
                  <a:lnTo>
                    <a:pt x="189" y="66"/>
                  </a:lnTo>
                  <a:close/>
                </a:path>
              </a:pathLst>
            </a:custGeom>
            <a:solidFill>
              <a:srgbClr val="C00000"/>
            </a:solidFill>
            <a:ln>
              <a:noFill/>
            </a:ln>
            <a:effectLst>
              <a:reflection blurRad="38100" stA="33000" endPos="13000" dist="12700" dir="5400000" sy="-100000" algn="bl" rotWithShape="0"/>
            </a:effectLst>
          </p:spPr>
          <p:txBody>
            <a:bodyPr/>
            <a:lstStyle/>
            <a:p>
              <a:pPr algn="ctr" fontAlgn="auto">
                <a:lnSpc>
                  <a:spcPct val="90000"/>
                </a:lnSpc>
                <a:spcBef>
                  <a:spcPts val="0"/>
                </a:spcBef>
                <a:spcAft>
                  <a:spcPts val="0"/>
                </a:spcAft>
                <a:buClr>
                  <a:srgbClr val="FD0000"/>
                </a:buClr>
                <a:defRPr/>
              </a:pPr>
              <a:endParaRPr lang="en-US" sz="2000" b="1" dirty="0">
                <a:solidFill>
                  <a:srgbClr val="000000"/>
                </a:solidFill>
                <a:latin typeface="Arial"/>
                <a:ea typeface="ＭＳ Ｐゴシック" charset="-128"/>
              </a:endParaRPr>
            </a:p>
          </p:txBody>
        </p:sp>
        <p:sp>
          <p:nvSpPr>
            <p:cNvPr id="122" name="Freeform 6"/>
            <p:cNvSpPr>
              <a:spLocks noEditPoints="1"/>
            </p:cNvSpPr>
            <p:nvPr/>
          </p:nvSpPr>
          <p:spPr bwMode="auto">
            <a:xfrm>
              <a:off x="3481453" y="3466038"/>
              <a:ext cx="382346" cy="387668"/>
            </a:xfrm>
            <a:custGeom>
              <a:avLst/>
              <a:gdLst>
                <a:gd name="T0" fmla="*/ 577 w 617"/>
                <a:gd name="T1" fmla="*/ 273 h 665"/>
                <a:gd name="T2" fmla="*/ 617 w 617"/>
                <a:gd name="T3" fmla="*/ 273 h 665"/>
                <a:gd name="T4" fmla="*/ 617 w 617"/>
                <a:gd name="T5" fmla="*/ 164 h 665"/>
                <a:gd name="T6" fmla="*/ 460 w 617"/>
                <a:gd name="T7" fmla="*/ 0 h 665"/>
                <a:gd name="T8" fmla="*/ 32 w 617"/>
                <a:gd name="T9" fmla="*/ 0 h 665"/>
                <a:gd name="T10" fmla="*/ 0 w 617"/>
                <a:gd name="T11" fmla="*/ 32 h 665"/>
                <a:gd name="T12" fmla="*/ 0 w 617"/>
                <a:gd name="T13" fmla="*/ 633 h 665"/>
                <a:gd name="T14" fmla="*/ 32 w 617"/>
                <a:gd name="T15" fmla="*/ 665 h 665"/>
                <a:gd name="T16" fmla="*/ 585 w 617"/>
                <a:gd name="T17" fmla="*/ 665 h 665"/>
                <a:gd name="T18" fmla="*/ 617 w 617"/>
                <a:gd name="T19" fmla="*/ 633 h 665"/>
                <a:gd name="T20" fmla="*/ 617 w 617"/>
                <a:gd name="T21" fmla="*/ 530 h 665"/>
                <a:gd name="T22" fmla="*/ 577 w 617"/>
                <a:gd name="T23" fmla="*/ 530 h 665"/>
                <a:gd name="T24" fmla="*/ 564 w 617"/>
                <a:gd name="T25" fmla="*/ 517 h 665"/>
                <a:gd name="T26" fmla="*/ 564 w 617"/>
                <a:gd name="T27" fmla="*/ 286 h 665"/>
                <a:gd name="T28" fmla="*/ 577 w 617"/>
                <a:gd name="T29" fmla="*/ 273 h 665"/>
                <a:gd name="T30" fmla="*/ 279 w 617"/>
                <a:gd name="T31" fmla="*/ 76 h 665"/>
                <a:gd name="T32" fmla="*/ 301 w 617"/>
                <a:gd name="T33" fmla="*/ 54 h 665"/>
                <a:gd name="T34" fmla="*/ 323 w 617"/>
                <a:gd name="T35" fmla="*/ 76 h 665"/>
                <a:gd name="T36" fmla="*/ 323 w 617"/>
                <a:gd name="T37" fmla="*/ 259 h 665"/>
                <a:gd name="T38" fmla="*/ 301 w 617"/>
                <a:gd name="T39" fmla="*/ 281 h 665"/>
                <a:gd name="T40" fmla="*/ 279 w 617"/>
                <a:gd name="T41" fmla="*/ 259 h 665"/>
                <a:gd name="T42" fmla="*/ 279 w 617"/>
                <a:gd name="T43" fmla="*/ 76 h 665"/>
                <a:gd name="T44" fmla="*/ 172 w 617"/>
                <a:gd name="T45" fmla="*/ 76 h 665"/>
                <a:gd name="T46" fmla="*/ 194 w 617"/>
                <a:gd name="T47" fmla="*/ 54 h 665"/>
                <a:gd name="T48" fmla="*/ 216 w 617"/>
                <a:gd name="T49" fmla="*/ 76 h 665"/>
                <a:gd name="T50" fmla="*/ 216 w 617"/>
                <a:gd name="T51" fmla="*/ 259 h 665"/>
                <a:gd name="T52" fmla="*/ 194 w 617"/>
                <a:gd name="T53" fmla="*/ 281 h 665"/>
                <a:gd name="T54" fmla="*/ 172 w 617"/>
                <a:gd name="T55" fmla="*/ 259 h 665"/>
                <a:gd name="T56" fmla="*/ 172 w 617"/>
                <a:gd name="T57" fmla="*/ 76 h 665"/>
                <a:gd name="T58" fmla="*/ 65 w 617"/>
                <a:gd name="T59" fmla="*/ 76 h 665"/>
                <a:gd name="T60" fmla="*/ 87 w 617"/>
                <a:gd name="T61" fmla="*/ 54 h 665"/>
                <a:gd name="T62" fmla="*/ 109 w 617"/>
                <a:gd name="T63" fmla="*/ 76 h 665"/>
                <a:gd name="T64" fmla="*/ 109 w 617"/>
                <a:gd name="T65" fmla="*/ 259 h 665"/>
                <a:gd name="T66" fmla="*/ 87 w 617"/>
                <a:gd name="T67" fmla="*/ 281 h 665"/>
                <a:gd name="T68" fmla="*/ 65 w 617"/>
                <a:gd name="T69" fmla="*/ 259 h 665"/>
                <a:gd name="T70" fmla="*/ 65 w 617"/>
                <a:gd name="T71" fmla="*/ 76 h 665"/>
                <a:gd name="T72" fmla="*/ 465 w 617"/>
                <a:gd name="T73" fmla="*/ 605 h 665"/>
                <a:gd name="T74" fmla="*/ 455 w 617"/>
                <a:gd name="T75" fmla="*/ 614 h 665"/>
                <a:gd name="T76" fmla="*/ 74 w 617"/>
                <a:gd name="T77" fmla="*/ 614 h 665"/>
                <a:gd name="T78" fmla="*/ 64 w 617"/>
                <a:gd name="T79" fmla="*/ 605 h 665"/>
                <a:gd name="T80" fmla="*/ 64 w 617"/>
                <a:gd name="T81" fmla="*/ 472 h 665"/>
                <a:gd name="T82" fmla="*/ 74 w 617"/>
                <a:gd name="T83" fmla="*/ 463 h 665"/>
                <a:gd name="T84" fmla="*/ 455 w 617"/>
                <a:gd name="T85" fmla="*/ 463 h 665"/>
                <a:gd name="T86" fmla="*/ 465 w 617"/>
                <a:gd name="T87" fmla="*/ 472 h 665"/>
                <a:gd name="T88" fmla="*/ 465 w 617"/>
                <a:gd name="T89" fmla="*/ 60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7" h="665">
                  <a:moveTo>
                    <a:pt x="577" y="273"/>
                  </a:moveTo>
                  <a:cubicBezTo>
                    <a:pt x="591" y="273"/>
                    <a:pt x="605" y="273"/>
                    <a:pt x="617" y="273"/>
                  </a:cubicBezTo>
                  <a:cubicBezTo>
                    <a:pt x="617" y="218"/>
                    <a:pt x="617" y="175"/>
                    <a:pt x="617" y="164"/>
                  </a:cubicBezTo>
                  <a:cubicBezTo>
                    <a:pt x="460" y="0"/>
                    <a:pt x="460" y="0"/>
                    <a:pt x="460" y="0"/>
                  </a:cubicBezTo>
                  <a:cubicBezTo>
                    <a:pt x="460" y="0"/>
                    <a:pt x="420" y="0"/>
                    <a:pt x="32" y="0"/>
                  </a:cubicBezTo>
                  <a:cubicBezTo>
                    <a:pt x="19" y="0"/>
                    <a:pt x="0" y="13"/>
                    <a:pt x="0" y="32"/>
                  </a:cubicBezTo>
                  <a:cubicBezTo>
                    <a:pt x="0" y="60"/>
                    <a:pt x="0" y="182"/>
                    <a:pt x="0" y="633"/>
                  </a:cubicBezTo>
                  <a:cubicBezTo>
                    <a:pt x="0" y="652"/>
                    <a:pt x="19" y="665"/>
                    <a:pt x="32" y="665"/>
                  </a:cubicBezTo>
                  <a:cubicBezTo>
                    <a:pt x="32" y="665"/>
                    <a:pt x="32" y="665"/>
                    <a:pt x="585" y="665"/>
                  </a:cubicBezTo>
                  <a:cubicBezTo>
                    <a:pt x="604" y="665"/>
                    <a:pt x="617" y="652"/>
                    <a:pt x="617" y="633"/>
                  </a:cubicBezTo>
                  <a:cubicBezTo>
                    <a:pt x="617" y="633"/>
                    <a:pt x="617" y="590"/>
                    <a:pt x="617" y="530"/>
                  </a:cubicBezTo>
                  <a:cubicBezTo>
                    <a:pt x="594" y="530"/>
                    <a:pt x="577" y="530"/>
                    <a:pt x="577" y="530"/>
                  </a:cubicBezTo>
                  <a:cubicBezTo>
                    <a:pt x="569" y="530"/>
                    <a:pt x="564" y="525"/>
                    <a:pt x="564" y="517"/>
                  </a:cubicBezTo>
                  <a:cubicBezTo>
                    <a:pt x="564" y="286"/>
                    <a:pt x="564" y="286"/>
                    <a:pt x="564" y="286"/>
                  </a:cubicBezTo>
                  <a:cubicBezTo>
                    <a:pt x="564" y="281"/>
                    <a:pt x="569" y="273"/>
                    <a:pt x="577" y="273"/>
                  </a:cubicBezTo>
                  <a:close/>
                  <a:moveTo>
                    <a:pt x="279" y="76"/>
                  </a:moveTo>
                  <a:cubicBezTo>
                    <a:pt x="279" y="64"/>
                    <a:pt x="288" y="54"/>
                    <a:pt x="301" y="54"/>
                  </a:cubicBezTo>
                  <a:cubicBezTo>
                    <a:pt x="313" y="54"/>
                    <a:pt x="323" y="64"/>
                    <a:pt x="323" y="76"/>
                  </a:cubicBezTo>
                  <a:cubicBezTo>
                    <a:pt x="323" y="259"/>
                    <a:pt x="323" y="259"/>
                    <a:pt x="323" y="259"/>
                  </a:cubicBezTo>
                  <a:cubicBezTo>
                    <a:pt x="323" y="271"/>
                    <a:pt x="313" y="281"/>
                    <a:pt x="301" y="281"/>
                  </a:cubicBezTo>
                  <a:cubicBezTo>
                    <a:pt x="288" y="281"/>
                    <a:pt x="279" y="271"/>
                    <a:pt x="279" y="259"/>
                  </a:cubicBezTo>
                  <a:lnTo>
                    <a:pt x="279" y="76"/>
                  </a:lnTo>
                  <a:close/>
                  <a:moveTo>
                    <a:pt x="172" y="76"/>
                  </a:moveTo>
                  <a:cubicBezTo>
                    <a:pt x="172" y="64"/>
                    <a:pt x="182" y="54"/>
                    <a:pt x="194" y="54"/>
                  </a:cubicBezTo>
                  <a:cubicBezTo>
                    <a:pt x="206" y="54"/>
                    <a:pt x="216" y="64"/>
                    <a:pt x="216" y="76"/>
                  </a:cubicBezTo>
                  <a:cubicBezTo>
                    <a:pt x="216" y="259"/>
                    <a:pt x="216" y="259"/>
                    <a:pt x="216" y="259"/>
                  </a:cubicBezTo>
                  <a:cubicBezTo>
                    <a:pt x="216" y="271"/>
                    <a:pt x="206" y="281"/>
                    <a:pt x="194" y="281"/>
                  </a:cubicBezTo>
                  <a:cubicBezTo>
                    <a:pt x="182" y="281"/>
                    <a:pt x="172" y="271"/>
                    <a:pt x="172" y="259"/>
                  </a:cubicBezTo>
                  <a:lnTo>
                    <a:pt x="172" y="76"/>
                  </a:lnTo>
                  <a:close/>
                  <a:moveTo>
                    <a:pt x="65" y="76"/>
                  </a:moveTo>
                  <a:cubicBezTo>
                    <a:pt x="65" y="64"/>
                    <a:pt x="75" y="54"/>
                    <a:pt x="87" y="54"/>
                  </a:cubicBezTo>
                  <a:cubicBezTo>
                    <a:pt x="99" y="54"/>
                    <a:pt x="109" y="64"/>
                    <a:pt x="109" y="76"/>
                  </a:cubicBezTo>
                  <a:cubicBezTo>
                    <a:pt x="109" y="259"/>
                    <a:pt x="109" y="259"/>
                    <a:pt x="109" y="259"/>
                  </a:cubicBezTo>
                  <a:cubicBezTo>
                    <a:pt x="109" y="271"/>
                    <a:pt x="99" y="281"/>
                    <a:pt x="87" y="281"/>
                  </a:cubicBezTo>
                  <a:cubicBezTo>
                    <a:pt x="75" y="281"/>
                    <a:pt x="65" y="271"/>
                    <a:pt x="65" y="259"/>
                  </a:cubicBezTo>
                  <a:lnTo>
                    <a:pt x="65" y="76"/>
                  </a:lnTo>
                  <a:close/>
                  <a:moveTo>
                    <a:pt x="465" y="605"/>
                  </a:moveTo>
                  <a:cubicBezTo>
                    <a:pt x="465" y="610"/>
                    <a:pt x="461" y="614"/>
                    <a:pt x="455" y="614"/>
                  </a:cubicBezTo>
                  <a:cubicBezTo>
                    <a:pt x="74" y="614"/>
                    <a:pt x="74" y="614"/>
                    <a:pt x="74" y="614"/>
                  </a:cubicBezTo>
                  <a:cubicBezTo>
                    <a:pt x="68" y="614"/>
                    <a:pt x="64" y="610"/>
                    <a:pt x="64" y="605"/>
                  </a:cubicBezTo>
                  <a:cubicBezTo>
                    <a:pt x="64" y="472"/>
                    <a:pt x="64" y="472"/>
                    <a:pt x="64" y="472"/>
                  </a:cubicBezTo>
                  <a:cubicBezTo>
                    <a:pt x="64" y="467"/>
                    <a:pt x="68" y="463"/>
                    <a:pt x="74" y="463"/>
                  </a:cubicBezTo>
                  <a:cubicBezTo>
                    <a:pt x="455" y="463"/>
                    <a:pt x="455" y="463"/>
                    <a:pt x="455" y="463"/>
                  </a:cubicBezTo>
                  <a:cubicBezTo>
                    <a:pt x="461" y="463"/>
                    <a:pt x="465" y="467"/>
                    <a:pt x="465" y="472"/>
                  </a:cubicBezTo>
                  <a:lnTo>
                    <a:pt x="465" y="605"/>
                  </a:lnTo>
                  <a:close/>
                </a:path>
              </a:pathLst>
            </a:custGeom>
            <a:gradFill flip="none" rotWithShape="1">
              <a:gsLst>
                <a:gs pos="0">
                  <a:schemeClr val="accent6">
                    <a:alpha val="50000"/>
                  </a:schemeClr>
                </a:gs>
                <a:gs pos="99000">
                  <a:schemeClr val="bg2">
                    <a:lumMod val="50000"/>
                    <a:alpha val="50000"/>
                  </a:schemeClr>
                </a:gs>
              </a:gsLst>
              <a:path path="circle">
                <a:fillToRect l="50000" t="50000" r="50000" b="50000"/>
              </a:path>
              <a:tileRect/>
            </a:gradFill>
            <a:ln>
              <a:solidFill>
                <a:schemeClr val="accent2">
                  <a:lumMod val="75000"/>
                  <a:alpha val="20000"/>
                </a:schemeClr>
              </a:solidFill>
            </a:ln>
            <a:effectLst>
              <a:innerShdw blurRad="114300">
                <a:prstClr val="black"/>
              </a:innerShdw>
            </a:effectLst>
          </p:spPr>
          <p:txBody>
            <a:bodyPr anchor="ctr"/>
            <a:lstStyle/>
            <a:p>
              <a:pPr algn="ctr" defTabSz="682037" fontAlgn="auto">
                <a:lnSpc>
                  <a:spcPct val="90000"/>
                </a:lnSpc>
                <a:spcBef>
                  <a:spcPct val="50000"/>
                </a:spcBef>
                <a:spcAft>
                  <a:spcPts val="0"/>
                </a:spcAft>
                <a:buClr>
                  <a:srgbClr val="667263"/>
                </a:buClr>
                <a:defRPr/>
              </a:pPr>
              <a:endParaRPr lang="en-US" b="1" kern="0" dirty="0">
                <a:solidFill>
                  <a:srgbClr val="777777"/>
                </a:solidFill>
                <a:latin typeface="Arial" pitchFamily="-106" charset="0"/>
                <a:ea typeface="ＭＳ Ｐゴシック" pitchFamily="16" charset="-128"/>
              </a:endParaRPr>
            </a:p>
          </p:txBody>
        </p:sp>
      </p:grpSp>
      <p:grpSp>
        <p:nvGrpSpPr>
          <p:cNvPr id="13" name="Group 144"/>
          <p:cNvGrpSpPr>
            <a:grpSpLocks/>
          </p:cNvGrpSpPr>
          <p:nvPr/>
        </p:nvGrpSpPr>
        <p:grpSpPr bwMode="auto">
          <a:xfrm>
            <a:off x="5389563" y="3498850"/>
            <a:ext cx="536575" cy="479425"/>
            <a:chOff x="3978993" y="3505754"/>
            <a:chExt cx="813407" cy="813197"/>
          </a:xfrm>
        </p:grpSpPr>
        <p:grpSp>
          <p:nvGrpSpPr>
            <p:cNvPr id="14" name="Group 109"/>
            <p:cNvGrpSpPr>
              <a:grpSpLocks/>
            </p:cNvGrpSpPr>
            <p:nvPr/>
          </p:nvGrpSpPr>
          <p:grpSpPr bwMode="auto">
            <a:xfrm>
              <a:off x="3978993" y="3505754"/>
              <a:ext cx="813407" cy="813197"/>
              <a:chOff x="3103147" y="1306676"/>
              <a:chExt cx="813408" cy="813197"/>
            </a:xfrm>
          </p:grpSpPr>
          <p:grpSp>
            <p:nvGrpSpPr>
              <p:cNvPr id="15" name="Group 265"/>
              <p:cNvGrpSpPr>
                <a:grpSpLocks/>
              </p:cNvGrpSpPr>
              <p:nvPr/>
            </p:nvGrpSpPr>
            <p:grpSpPr bwMode="auto">
              <a:xfrm>
                <a:off x="3103147" y="1306676"/>
                <a:ext cx="813408" cy="813197"/>
                <a:chOff x="1668" y="2681"/>
                <a:chExt cx="683" cy="683"/>
              </a:xfrm>
            </p:grpSpPr>
            <p:sp>
              <p:nvSpPr>
                <p:cNvPr id="129"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800" b="1" dirty="0">
                    <a:solidFill>
                      <a:srgbClr val="000000"/>
                    </a:solidFill>
                    <a:latin typeface="Arial" charset="0"/>
                    <a:ea typeface="ＭＳ Ｐゴシック" pitchFamily="-106" charset="-128"/>
                  </a:endParaRPr>
                </a:p>
              </p:txBody>
            </p:sp>
            <p:sp>
              <p:nvSpPr>
                <p:cNvPr id="77884"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800" b="1">
                    <a:solidFill>
                      <a:srgbClr val="000000"/>
                    </a:solidFill>
                  </a:endParaRPr>
                </a:p>
              </p:txBody>
            </p:sp>
          </p:grpSp>
          <p:pic>
            <p:nvPicPr>
              <p:cNvPr id="77882" name="Picture 68" descr="ApplicationBox"/>
              <p:cNvPicPr>
                <a:picLocks noChangeAspect="1" noChangeArrowheads="1"/>
              </p:cNvPicPr>
              <p:nvPr/>
            </p:nvPicPr>
            <p:blipFill>
              <a:blip r:embed="rId12" cstate="print"/>
              <a:srcRect/>
              <a:stretch>
                <a:fillRect/>
              </a:stretch>
            </p:blipFill>
            <p:spPr bwMode="auto">
              <a:xfrm>
                <a:off x="3139526" y="1375996"/>
                <a:ext cx="394346" cy="580021"/>
              </a:xfrm>
              <a:prstGeom prst="rect">
                <a:avLst/>
              </a:prstGeom>
              <a:noFill/>
              <a:ln w="9525">
                <a:noFill/>
                <a:miter lim="800000"/>
                <a:headEnd/>
                <a:tailEnd/>
              </a:ln>
            </p:spPr>
          </p:pic>
        </p:grpSp>
        <p:pic>
          <p:nvPicPr>
            <p:cNvPr id="77880" name="Picture 5" descr="house039.gif"/>
            <p:cNvPicPr>
              <a:picLocks noChangeAspect="1"/>
            </p:cNvPicPr>
            <p:nvPr/>
          </p:nvPicPr>
          <p:blipFill>
            <a:blip r:embed="rId11" cstate="print"/>
            <a:srcRect/>
            <a:stretch>
              <a:fillRect/>
            </a:stretch>
          </p:blipFill>
          <p:spPr bwMode="auto">
            <a:xfrm>
              <a:off x="4343364" y="3781839"/>
              <a:ext cx="258983" cy="338644"/>
            </a:xfrm>
            <a:prstGeom prst="rect">
              <a:avLst/>
            </a:prstGeom>
            <a:noFill/>
            <a:ln w="9525">
              <a:noFill/>
              <a:miter lim="800000"/>
              <a:headEnd/>
              <a:tailEnd/>
            </a:ln>
          </p:spPr>
        </p:pic>
      </p:grpSp>
      <p:sp>
        <p:nvSpPr>
          <p:cNvPr id="77859" name="TextBox 129"/>
          <p:cNvSpPr txBox="1">
            <a:spLocks noChangeArrowheads="1"/>
          </p:cNvSpPr>
          <p:nvPr/>
        </p:nvSpPr>
        <p:spPr bwMode="auto">
          <a:xfrm>
            <a:off x="1131888" y="2787650"/>
            <a:ext cx="1373187" cy="861415"/>
          </a:xfrm>
          <a:prstGeom prst="rect">
            <a:avLst/>
          </a:prstGeom>
          <a:noFill/>
          <a:ln w="9525">
            <a:solidFill>
              <a:schemeClr val="tx1"/>
            </a:solidFill>
            <a:prstDash val="dash"/>
            <a:miter lim="800000"/>
            <a:headEnd/>
            <a:tailEnd/>
          </a:ln>
        </p:spPr>
        <p:txBody>
          <a:bodyPr lIns="91084" tIns="45542" rIns="91084" bIns="45542">
            <a:spAutoFit/>
          </a:bodyPr>
          <a:lstStyle/>
          <a:p>
            <a:pPr marL="169863" indent="-169863" defTabSz="912813">
              <a:buFont typeface="Arial" pitchFamily="34" charset="0"/>
              <a:buChar char="•"/>
            </a:pPr>
            <a:r>
              <a:rPr lang="en-US" sz="1000" b="1" dirty="0">
                <a:solidFill>
                  <a:srgbClr val="3C3C3C"/>
                </a:solidFill>
              </a:rPr>
              <a:t>API Request</a:t>
            </a:r>
          </a:p>
          <a:p>
            <a:pPr marL="169863" indent="-169863" defTabSz="912813">
              <a:buFont typeface="Arial" pitchFamily="34" charset="0"/>
              <a:buChar char="•"/>
            </a:pPr>
            <a:r>
              <a:rPr lang="en-US" sz="1000" b="1" dirty="0">
                <a:solidFill>
                  <a:srgbClr val="3C3C3C"/>
                </a:solidFill>
              </a:rPr>
              <a:t>App/Device/User Credential</a:t>
            </a:r>
          </a:p>
          <a:p>
            <a:pPr marL="169863" indent="-169863" defTabSz="912813">
              <a:buFont typeface="Arial" pitchFamily="34" charset="0"/>
              <a:buChar char="•"/>
            </a:pPr>
            <a:r>
              <a:rPr lang="en-US" sz="1000" b="1" dirty="0" smtClean="0">
                <a:solidFill>
                  <a:srgbClr val="3C3C3C"/>
                </a:solidFill>
              </a:rPr>
              <a:t>WS SSO</a:t>
            </a:r>
          </a:p>
          <a:p>
            <a:pPr marL="169863" indent="-169863" defTabSz="912813">
              <a:buFont typeface="Arial" pitchFamily="34" charset="0"/>
              <a:buChar char="•"/>
            </a:pPr>
            <a:r>
              <a:rPr lang="en-US" sz="1000" b="1" dirty="0" smtClean="0">
                <a:solidFill>
                  <a:srgbClr val="3C3C3C"/>
                </a:solidFill>
              </a:rPr>
              <a:t>SOAP Request</a:t>
            </a:r>
            <a:endParaRPr lang="en-US" sz="1000" b="1" dirty="0">
              <a:solidFill>
                <a:srgbClr val="3C3C3C"/>
              </a:solidFill>
            </a:endParaRPr>
          </a:p>
        </p:txBody>
      </p:sp>
      <p:sp>
        <p:nvSpPr>
          <p:cNvPr id="133" name="Down Arrow 132"/>
          <p:cNvSpPr/>
          <p:nvPr/>
        </p:nvSpPr>
        <p:spPr>
          <a:xfrm rot="16200000" flipH="1">
            <a:off x="1634899" y="2357750"/>
            <a:ext cx="196803" cy="570898"/>
          </a:xfrm>
          <a:prstGeom prst="downArrow">
            <a:avLst/>
          </a:prstGeom>
          <a:gradFill>
            <a:gsLst>
              <a:gs pos="0">
                <a:srgbClr val="FF0000">
                  <a:alpha val="0"/>
                </a:srgbClr>
              </a:gs>
              <a:gs pos="50000">
                <a:srgbClr val="FF0000"/>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 name="Rounded Rectangle 136"/>
          <p:cNvSpPr>
            <a:spLocks noChangeArrowheads="1"/>
          </p:cNvSpPr>
          <p:nvPr/>
        </p:nvSpPr>
        <p:spPr bwMode="auto">
          <a:xfrm>
            <a:off x="7145338" y="1333500"/>
            <a:ext cx="1920875" cy="639763"/>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91835" tIns="45918" rIns="91835" bIns="45918"/>
          <a:lstStyle/>
          <a:p>
            <a:pPr marL="117310" indent="-117310" algn="ctr" defTabSz="903300" fontAlgn="auto">
              <a:spcBef>
                <a:spcPts val="0"/>
              </a:spcBef>
              <a:spcAft>
                <a:spcPts val="0"/>
              </a:spcAft>
              <a:buClr>
                <a:srgbClr val="667263"/>
              </a:buClr>
              <a:defRPr/>
            </a:pPr>
            <a:endParaRPr lang="en-US" b="1" kern="0" dirty="0">
              <a:solidFill>
                <a:srgbClr val="000000"/>
              </a:solidFill>
              <a:latin typeface="Arial"/>
              <a:ea typeface="ＭＳ Ｐゴシック" charset="-128"/>
              <a:cs typeface="Arial" pitchFamily="34" charset="0"/>
            </a:endParaRPr>
          </a:p>
        </p:txBody>
      </p:sp>
      <p:pic>
        <p:nvPicPr>
          <p:cNvPr id="77864" name="Picture 1"/>
          <p:cNvPicPr>
            <a:picLocks noChangeAspect="1"/>
          </p:cNvPicPr>
          <p:nvPr/>
        </p:nvPicPr>
        <p:blipFill>
          <a:blip r:embed="rId13" cstate="print">
            <a:clrChange>
              <a:clrFrom>
                <a:srgbClr val="FFFFFF"/>
              </a:clrFrom>
              <a:clrTo>
                <a:srgbClr val="FFFFFF">
                  <a:alpha val="0"/>
                </a:srgbClr>
              </a:clrTo>
            </a:clrChange>
          </a:blip>
          <a:srcRect r="32167"/>
          <a:stretch>
            <a:fillRect/>
          </a:stretch>
        </p:blipFill>
        <p:spPr bwMode="auto">
          <a:xfrm>
            <a:off x="7200900" y="1322388"/>
            <a:ext cx="962025" cy="354012"/>
          </a:xfrm>
          <a:prstGeom prst="rect">
            <a:avLst/>
          </a:prstGeom>
          <a:noFill/>
          <a:ln w="9525">
            <a:noFill/>
            <a:miter lim="800000"/>
            <a:headEnd/>
            <a:tailEnd/>
          </a:ln>
        </p:spPr>
      </p:pic>
      <p:pic>
        <p:nvPicPr>
          <p:cNvPr id="77865" name="Picture 22"/>
          <p:cNvPicPr>
            <a:picLocks/>
          </p:cNvPicPr>
          <p:nvPr/>
        </p:nvPicPr>
        <p:blipFill>
          <a:blip r:embed="rId14" cstate="print">
            <a:clrChange>
              <a:clrFrom>
                <a:srgbClr val="FFFFFF"/>
              </a:clrFrom>
              <a:clrTo>
                <a:srgbClr val="FFFFFF">
                  <a:alpha val="0"/>
                </a:srgbClr>
              </a:clrTo>
            </a:clrChange>
          </a:blip>
          <a:srcRect/>
          <a:stretch>
            <a:fillRect/>
          </a:stretch>
        </p:blipFill>
        <p:spPr bwMode="auto">
          <a:xfrm>
            <a:off x="7658100" y="1624013"/>
            <a:ext cx="982663" cy="355600"/>
          </a:xfrm>
          <a:prstGeom prst="rect">
            <a:avLst/>
          </a:prstGeom>
          <a:noFill/>
          <a:ln w="9525">
            <a:noFill/>
            <a:miter lim="800000"/>
            <a:headEnd/>
            <a:tailEnd/>
          </a:ln>
        </p:spPr>
      </p:pic>
      <p:pic>
        <p:nvPicPr>
          <p:cNvPr id="77866" name="Picture 250" descr="product_logo_soa_suite.gif"/>
          <p:cNvPicPr>
            <a:picLocks noChangeAspect="1"/>
          </p:cNvPicPr>
          <p:nvPr/>
        </p:nvPicPr>
        <p:blipFill>
          <a:blip r:embed="rId15" cstate="print">
            <a:clrChange>
              <a:clrFrom>
                <a:srgbClr val="FFFFFF"/>
              </a:clrFrom>
              <a:clrTo>
                <a:srgbClr val="FFFFFF">
                  <a:alpha val="0"/>
                </a:srgbClr>
              </a:clrTo>
            </a:clrChange>
          </a:blip>
          <a:srcRect/>
          <a:stretch>
            <a:fillRect/>
          </a:stretch>
        </p:blipFill>
        <p:spPr bwMode="auto">
          <a:xfrm>
            <a:off x="8172450" y="1362075"/>
            <a:ext cx="863600" cy="301625"/>
          </a:xfrm>
          <a:prstGeom prst="rect">
            <a:avLst/>
          </a:prstGeom>
          <a:noFill/>
          <a:ln w="9525">
            <a:noFill/>
            <a:miter lim="800000"/>
            <a:headEnd/>
            <a:tailEnd/>
          </a:ln>
        </p:spPr>
      </p:pic>
      <p:sp>
        <p:nvSpPr>
          <p:cNvPr id="148" name="Rounded Rectangle 47"/>
          <p:cNvSpPr>
            <a:spLocks noChangeArrowheads="1"/>
          </p:cNvSpPr>
          <p:nvPr/>
        </p:nvSpPr>
        <p:spPr bwMode="auto">
          <a:xfrm>
            <a:off x="7154863" y="2452688"/>
            <a:ext cx="1911350" cy="538162"/>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91835" tIns="45918" rIns="91835" bIns="45918"/>
          <a:lstStyle/>
          <a:p>
            <a:pPr marL="116051" indent="-116051" algn="ctr" defTabSz="903300" fontAlgn="auto">
              <a:spcBef>
                <a:spcPts val="0"/>
              </a:spcBef>
              <a:spcAft>
                <a:spcPts val="0"/>
              </a:spcAft>
              <a:buClr>
                <a:srgbClr val="667263"/>
              </a:buClr>
              <a:defRPr/>
            </a:pPr>
            <a:endParaRPr lang="en-US" sz="1400" b="1" kern="0" dirty="0">
              <a:solidFill>
                <a:srgbClr val="000000"/>
              </a:solidFill>
              <a:latin typeface="Times"/>
              <a:ea typeface="ＭＳ Ｐゴシック" charset="-128"/>
              <a:cs typeface="Arial" pitchFamily="34" charset="0"/>
            </a:endParaRPr>
          </a:p>
        </p:txBody>
      </p:sp>
      <p:pic>
        <p:nvPicPr>
          <p:cNvPr id="77868" name="Picture 79" descr="jboss.jpg"/>
          <p:cNvPicPr>
            <a:picLocks noChangeAspect="1"/>
          </p:cNvPicPr>
          <p:nvPr/>
        </p:nvPicPr>
        <p:blipFill>
          <a:blip r:embed="rId16" cstate="print">
            <a:clrChange>
              <a:clrFrom>
                <a:srgbClr val="FDFDFD"/>
              </a:clrFrom>
              <a:clrTo>
                <a:srgbClr val="FDFDFD">
                  <a:alpha val="0"/>
                </a:srgbClr>
              </a:clrTo>
            </a:clrChange>
          </a:blip>
          <a:srcRect/>
          <a:stretch>
            <a:fillRect/>
          </a:stretch>
        </p:blipFill>
        <p:spPr bwMode="auto">
          <a:xfrm>
            <a:off x="8610600" y="2538413"/>
            <a:ext cx="355600" cy="166687"/>
          </a:xfrm>
          <a:prstGeom prst="rect">
            <a:avLst/>
          </a:prstGeom>
          <a:noFill/>
          <a:ln w="9525">
            <a:noFill/>
            <a:miter lim="800000"/>
            <a:headEnd/>
            <a:tailEnd/>
          </a:ln>
        </p:spPr>
      </p:pic>
      <p:pic>
        <p:nvPicPr>
          <p:cNvPr id="77869" name="Picture 233" descr="websphere.jpg"/>
          <p:cNvPicPr>
            <a:picLocks noChangeAspect="1"/>
          </p:cNvPicPr>
          <p:nvPr/>
        </p:nvPicPr>
        <p:blipFill>
          <a:blip r:embed="rId17" cstate="print"/>
          <a:srcRect/>
          <a:stretch>
            <a:fillRect/>
          </a:stretch>
        </p:blipFill>
        <p:spPr bwMode="auto">
          <a:xfrm>
            <a:off x="7439025" y="2543175"/>
            <a:ext cx="701675" cy="141288"/>
          </a:xfrm>
          <a:prstGeom prst="rect">
            <a:avLst/>
          </a:prstGeom>
          <a:noFill/>
          <a:ln w="9525">
            <a:noFill/>
            <a:miter lim="800000"/>
            <a:headEnd/>
            <a:tailEnd/>
          </a:ln>
        </p:spPr>
      </p:pic>
      <p:pic>
        <p:nvPicPr>
          <p:cNvPr id="77870" name="Picture 211" descr="dot net3.jpg"/>
          <p:cNvPicPr>
            <a:picLocks noChangeAspect="1"/>
          </p:cNvPicPr>
          <p:nvPr/>
        </p:nvPicPr>
        <p:blipFill>
          <a:blip r:embed="rId18" cstate="print"/>
          <a:srcRect/>
          <a:stretch>
            <a:fillRect/>
          </a:stretch>
        </p:blipFill>
        <p:spPr bwMode="auto">
          <a:xfrm>
            <a:off x="8480425" y="2754313"/>
            <a:ext cx="527050" cy="96837"/>
          </a:xfrm>
          <a:prstGeom prst="rect">
            <a:avLst/>
          </a:prstGeom>
          <a:noFill/>
          <a:ln w="9525">
            <a:noFill/>
            <a:miter lim="800000"/>
            <a:headEnd/>
            <a:tailEnd/>
          </a:ln>
        </p:spPr>
      </p:pic>
      <p:pic>
        <p:nvPicPr>
          <p:cNvPr id="77871" name="Picture 80" descr="tomcat.jpg"/>
          <p:cNvPicPr>
            <a:picLocks noChangeAspect="1"/>
          </p:cNvPicPr>
          <p:nvPr/>
        </p:nvPicPr>
        <p:blipFill>
          <a:blip r:embed="rId19" cstate="print"/>
          <a:srcRect/>
          <a:stretch>
            <a:fillRect/>
          </a:stretch>
        </p:blipFill>
        <p:spPr bwMode="auto">
          <a:xfrm>
            <a:off x="7448550" y="2700338"/>
            <a:ext cx="590550" cy="211137"/>
          </a:xfrm>
          <a:prstGeom prst="rect">
            <a:avLst/>
          </a:prstGeom>
          <a:noFill/>
          <a:ln w="9525">
            <a:noFill/>
            <a:miter lim="800000"/>
            <a:headEnd/>
            <a:tailEnd/>
          </a:ln>
        </p:spPr>
      </p:pic>
      <p:sp>
        <p:nvSpPr>
          <p:cNvPr id="77872" name="Line 69"/>
          <p:cNvSpPr>
            <a:spLocks noChangeShapeType="1"/>
          </p:cNvSpPr>
          <p:nvPr/>
        </p:nvSpPr>
        <p:spPr bwMode="auto">
          <a:xfrm flipV="1">
            <a:off x="6972300" y="2743200"/>
            <a:ext cx="190500" cy="19050"/>
          </a:xfrm>
          <a:prstGeom prst="line">
            <a:avLst/>
          </a:prstGeom>
          <a:noFill/>
          <a:ln w="19050">
            <a:solidFill>
              <a:schemeClr val="accent1"/>
            </a:solidFill>
            <a:prstDash val="sysDot"/>
            <a:round/>
            <a:headEnd/>
            <a:tailEnd type="triangle" w="med" len="med"/>
          </a:ln>
        </p:spPr>
        <p:txBody>
          <a:bodyPr lIns="90924" tIns="45462" rIns="90924" bIns="45462"/>
          <a:lstStyle/>
          <a:p>
            <a:endParaRPr lang="en-US"/>
          </a:p>
        </p:txBody>
      </p:sp>
      <p:sp>
        <p:nvSpPr>
          <p:cNvPr id="77873" name="Line 69"/>
          <p:cNvSpPr>
            <a:spLocks noChangeShapeType="1"/>
          </p:cNvSpPr>
          <p:nvPr/>
        </p:nvSpPr>
        <p:spPr bwMode="auto">
          <a:xfrm>
            <a:off x="6953250" y="1724025"/>
            <a:ext cx="190500" cy="9525"/>
          </a:xfrm>
          <a:prstGeom prst="line">
            <a:avLst/>
          </a:prstGeom>
          <a:noFill/>
          <a:ln w="19050">
            <a:solidFill>
              <a:schemeClr val="accent1"/>
            </a:solidFill>
            <a:prstDash val="sysDot"/>
            <a:round/>
            <a:headEnd/>
            <a:tailEnd type="triangle" w="med" len="med"/>
          </a:ln>
        </p:spPr>
        <p:txBody>
          <a:bodyPr lIns="90924" tIns="45462" rIns="90924" bIns="45462"/>
          <a:lstStyle/>
          <a:p>
            <a:endParaRPr lang="en-US"/>
          </a:p>
        </p:txBody>
      </p:sp>
      <p:sp>
        <p:nvSpPr>
          <p:cNvPr id="77874" name="TextBox 129"/>
          <p:cNvSpPr txBox="1">
            <a:spLocks noChangeArrowheads="1"/>
          </p:cNvSpPr>
          <p:nvPr/>
        </p:nvSpPr>
        <p:spPr bwMode="auto">
          <a:xfrm>
            <a:off x="6846888" y="844550"/>
            <a:ext cx="1716087" cy="400050"/>
          </a:xfrm>
          <a:prstGeom prst="rect">
            <a:avLst/>
          </a:prstGeom>
          <a:noFill/>
          <a:ln w="9525">
            <a:solidFill>
              <a:schemeClr val="tx1"/>
            </a:solidFill>
            <a:prstDash val="dash"/>
            <a:miter lim="800000"/>
            <a:headEnd/>
            <a:tailEnd/>
          </a:ln>
        </p:spPr>
        <p:txBody>
          <a:bodyPr lIns="91084" tIns="45542" rIns="91084" bIns="45542">
            <a:spAutoFit/>
          </a:bodyPr>
          <a:lstStyle/>
          <a:p>
            <a:pPr marL="169863" indent="-169863" defTabSz="912813">
              <a:buFont typeface="Arial" pitchFamily="34" charset="0"/>
              <a:buChar char="•"/>
            </a:pPr>
            <a:r>
              <a:rPr lang="en-US" sz="1000" b="1">
                <a:solidFill>
                  <a:srgbClr val="3C3C3C"/>
                </a:solidFill>
              </a:rPr>
              <a:t>SSO</a:t>
            </a:r>
          </a:p>
          <a:p>
            <a:pPr marL="169863" indent="-169863" defTabSz="912813">
              <a:buFont typeface="Arial" pitchFamily="34" charset="0"/>
              <a:buChar char="•"/>
            </a:pPr>
            <a:r>
              <a:rPr lang="en-US" sz="1000" b="1">
                <a:solidFill>
                  <a:srgbClr val="3C3C3C"/>
                </a:solidFill>
              </a:rPr>
              <a:t>Authenticated Access</a:t>
            </a:r>
          </a:p>
        </p:txBody>
      </p:sp>
      <p:sp>
        <p:nvSpPr>
          <p:cNvPr id="78" name="Rectangle 77"/>
          <p:cNvSpPr>
            <a:spLocks noChangeArrowheads="1"/>
          </p:cNvSpPr>
          <p:nvPr/>
        </p:nvSpPr>
        <p:spPr bwMode="auto">
          <a:xfrm>
            <a:off x="2971800" y="2698238"/>
            <a:ext cx="1524000" cy="219075"/>
          </a:xfrm>
          <a:prstGeom prst="rect">
            <a:avLst/>
          </a:prstGeom>
          <a:solidFill>
            <a:schemeClr val="accent1"/>
          </a:solidFill>
          <a:ln w="38100">
            <a:noFill/>
            <a:miter lim="800000"/>
            <a:headEnd/>
            <a:tailEnd/>
          </a:ln>
          <a:effectLst>
            <a:outerShdw dist="20000" dir="5400000" rotWithShape="0">
              <a:srgbClr val="808080">
                <a:alpha val="37999"/>
              </a:srgbClr>
            </a:outerShdw>
          </a:effectLst>
        </p:spPr>
        <p:txBody>
          <a:bodyPr anchor="ctr"/>
          <a:lstStyle/>
          <a:p>
            <a:pPr algn="ctr">
              <a:defRPr/>
            </a:pPr>
            <a:r>
              <a:rPr lang="en-US" sz="800" b="1" dirty="0" smtClean="0">
                <a:solidFill>
                  <a:schemeClr val="lt1"/>
                </a:solidFill>
                <a:latin typeface="+mn-lt"/>
                <a:ea typeface="+mn-ea"/>
              </a:rPr>
              <a:t>WS </a:t>
            </a:r>
            <a:r>
              <a:rPr lang="en-US" sz="800" b="1" dirty="0">
                <a:solidFill>
                  <a:schemeClr val="lt1"/>
                </a:solidFill>
                <a:latin typeface="+mn-lt"/>
                <a:ea typeface="+mn-ea"/>
              </a:rPr>
              <a:t>SSO</a:t>
            </a:r>
          </a:p>
        </p:txBody>
      </p:sp>
      <p:sp>
        <p:nvSpPr>
          <p:cNvPr id="81" name="Rectangle 80"/>
          <p:cNvSpPr>
            <a:spLocks noChangeArrowheads="1"/>
          </p:cNvSpPr>
          <p:nvPr/>
        </p:nvSpPr>
        <p:spPr bwMode="auto">
          <a:xfrm>
            <a:off x="2971800" y="3431896"/>
            <a:ext cx="1524000" cy="314325"/>
          </a:xfrm>
          <a:prstGeom prst="rect">
            <a:avLst/>
          </a:prstGeom>
          <a:solidFill>
            <a:schemeClr val="accent1"/>
          </a:solidFill>
          <a:ln w="38100">
            <a:noFill/>
            <a:miter lim="800000"/>
            <a:headEnd/>
            <a:tailEnd/>
          </a:ln>
          <a:effectLst>
            <a:outerShdw dist="20000" dir="5400000" rotWithShape="0">
              <a:srgbClr val="808080">
                <a:alpha val="37999"/>
              </a:srgbClr>
            </a:outerShdw>
          </a:effectLst>
        </p:spPr>
        <p:txBody>
          <a:bodyPr anchor="ctr"/>
          <a:lstStyle/>
          <a:p>
            <a:pPr algn="ctr">
              <a:defRPr/>
            </a:pPr>
            <a:r>
              <a:rPr lang="en-US" sz="800" b="1" dirty="0" smtClean="0">
                <a:solidFill>
                  <a:schemeClr val="lt1"/>
                </a:solidFill>
                <a:latin typeface="+mn-lt"/>
                <a:ea typeface="+mn-ea"/>
              </a:rPr>
              <a:t>Risk/Adaptive </a:t>
            </a:r>
            <a:r>
              <a:rPr lang="en-US" sz="800" b="1" dirty="0" err="1" smtClean="0">
                <a:solidFill>
                  <a:schemeClr val="lt1"/>
                </a:solidFill>
                <a:latin typeface="+mn-lt"/>
                <a:ea typeface="+mn-ea"/>
              </a:rPr>
              <a:t>AuthN</a:t>
            </a:r>
            <a:endParaRPr lang="en-US" sz="800" b="1" dirty="0">
              <a:solidFill>
                <a:schemeClr val="lt1"/>
              </a:solidFill>
              <a:latin typeface="+mn-lt"/>
              <a:ea typeface="+mn-ea"/>
            </a:endParaRPr>
          </a:p>
        </p:txBody>
      </p:sp>
      <p:sp>
        <p:nvSpPr>
          <p:cNvPr id="82" name="Rectangle 81"/>
          <p:cNvSpPr>
            <a:spLocks noChangeArrowheads="1"/>
          </p:cNvSpPr>
          <p:nvPr/>
        </p:nvSpPr>
        <p:spPr bwMode="auto">
          <a:xfrm>
            <a:off x="2971800" y="3765271"/>
            <a:ext cx="1524000" cy="314325"/>
          </a:xfrm>
          <a:prstGeom prst="rect">
            <a:avLst/>
          </a:prstGeom>
          <a:solidFill>
            <a:schemeClr val="accent1"/>
          </a:solidFill>
          <a:ln w="38100">
            <a:noFill/>
            <a:miter lim="800000"/>
            <a:headEnd/>
            <a:tailEnd/>
          </a:ln>
          <a:effectLst>
            <a:outerShdw dist="20000" dir="5400000" rotWithShape="0">
              <a:srgbClr val="808080">
                <a:alpha val="37999"/>
              </a:srgbClr>
            </a:outerShdw>
          </a:effectLst>
        </p:spPr>
        <p:txBody>
          <a:bodyPr anchor="ctr"/>
          <a:lstStyle/>
          <a:p>
            <a:pPr algn="ctr">
              <a:defRPr/>
            </a:pPr>
            <a:r>
              <a:rPr lang="en-US" sz="800" b="1" dirty="0">
                <a:solidFill>
                  <a:schemeClr val="lt1"/>
                </a:solidFill>
                <a:latin typeface="+mn-lt"/>
                <a:ea typeface="+mn-ea"/>
              </a:rPr>
              <a:t>Identity Propagation</a:t>
            </a:r>
          </a:p>
        </p:txBody>
      </p:sp>
      <p:cxnSp>
        <p:nvCxnSpPr>
          <p:cNvPr id="83" name="Straight Connector 114"/>
          <p:cNvCxnSpPr>
            <a:cxnSpLocks noChangeShapeType="1"/>
          </p:cNvCxnSpPr>
          <p:nvPr/>
        </p:nvCxnSpPr>
        <p:spPr bwMode="auto">
          <a:xfrm flipV="1">
            <a:off x="5049838" y="1947863"/>
            <a:ext cx="412750" cy="14287"/>
          </a:xfrm>
          <a:prstGeom prst="line">
            <a:avLst/>
          </a:prstGeom>
          <a:noFill/>
          <a:ln w="19050">
            <a:solidFill>
              <a:schemeClr val="accent1"/>
            </a:solidFill>
            <a:prstDash val="sysDot"/>
            <a:round/>
            <a:headEnd/>
            <a:tailEnd type="triangle" w="med" len="med"/>
          </a:ln>
        </p:spPr>
      </p:cxnSp>
      <p:grpSp>
        <p:nvGrpSpPr>
          <p:cNvPr id="16" name="Group 265"/>
          <p:cNvGrpSpPr>
            <a:grpSpLocks/>
          </p:cNvGrpSpPr>
          <p:nvPr/>
        </p:nvGrpSpPr>
        <p:grpSpPr bwMode="auto">
          <a:xfrm>
            <a:off x="5434013" y="1484313"/>
            <a:ext cx="814387" cy="812800"/>
            <a:chOff x="1668" y="2681"/>
            <a:chExt cx="683" cy="683"/>
          </a:xfrm>
        </p:grpSpPr>
        <p:sp>
          <p:nvSpPr>
            <p:cNvPr id="85"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a:lnSpc>
                  <a:spcPct val="90000"/>
                </a:lnSpc>
                <a:spcBef>
                  <a:spcPct val="50000"/>
                </a:spcBef>
                <a:buClr>
                  <a:srgbClr val="FD0000"/>
                </a:buClr>
                <a:defRPr/>
              </a:pPr>
              <a:endParaRPr lang="en-US" sz="1300" b="1" dirty="0">
                <a:solidFill>
                  <a:srgbClr val="000000"/>
                </a:solidFill>
                <a:latin typeface="Arial" charset="0"/>
                <a:ea typeface="ＭＳ Ｐゴシック" pitchFamily="-106" charset="-128"/>
              </a:endParaRPr>
            </a:p>
          </p:txBody>
        </p:sp>
        <p:sp>
          <p:nvSpPr>
            <p:cNvPr id="86"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a:lnSpc>
                  <a:spcPct val="90000"/>
                </a:lnSpc>
                <a:spcBef>
                  <a:spcPct val="50000"/>
                </a:spcBef>
                <a:buClr>
                  <a:srgbClr val="FD0000"/>
                </a:buClr>
              </a:pPr>
              <a:endParaRPr lang="en-US" sz="1300" b="1">
                <a:solidFill>
                  <a:srgbClr val="000000"/>
                </a:solidFill>
              </a:endParaRPr>
            </a:p>
          </p:txBody>
        </p:sp>
      </p:grpSp>
      <p:grpSp>
        <p:nvGrpSpPr>
          <p:cNvPr id="17" name="Group 223"/>
          <p:cNvGrpSpPr>
            <a:grpSpLocks/>
          </p:cNvGrpSpPr>
          <p:nvPr/>
        </p:nvGrpSpPr>
        <p:grpSpPr bwMode="auto">
          <a:xfrm>
            <a:off x="5667374" y="1638300"/>
            <a:ext cx="323851" cy="523875"/>
            <a:chOff x="6540500" y="4689475"/>
            <a:chExt cx="1133475" cy="1111250"/>
          </a:xfrm>
        </p:grpSpPr>
        <p:sp>
          <p:nvSpPr>
            <p:cNvPr id="91" name="Freeform 153"/>
            <p:cNvSpPr>
              <a:spLocks/>
            </p:cNvSpPr>
            <p:nvPr/>
          </p:nvSpPr>
          <p:spPr bwMode="auto">
            <a:xfrm>
              <a:off x="6540500" y="5461000"/>
              <a:ext cx="1133475" cy="339725"/>
            </a:xfrm>
            <a:custGeom>
              <a:avLst/>
              <a:gdLst>
                <a:gd name="T0" fmla="*/ 2147483647 w 2856"/>
                <a:gd name="T1" fmla="*/ 2147483647 h 858"/>
                <a:gd name="T2" fmla="*/ 2147483647 w 2856"/>
                <a:gd name="T3" fmla="*/ 2147483647 h 858"/>
                <a:gd name="T4" fmla="*/ 2147483647 w 2856"/>
                <a:gd name="T5" fmla="*/ 2147483647 h 858"/>
                <a:gd name="T6" fmla="*/ 2147483647 w 2856"/>
                <a:gd name="T7" fmla="*/ 2147483647 h 858"/>
                <a:gd name="T8" fmla="*/ 2147483647 w 2856"/>
                <a:gd name="T9" fmla="*/ 2147483647 h 858"/>
                <a:gd name="T10" fmla="*/ 2147483647 w 2856"/>
                <a:gd name="T11" fmla="*/ 2147483647 h 858"/>
                <a:gd name="T12" fmla="*/ 2147483647 w 2856"/>
                <a:gd name="T13" fmla="*/ 2147483647 h 858"/>
                <a:gd name="T14" fmla="*/ 2147483647 w 2856"/>
                <a:gd name="T15" fmla="*/ 2147483647 h 858"/>
                <a:gd name="T16" fmla="*/ 2147483647 w 2856"/>
                <a:gd name="T17" fmla="*/ 2147483647 h 858"/>
                <a:gd name="T18" fmla="*/ 2147483647 w 2856"/>
                <a:gd name="T19" fmla="*/ 2147483647 h 858"/>
                <a:gd name="T20" fmla="*/ 2147483647 w 2856"/>
                <a:gd name="T21" fmla="*/ 2147483647 h 858"/>
                <a:gd name="T22" fmla="*/ 2147483647 w 2856"/>
                <a:gd name="T23" fmla="*/ 2147483647 h 858"/>
                <a:gd name="T24" fmla="*/ 2147483647 w 2856"/>
                <a:gd name="T25" fmla="*/ 2147483647 h 858"/>
                <a:gd name="T26" fmla="*/ 2147483647 w 2856"/>
                <a:gd name="T27" fmla="*/ 2147483647 h 858"/>
                <a:gd name="T28" fmla="*/ 2147483647 w 2856"/>
                <a:gd name="T29" fmla="*/ 2147483647 h 858"/>
                <a:gd name="T30" fmla="*/ 2147483647 w 2856"/>
                <a:gd name="T31" fmla="*/ 2147483647 h 858"/>
                <a:gd name="T32" fmla="*/ 2147483647 w 2856"/>
                <a:gd name="T33" fmla="*/ 2147483647 h 858"/>
                <a:gd name="T34" fmla="*/ 2147483647 w 2856"/>
                <a:gd name="T35" fmla="*/ 2147483647 h 858"/>
                <a:gd name="T36" fmla="*/ 2147483647 w 2856"/>
                <a:gd name="T37" fmla="*/ 2147483647 h 858"/>
                <a:gd name="T38" fmla="*/ 2147483647 w 2856"/>
                <a:gd name="T39" fmla="*/ 2147483647 h 858"/>
                <a:gd name="T40" fmla="*/ 2147483647 w 2856"/>
                <a:gd name="T41" fmla="*/ 2147483647 h 858"/>
                <a:gd name="T42" fmla="*/ 2147483647 w 2856"/>
                <a:gd name="T43" fmla="*/ 2147483647 h 858"/>
                <a:gd name="T44" fmla="*/ 2147483647 w 2856"/>
                <a:gd name="T45" fmla="*/ 2147483647 h 858"/>
                <a:gd name="T46" fmla="*/ 2147483647 w 2856"/>
                <a:gd name="T47" fmla="*/ 2147483647 h 858"/>
                <a:gd name="T48" fmla="*/ 2147483647 w 2856"/>
                <a:gd name="T49" fmla="*/ 2147483647 h 858"/>
                <a:gd name="T50" fmla="*/ 2147483647 w 2856"/>
                <a:gd name="T51" fmla="*/ 2147483647 h 858"/>
                <a:gd name="T52" fmla="*/ 2147483647 w 2856"/>
                <a:gd name="T53" fmla="*/ 2147483647 h 858"/>
                <a:gd name="T54" fmla="*/ 2147483647 w 2856"/>
                <a:gd name="T55" fmla="*/ 2147483647 h 858"/>
                <a:gd name="T56" fmla="*/ 2147483647 w 2856"/>
                <a:gd name="T57" fmla="*/ 2147483647 h 858"/>
                <a:gd name="T58" fmla="*/ 2147483647 w 2856"/>
                <a:gd name="T59" fmla="*/ 2147483647 h 858"/>
                <a:gd name="T60" fmla="*/ 2147483647 w 2856"/>
                <a:gd name="T61" fmla="*/ 2147483647 h 858"/>
                <a:gd name="T62" fmla="*/ 2147483647 w 2856"/>
                <a:gd name="T63" fmla="*/ 2147483647 h 858"/>
                <a:gd name="T64" fmla="*/ 2147483647 w 2856"/>
                <a:gd name="T65" fmla="*/ 2147483647 h 858"/>
                <a:gd name="T66" fmla="*/ 2147483647 w 2856"/>
                <a:gd name="T67" fmla="*/ 2147483647 h 858"/>
                <a:gd name="T68" fmla="*/ 2147483647 w 2856"/>
                <a:gd name="T69" fmla="*/ 2147483647 h 858"/>
                <a:gd name="T70" fmla="*/ 2147483647 w 2856"/>
                <a:gd name="T71" fmla="*/ 2147483647 h 858"/>
                <a:gd name="T72" fmla="*/ 2147483647 w 2856"/>
                <a:gd name="T73" fmla="*/ 2147483647 h 858"/>
                <a:gd name="T74" fmla="*/ 2147483647 w 2856"/>
                <a:gd name="T75" fmla="*/ 2147483647 h 858"/>
                <a:gd name="T76" fmla="*/ 2147483647 w 2856"/>
                <a:gd name="T77" fmla="*/ 2147483647 h 858"/>
                <a:gd name="T78" fmla="*/ 2147483647 w 2856"/>
                <a:gd name="T79" fmla="*/ 2147483647 h 858"/>
                <a:gd name="T80" fmla="*/ 2147483647 w 2856"/>
                <a:gd name="T81" fmla="*/ 2147483647 h 858"/>
                <a:gd name="T82" fmla="*/ 2147483647 w 2856"/>
                <a:gd name="T83" fmla="*/ 2147483647 h 858"/>
                <a:gd name="T84" fmla="*/ 2147483647 w 2856"/>
                <a:gd name="T85" fmla="*/ 0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56"/>
                <a:gd name="T130" fmla="*/ 0 h 858"/>
                <a:gd name="T131" fmla="*/ 2856 w 2856"/>
                <a:gd name="T132" fmla="*/ 858 h 8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56" h="858">
                  <a:moveTo>
                    <a:pt x="1427" y="0"/>
                  </a:moveTo>
                  <a:lnTo>
                    <a:pt x="1502" y="0"/>
                  </a:lnTo>
                  <a:lnTo>
                    <a:pt x="1574" y="1"/>
                  </a:lnTo>
                  <a:lnTo>
                    <a:pt x="1644" y="4"/>
                  </a:lnTo>
                  <a:lnTo>
                    <a:pt x="1715" y="8"/>
                  </a:lnTo>
                  <a:lnTo>
                    <a:pt x="1785" y="13"/>
                  </a:lnTo>
                  <a:lnTo>
                    <a:pt x="1852" y="19"/>
                  </a:lnTo>
                  <a:lnTo>
                    <a:pt x="1919" y="26"/>
                  </a:lnTo>
                  <a:lnTo>
                    <a:pt x="1983" y="33"/>
                  </a:lnTo>
                  <a:lnTo>
                    <a:pt x="2046" y="42"/>
                  </a:lnTo>
                  <a:lnTo>
                    <a:pt x="2108" y="51"/>
                  </a:lnTo>
                  <a:lnTo>
                    <a:pt x="2168" y="62"/>
                  </a:lnTo>
                  <a:lnTo>
                    <a:pt x="2226" y="73"/>
                  </a:lnTo>
                  <a:lnTo>
                    <a:pt x="2282" y="85"/>
                  </a:lnTo>
                  <a:lnTo>
                    <a:pt x="2336" y="98"/>
                  </a:lnTo>
                  <a:lnTo>
                    <a:pt x="2387" y="111"/>
                  </a:lnTo>
                  <a:lnTo>
                    <a:pt x="2437" y="125"/>
                  </a:lnTo>
                  <a:lnTo>
                    <a:pt x="2485" y="140"/>
                  </a:lnTo>
                  <a:lnTo>
                    <a:pt x="2529" y="156"/>
                  </a:lnTo>
                  <a:lnTo>
                    <a:pt x="2571" y="172"/>
                  </a:lnTo>
                  <a:lnTo>
                    <a:pt x="2611" y="189"/>
                  </a:lnTo>
                  <a:lnTo>
                    <a:pt x="2648" y="206"/>
                  </a:lnTo>
                  <a:lnTo>
                    <a:pt x="2683" y="224"/>
                  </a:lnTo>
                  <a:lnTo>
                    <a:pt x="2714" y="243"/>
                  </a:lnTo>
                  <a:lnTo>
                    <a:pt x="2744" y="263"/>
                  </a:lnTo>
                  <a:lnTo>
                    <a:pt x="2769" y="282"/>
                  </a:lnTo>
                  <a:lnTo>
                    <a:pt x="2791" y="301"/>
                  </a:lnTo>
                  <a:lnTo>
                    <a:pt x="2811" y="322"/>
                  </a:lnTo>
                  <a:lnTo>
                    <a:pt x="2826" y="342"/>
                  </a:lnTo>
                  <a:lnTo>
                    <a:pt x="2839" y="364"/>
                  </a:lnTo>
                  <a:lnTo>
                    <a:pt x="2848" y="385"/>
                  </a:lnTo>
                  <a:lnTo>
                    <a:pt x="2853" y="407"/>
                  </a:lnTo>
                  <a:lnTo>
                    <a:pt x="2856" y="429"/>
                  </a:lnTo>
                  <a:lnTo>
                    <a:pt x="2853" y="452"/>
                  </a:lnTo>
                  <a:lnTo>
                    <a:pt x="2848" y="474"/>
                  </a:lnTo>
                  <a:lnTo>
                    <a:pt x="2839" y="494"/>
                  </a:lnTo>
                  <a:lnTo>
                    <a:pt x="2826" y="516"/>
                  </a:lnTo>
                  <a:lnTo>
                    <a:pt x="2811" y="537"/>
                  </a:lnTo>
                  <a:lnTo>
                    <a:pt x="2791" y="557"/>
                  </a:lnTo>
                  <a:lnTo>
                    <a:pt x="2769" y="577"/>
                  </a:lnTo>
                  <a:lnTo>
                    <a:pt x="2744" y="596"/>
                  </a:lnTo>
                  <a:lnTo>
                    <a:pt x="2714" y="615"/>
                  </a:lnTo>
                  <a:lnTo>
                    <a:pt x="2683" y="634"/>
                  </a:lnTo>
                  <a:lnTo>
                    <a:pt x="2648" y="652"/>
                  </a:lnTo>
                  <a:lnTo>
                    <a:pt x="2611" y="669"/>
                  </a:lnTo>
                  <a:lnTo>
                    <a:pt x="2571" y="686"/>
                  </a:lnTo>
                  <a:lnTo>
                    <a:pt x="2529" y="703"/>
                  </a:lnTo>
                  <a:lnTo>
                    <a:pt x="2485" y="718"/>
                  </a:lnTo>
                  <a:lnTo>
                    <a:pt x="2437" y="734"/>
                  </a:lnTo>
                  <a:lnTo>
                    <a:pt x="2387" y="748"/>
                  </a:lnTo>
                  <a:lnTo>
                    <a:pt x="2336" y="761"/>
                  </a:lnTo>
                  <a:lnTo>
                    <a:pt x="2282" y="773"/>
                  </a:lnTo>
                  <a:lnTo>
                    <a:pt x="2226" y="785"/>
                  </a:lnTo>
                  <a:lnTo>
                    <a:pt x="2168" y="797"/>
                  </a:lnTo>
                  <a:lnTo>
                    <a:pt x="2108" y="807"/>
                  </a:lnTo>
                  <a:lnTo>
                    <a:pt x="2046" y="816"/>
                  </a:lnTo>
                  <a:lnTo>
                    <a:pt x="1983" y="825"/>
                  </a:lnTo>
                  <a:lnTo>
                    <a:pt x="1919" y="833"/>
                  </a:lnTo>
                  <a:lnTo>
                    <a:pt x="1852" y="839"/>
                  </a:lnTo>
                  <a:lnTo>
                    <a:pt x="1785" y="845"/>
                  </a:lnTo>
                  <a:lnTo>
                    <a:pt x="1715" y="851"/>
                  </a:lnTo>
                  <a:lnTo>
                    <a:pt x="1644" y="853"/>
                  </a:lnTo>
                  <a:lnTo>
                    <a:pt x="1574" y="857"/>
                  </a:lnTo>
                  <a:lnTo>
                    <a:pt x="1502" y="858"/>
                  </a:lnTo>
                  <a:lnTo>
                    <a:pt x="1427" y="858"/>
                  </a:lnTo>
                  <a:lnTo>
                    <a:pt x="1354" y="858"/>
                  </a:lnTo>
                  <a:lnTo>
                    <a:pt x="1282" y="857"/>
                  </a:lnTo>
                  <a:lnTo>
                    <a:pt x="1211" y="853"/>
                  </a:lnTo>
                  <a:lnTo>
                    <a:pt x="1140" y="851"/>
                  </a:lnTo>
                  <a:lnTo>
                    <a:pt x="1070" y="845"/>
                  </a:lnTo>
                  <a:lnTo>
                    <a:pt x="1004" y="839"/>
                  </a:lnTo>
                  <a:lnTo>
                    <a:pt x="937" y="833"/>
                  </a:lnTo>
                  <a:lnTo>
                    <a:pt x="872" y="825"/>
                  </a:lnTo>
                  <a:lnTo>
                    <a:pt x="809" y="816"/>
                  </a:lnTo>
                  <a:lnTo>
                    <a:pt x="747" y="807"/>
                  </a:lnTo>
                  <a:lnTo>
                    <a:pt x="687" y="797"/>
                  </a:lnTo>
                  <a:lnTo>
                    <a:pt x="629" y="785"/>
                  </a:lnTo>
                  <a:lnTo>
                    <a:pt x="574" y="773"/>
                  </a:lnTo>
                  <a:lnTo>
                    <a:pt x="520" y="761"/>
                  </a:lnTo>
                  <a:lnTo>
                    <a:pt x="468" y="748"/>
                  </a:lnTo>
                  <a:lnTo>
                    <a:pt x="418" y="734"/>
                  </a:lnTo>
                  <a:lnTo>
                    <a:pt x="370" y="718"/>
                  </a:lnTo>
                  <a:lnTo>
                    <a:pt x="325" y="703"/>
                  </a:lnTo>
                  <a:lnTo>
                    <a:pt x="284" y="686"/>
                  </a:lnTo>
                  <a:lnTo>
                    <a:pt x="244" y="669"/>
                  </a:lnTo>
                  <a:lnTo>
                    <a:pt x="207" y="652"/>
                  </a:lnTo>
                  <a:lnTo>
                    <a:pt x="172" y="634"/>
                  </a:lnTo>
                  <a:lnTo>
                    <a:pt x="141" y="615"/>
                  </a:lnTo>
                  <a:lnTo>
                    <a:pt x="112" y="596"/>
                  </a:lnTo>
                  <a:lnTo>
                    <a:pt x="86" y="577"/>
                  </a:lnTo>
                  <a:lnTo>
                    <a:pt x="64" y="557"/>
                  </a:lnTo>
                  <a:lnTo>
                    <a:pt x="45" y="537"/>
                  </a:lnTo>
                  <a:lnTo>
                    <a:pt x="29" y="516"/>
                  </a:lnTo>
                  <a:lnTo>
                    <a:pt x="16" y="494"/>
                  </a:lnTo>
                  <a:lnTo>
                    <a:pt x="7" y="474"/>
                  </a:lnTo>
                  <a:lnTo>
                    <a:pt x="2" y="452"/>
                  </a:lnTo>
                  <a:lnTo>
                    <a:pt x="0" y="429"/>
                  </a:lnTo>
                  <a:lnTo>
                    <a:pt x="2" y="407"/>
                  </a:lnTo>
                  <a:lnTo>
                    <a:pt x="7" y="385"/>
                  </a:lnTo>
                  <a:lnTo>
                    <a:pt x="16" y="364"/>
                  </a:lnTo>
                  <a:lnTo>
                    <a:pt x="29" y="342"/>
                  </a:lnTo>
                  <a:lnTo>
                    <a:pt x="45" y="322"/>
                  </a:lnTo>
                  <a:lnTo>
                    <a:pt x="64" y="301"/>
                  </a:lnTo>
                  <a:lnTo>
                    <a:pt x="86" y="282"/>
                  </a:lnTo>
                  <a:lnTo>
                    <a:pt x="112" y="263"/>
                  </a:lnTo>
                  <a:lnTo>
                    <a:pt x="141" y="243"/>
                  </a:lnTo>
                  <a:lnTo>
                    <a:pt x="172" y="224"/>
                  </a:lnTo>
                  <a:lnTo>
                    <a:pt x="207" y="206"/>
                  </a:lnTo>
                  <a:lnTo>
                    <a:pt x="244" y="189"/>
                  </a:lnTo>
                  <a:lnTo>
                    <a:pt x="284" y="172"/>
                  </a:lnTo>
                  <a:lnTo>
                    <a:pt x="325" y="156"/>
                  </a:lnTo>
                  <a:lnTo>
                    <a:pt x="370" y="140"/>
                  </a:lnTo>
                  <a:lnTo>
                    <a:pt x="418" y="125"/>
                  </a:lnTo>
                  <a:lnTo>
                    <a:pt x="468" y="111"/>
                  </a:lnTo>
                  <a:lnTo>
                    <a:pt x="520" y="98"/>
                  </a:lnTo>
                  <a:lnTo>
                    <a:pt x="574" y="85"/>
                  </a:lnTo>
                  <a:lnTo>
                    <a:pt x="629" y="73"/>
                  </a:lnTo>
                  <a:lnTo>
                    <a:pt x="687" y="62"/>
                  </a:lnTo>
                  <a:lnTo>
                    <a:pt x="747" y="51"/>
                  </a:lnTo>
                  <a:lnTo>
                    <a:pt x="809" y="42"/>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w="9525">
              <a:noFill/>
              <a:round/>
              <a:headEnd/>
              <a:tailEnd/>
            </a:ln>
          </p:spPr>
          <p:txBody>
            <a:bodyPr/>
            <a:lstStyle/>
            <a:p>
              <a:endParaRPr lang="en-US"/>
            </a:p>
          </p:txBody>
        </p:sp>
        <p:sp>
          <p:nvSpPr>
            <p:cNvPr id="92" name="Freeform 154"/>
            <p:cNvSpPr>
              <a:spLocks/>
            </p:cNvSpPr>
            <p:nvPr/>
          </p:nvSpPr>
          <p:spPr bwMode="auto">
            <a:xfrm>
              <a:off x="6567488" y="5457825"/>
              <a:ext cx="1081088" cy="298450"/>
            </a:xfrm>
            <a:custGeom>
              <a:avLst/>
              <a:gdLst>
                <a:gd name="T0" fmla="*/ 2147483647 w 2727"/>
                <a:gd name="T1" fmla="*/ 2147483647 h 752"/>
                <a:gd name="T2" fmla="*/ 2147483647 w 2727"/>
                <a:gd name="T3" fmla="*/ 2147483647 h 752"/>
                <a:gd name="T4" fmla="*/ 2147483647 w 2727"/>
                <a:gd name="T5" fmla="*/ 2147483647 h 752"/>
                <a:gd name="T6" fmla="*/ 2147483647 w 2727"/>
                <a:gd name="T7" fmla="*/ 2147483647 h 752"/>
                <a:gd name="T8" fmla="*/ 2147483647 w 2727"/>
                <a:gd name="T9" fmla="*/ 2147483647 h 752"/>
                <a:gd name="T10" fmla="*/ 2147483647 w 2727"/>
                <a:gd name="T11" fmla="*/ 2147483647 h 752"/>
                <a:gd name="T12" fmla="*/ 2147483647 w 2727"/>
                <a:gd name="T13" fmla="*/ 2147483647 h 752"/>
                <a:gd name="T14" fmla="*/ 2147483647 w 2727"/>
                <a:gd name="T15" fmla="*/ 2147483647 h 752"/>
                <a:gd name="T16" fmla="*/ 2147483647 w 2727"/>
                <a:gd name="T17" fmla="*/ 2147483647 h 752"/>
                <a:gd name="T18" fmla="*/ 2147483647 w 2727"/>
                <a:gd name="T19" fmla="*/ 2147483647 h 752"/>
                <a:gd name="T20" fmla="*/ 2147483647 w 2727"/>
                <a:gd name="T21" fmla="*/ 2147483647 h 752"/>
                <a:gd name="T22" fmla="*/ 2147483647 w 2727"/>
                <a:gd name="T23" fmla="*/ 2147483647 h 752"/>
                <a:gd name="T24" fmla="*/ 2147483647 w 2727"/>
                <a:gd name="T25" fmla="*/ 2147483647 h 752"/>
                <a:gd name="T26" fmla="*/ 2147483647 w 2727"/>
                <a:gd name="T27" fmla="*/ 2147483647 h 752"/>
                <a:gd name="T28" fmla="*/ 2147483647 w 2727"/>
                <a:gd name="T29" fmla="*/ 2147483647 h 752"/>
                <a:gd name="T30" fmla="*/ 2147483647 w 2727"/>
                <a:gd name="T31" fmla="*/ 2147483647 h 752"/>
                <a:gd name="T32" fmla="*/ 2147483647 w 2727"/>
                <a:gd name="T33" fmla="*/ 2147483647 h 752"/>
                <a:gd name="T34" fmla="*/ 2147483647 w 2727"/>
                <a:gd name="T35" fmla="*/ 2147483647 h 752"/>
                <a:gd name="T36" fmla="*/ 2147483647 w 2727"/>
                <a:gd name="T37" fmla="*/ 2147483647 h 752"/>
                <a:gd name="T38" fmla="*/ 2147483647 w 2727"/>
                <a:gd name="T39" fmla="*/ 2147483647 h 752"/>
                <a:gd name="T40" fmla="*/ 2147483647 w 2727"/>
                <a:gd name="T41" fmla="*/ 2147483647 h 752"/>
                <a:gd name="T42" fmla="*/ 2147483647 w 2727"/>
                <a:gd name="T43" fmla="*/ 2147483647 h 752"/>
                <a:gd name="T44" fmla="*/ 2147483647 w 2727"/>
                <a:gd name="T45" fmla="*/ 2147483647 h 752"/>
                <a:gd name="T46" fmla="*/ 2147483647 w 2727"/>
                <a:gd name="T47" fmla="*/ 2147483647 h 752"/>
                <a:gd name="T48" fmla="*/ 2147483647 w 2727"/>
                <a:gd name="T49" fmla="*/ 2147483647 h 752"/>
                <a:gd name="T50" fmla="*/ 2147483647 w 2727"/>
                <a:gd name="T51" fmla="*/ 2147483647 h 752"/>
                <a:gd name="T52" fmla="*/ 2147483647 w 2727"/>
                <a:gd name="T53" fmla="*/ 2147483647 h 752"/>
                <a:gd name="T54" fmla="*/ 2147483647 w 2727"/>
                <a:gd name="T55" fmla="*/ 2147483647 h 752"/>
                <a:gd name="T56" fmla="*/ 2147483647 w 2727"/>
                <a:gd name="T57" fmla="*/ 2147483647 h 752"/>
                <a:gd name="T58" fmla="*/ 2147483647 w 2727"/>
                <a:gd name="T59" fmla="*/ 2147483647 h 752"/>
                <a:gd name="T60" fmla="*/ 2147483647 w 2727"/>
                <a:gd name="T61" fmla="*/ 2147483647 h 752"/>
                <a:gd name="T62" fmla="*/ 2147483647 w 2727"/>
                <a:gd name="T63" fmla="*/ 2147483647 h 752"/>
                <a:gd name="T64" fmla="*/ 2147483647 w 2727"/>
                <a:gd name="T65" fmla="*/ 2147483647 h 752"/>
                <a:gd name="T66" fmla="*/ 2147483647 w 2727"/>
                <a:gd name="T67" fmla="*/ 2147483647 h 752"/>
                <a:gd name="T68" fmla="*/ 2147483647 w 2727"/>
                <a:gd name="T69" fmla="*/ 2147483647 h 752"/>
                <a:gd name="T70" fmla="*/ 2147483647 w 2727"/>
                <a:gd name="T71" fmla="*/ 2147483647 h 752"/>
                <a:gd name="T72" fmla="*/ 2147483647 w 2727"/>
                <a:gd name="T73" fmla="*/ 2147483647 h 752"/>
                <a:gd name="T74" fmla="*/ 2147483647 w 2727"/>
                <a:gd name="T75" fmla="*/ 2147483647 h 752"/>
                <a:gd name="T76" fmla="*/ 2147483647 w 2727"/>
                <a:gd name="T77" fmla="*/ 2147483647 h 752"/>
                <a:gd name="T78" fmla="*/ 2147483647 w 2727"/>
                <a:gd name="T79" fmla="*/ 2147483647 h 752"/>
                <a:gd name="T80" fmla="*/ 2147483647 w 2727"/>
                <a:gd name="T81" fmla="*/ 2147483647 h 752"/>
                <a:gd name="T82" fmla="*/ 2147483647 w 2727"/>
                <a:gd name="T83" fmla="*/ 2147483647 h 752"/>
                <a:gd name="T84" fmla="*/ 2147483647 w 2727"/>
                <a:gd name="T85" fmla="*/ 0 h 7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27"/>
                <a:gd name="T130" fmla="*/ 0 h 752"/>
                <a:gd name="T131" fmla="*/ 2727 w 2727"/>
                <a:gd name="T132" fmla="*/ 752 h 7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27" h="752">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w="9525">
              <a:noFill/>
              <a:round/>
              <a:headEnd/>
              <a:tailEnd/>
            </a:ln>
          </p:spPr>
          <p:txBody>
            <a:bodyPr/>
            <a:lstStyle/>
            <a:p>
              <a:endParaRPr lang="en-US"/>
            </a:p>
          </p:txBody>
        </p:sp>
        <p:sp>
          <p:nvSpPr>
            <p:cNvPr id="93" name="Freeform 155"/>
            <p:cNvSpPr>
              <a:spLocks/>
            </p:cNvSpPr>
            <p:nvPr/>
          </p:nvSpPr>
          <p:spPr bwMode="auto">
            <a:xfrm>
              <a:off x="6540500" y="5246701"/>
              <a:ext cx="1133475" cy="480367"/>
            </a:xfrm>
            <a:custGeom>
              <a:avLst/>
              <a:gdLst>
                <a:gd name="T0" fmla="*/ 2852 w 2856"/>
                <a:gd name="T1" fmla="*/ 813 h 1212"/>
                <a:gd name="T2" fmla="*/ 2835 w 2856"/>
                <a:gd name="T3" fmla="*/ 855 h 1212"/>
                <a:gd name="T4" fmla="*/ 2804 w 2856"/>
                <a:gd name="T5" fmla="*/ 896 h 1212"/>
                <a:gd name="T6" fmla="*/ 2760 w 2856"/>
                <a:gd name="T7" fmla="*/ 936 h 1212"/>
                <a:gd name="T8" fmla="*/ 2705 w 2856"/>
                <a:gd name="T9" fmla="*/ 974 h 1212"/>
                <a:gd name="T10" fmla="*/ 2638 w 2856"/>
                <a:gd name="T11" fmla="*/ 1010 h 1212"/>
                <a:gd name="T12" fmla="*/ 2561 w 2856"/>
                <a:gd name="T13" fmla="*/ 1043 h 1212"/>
                <a:gd name="T14" fmla="*/ 2475 w 2856"/>
                <a:gd name="T15" fmla="*/ 1074 h 1212"/>
                <a:gd name="T16" fmla="*/ 2378 w 2856"/>
                <a:gd name="T17" fmla="*/ 1102 h 1212"/>
                <a:gd name="T18" fmla="*/ 2273 w 2856"/>
                <a:gd name="T19" fmla="*/ 1128 h 1212"/>
                <a:gd name="T20" fmla="*/ 2159 w 2856"/>
                <a:gd name="T21" fmla="*/ 1151 h 1212"/>
                <a:gd name="T22" fmla="*/ 2040 w 2856"/>
                <a:gd name="T23" fmla="*/ 1171 h 1212"/>
                <a:gd name="T24" fmla="*/ 1912 w 2856"/>
                <a:gd name="T25" fmla="*/ 1186 h 1212"/>
                <a:gd name="T26" fmla="*/ 1780 w 2856"/>
                <a:gd name="T27" fmla="*/ 1198 h 1212"/>
                <a:gd name="T28" fmla="*/ 1642 w 2856"/>
                <a:gd name="T29" fmla="*/ 1207 h 1212"/>
                <a:gd name="T30" fmla="*/ 1500 w 2856"/>
                <a:gd name="T31" fmla="*/ 1210 h 1212"/>
                <a:gd name="T32" fmla="*/ 1355 w 2856"/>
                <a:gd name="T33" fmla="*/ 1210 h 1212"/>
                <a:gd name="T34" fmla="*/ 1213 w 2856"/>
                <a:gd name="T35" fmla="*/ 1207 h 1212"/>
                <a:gd name="T36" fmla="*/ 1076 w 2856"/>
                <a:gd name="T37" fmla="*/ 1198 h 1212"/>
                <a:gd name="T38" fmla="*/ 943 w 2856"/>
                <a:gd name="T39" fmla="*/ 1186 h 1212"/>
                <a:gd name="T40" fmla="*/ 816 w 2856"/>
                <a:gd name="T41" fmla="*/ 1171 h 1212"/>
                <a:gd name="T42" fmla="*/ 696 w 2856"/>
                <a:gd name="T43" fmla="*/ 1151 h 1212"/>
                <a:gd name="T44" fmla="*/ 583 w 2856"/>
                <a:gd name="T45" fmla="*/ 1128 h 1212"/>
                <a:gd name="T46" fmla="*/ 477 w 2856"/>
                <a:gd name="T47" fmla="*/ 1102 h 1212"/>
                <a:gd name="T48" fmla="*/ 381 w 2856"/>
                <a:gd name="T49" fmla="*/ 1074 h 1212"/>
                <a:gd name="T50" fmla="*/ 294 w 2856"/>
                <a:gd name="T51" fmla="*/ 1043 h 1212"/>
                <a:gd name="T52" fmla="*/ 217 w 2856"/>
                <a:gd name="T53" fmla="*/ 1010 h 1212"/>
                <a:gd name="T54" fmla="*/ 150 w 2856"/>
                <a:gd name="T55" fmla="*/ 974 h 1212"/>
                <a:gd name="T56" fmla="*/ 95 w 2856"/>
                <a:gd name="T57" fmla="*/ 936 h 1212"/>
                <a:gd name="T58" fmla="*/ 51 w 2856"/>
                <a:gd name="T59" fmla="*/ 896 h 1212"/>
                <a:gd name="T60" fmla="*/ 20 w 2856"/>
                <a:gd name="T61" fmla="*/ 855 h 1212"/>
                <a:gd name="T62" fmla="*/ 4 w 2856"/>
                <a:gd name="T63" fmla="*/ 813 h 1212"/>
                <a:gd name="T64" fmla="*/ 0 w 2856"/>
                <a:gd name="T65" fmla="*/ 791 h 1212"/>
                <a:gd name="T66" fmla="*/ 670 w 2856"/>
                <a:gd name="T67" fmla="*/ 323 h 1212"/>
                <a:gd name="T68" fmla="*/ 2856 w 2856"/>
                <a:gd name="T69" fmla="*/ 0 h 1212"/>
                <a:gd name="T70" fmla="*/ 2856 w 2856"/>
                <a:gd name="T71" fmla="*/ 791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56" h="1212">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flip="none" rotWithShape="1">
              <a:gsLst>
                <a:gs pos="91000">
                  <a:schemeClr val="bg1">
                    <a:lumMod val="95000"/>
                  </a:schemeClr>
                </a:gs>
                <a:gs pos="18000">
                  <a:schemeClr val="bg1">
                    <a:lumMod val="85000"/>
                  </a:schemeClr>
                </a:gs>
                <a:gs pos="0">
                  <a:srgbClr val="D2D3D5">
                    <a:shade val="30000"/>
                    <a:satMod val="115000"/>
                  </a:srgbClr>
                </a:gs>
                <a:gs pos="36000">
                  <a:srgbClr val="D2D3D5">
                    <a:shade val="67500"/>
                    <a:satMod val="115000"/>
                  </a:srgbClr>
                </a:gs>
                <a:gs pos="100000">
                  <a:srgbClr val="D2D3D5">
                    <a:shade val="100000"/>
                    <a:satMod val="115000"/>
                  </a:srgbClr>
                </a:gs>
              </a:gsLst>
              <a:lin ang="0" scaled="1"/>
              <a:tileRect/>
            </a:gradFill>
            <a:ln>
              <a:noFill/>
            </a:ln>
            <a:extLst/>
          </p:spPr>
          <p:txBody>
            <a:bodyPr/>
            <a:lstStyle/>
            <a:p>
              <a:pPr>
                <a:defRPr/>
              </a:pPr>
              <a:endParaRPr lang="en-US">
                <a:ea typeface="+mn-ea"/>
                <a:cs typeface="Arial" pitchFamily="34" charset="0"/>
              </a:endParaRPr>
            </a:p>
          </p:txBody>
        </p:sp>
        <p:sp>
          <p:nvSpPr>
            <p:cNvPr id="94" name="Freeform 156"/>
            <p:cNvSpPr>
              <a:spLocks/>
            </p:cNvSpPr>
            <p:nvPr/>
          </p:nvSpPr>
          <p:spPr bwMode="auto">
            <a:xfrm>
              <a:off x="6540500" y="5073650"/>
              <a:ext cx="1133475" cy="341313"/>
            </a:xfrm>
            <a:custGeom>
              <a:avLst/>
              <a:gdLst>
                <a:gd name="T0" fmla="*/ 2147483647 w 2856"/>
                <a:gd name="T1" fmla="*/ 2147483647 h 860"/>
                <a:gd name="T2" fmla="*/ 2147483647 w 2856"/>
                <a:gd name="T3" fmla="*/ 2147483647 h 860"/>
                <a:gd name="T4" fmla="*/ 2147483647 w 2856"/>
                <a:gd name="T5" fmla="*/ 2147483647 h 860"/>
                <a:gd name="T6" fmla="*/ 2147483647 w 2856"/>
                <a:gd name="T7" fmla="*/ 2147483647 h 860"/>
                <a:gd name="T8" fmla="*/ 2147483647 w 2856"/>
                <a:gd name="T9" fmla="*/ 2147483647 h 860"/>
                <a:gd name="T10" fmla="*/ 2147483647 w 2856"/>
                <a:gd name="T11" fmla="*/ 2147483647 h 860"/>
                <a:gd name="T12" fmla="*/ 2147483647 w 2856"/>
                <a:gd name="T13" fmla="*/ 2147483647 h 860"/>
                <a:gd name="T14" fmla="*/ 2147483647 w 2856"/>
                <a:gd name="T15" fmla="*/ 2147483647 h 860"/>
                <a:gd name="T16" fmla="*/ 2147483647 w 2856"/>
                <a:gd name="T17" fmla="*/ 2147483647 h 860"/>
                <a:gd name="T18" fmla="*/ 2147483647 w 2856"/>
                <a:gd name="T19" fmla="*/ 2147483647 h 860"/>
                <a:gd name="T20" fmla="*/ 2147483647 w 2856"/>
                <a:gd name="T21" fmla="*/ 2147483647 h 860"/>
                <a:gd name="T22" fmla="*/ 2147483647 w 2856"/>
                <a:gd name="T23" fmla="*/ 2147483647 h 860"/>
                <a:gd name="T24" fmla="*/ 2147483647 w 2856"/>
                <a:gd name="T25" fmla="*/ 2147483647 h 860"/>
                <a:gd name="T26" fmla="*/ 2147483647 w 2856"/>
                <a:gd name="T27" fmla="*/ 2147483647 h 860"/>
                <a:gd name="T28" fmla="*/ 2147483647 w 2856"/>
                <a:gd name="T29" fmla="*/ 2147483647 h 860"/>
                <a:gd name="T30" fmla="*/ 2147483647 w 2856"/>
                <a:gd name="T31" fmla="*/ 2147483647 h 860"/>
                <a:gd name="T32" fmla="*/ 2147483647 w 2856"/>
                <a:gd name="T33" fmla="*/ 2147483647 h 860"/>
                <a:gd name="T34" fmla="*/ 2147483647 w 2856"/>
                <a:gd name="T35" fmla="*/ 2147483647 h 860"/>
                <a:gd name="T36" fmla="*/ 2147483647 w 2856"/>
                <a:gd name="T37" fmla="*/ 2147483647 h 860"/>
                <a:gd name="T38" fmla="*/ 2147483647 w 2856"/>
                <a:gd name="T39" fmla="*/ 2147483647 h 860"/>
                <a:gd name="T40" fmla="*/ 2147483647 w 2856"/>
                <a:gd name="T41" fmla="*/ 2147483647 h 860"/>
                <a:gd name="T42" fmla="*/ 2147483647 w 2856"/>
                <a:gd name="T43" fmla="*/ 2147483647 h 860"/>
                <a:gd name="T44" fmla="*/ 2147483647 w 2856"/>
                <a:gd name="T45" fmla="*/ 2147483647 h 860"/>
                <a:gd name="T46" fmla="*/ 2147483647 w 2856"/>
                <a:gd name="T47" fmla="*/ 2147483647 h 860"/>
                <a:gd name="T48" fmla="*/ 2147483647 w 2856"/>
                <a:gd name="T49" fmla="*/ 2147483647 h 860"/>
                <a:gd name="T50" fmla="*/ 2147483647 w 2856"/>
                <a:gd name="T51" fmla="*/ 2147483647 h 860"/>
                <a:gd name="T52" fmla="*/ 2147483647 w 2856"/>
                <a:gd name="T53" fmla="*/ 2147483647 h 860"/>
                <a:gd name="T54" fmla="*/ 2147483647 w 2856"/>
                <a:gd name="T55" fmla="*/ 2147483647 h 860"/>
                <a:gd name="T56" fmla="*/ 2147483647 w 2856"/>
                <a:gd name="T57" fmla="*/ 2147483647 h 860"/>
                <a:gd name="T58" fmla="*/ 2147483647 w 2856"/>
                <a:gd name="T59" fmla="*/ 2147483647 h 860"/>
                <a:gd name="T60" fmla="*/ 2147483647 w 2856"/>
                <a:gd name="T61" fmla="*/ 2147483647 h 860"/>
                <a:gd name="T62" fmla="*/ 2147483647 w 2856"/>
                <a:gd name="T63" fmla="*/ 2147483647 h 860"/>
                <a:gd name="T64" fmla="*/ 2147483647 w 2856"/>
                <a:gd name="T65" fmla="*/ 2147483647 h 860"/>
                <a:gd name="T66" fmla="*/ 2147483647 w 2856"/>
                <a:gd name="T67" fmla="*/ 2147483647 h 860"/>
                <a:gd name="T68" fmla="*/ 2147483647 w 2856"/>
                <a:gd name="T69" fmla="*/ 2147483647 h 860"/>
                <a:gd name="T70" fmla="*/ 2147483647 w 2856"/>
                <a:gd name="T71" fmla="*/ 2147483647 h 860"/>
                <a:gd name="T72" fmla="*/ 2147483647 w 2856"/>
                <a:gd name="T73" fmla="*/ 2147483647 h 860"/>
                <a:gd name="T74" fmla="*/ 2147483647 w 2856"/>
                <a:gd name="T75" fmla="*/ 2147483647 h 860"/>
                <a:gd name="T76" fmla="*/ 2147483647 w 2856"/>
                <a:gd name="T77" fmla="*/ 2147483647 h 860"/>
                <a:gd name="T78" fmla="*/ 2147483647 w 2856"/>
                <a:gd name="T79" fmla="*/ 2147483647 h 860"/>
                <a:gd name="T80" fmla="*/ 2147483647 w 2856"/>
                <a:gd name="T81" fmla="*/ 2147483647 h 860"/>
                <a:gd name="T82" fmla="*/ 2147483647 w 2856"/>
                <a:gd name="T83" fmla="*/ 2147483647 h 860"/>
                <a:gd name="T84" fmla="*/ 2147483647 w 2856"/>
                <a:gd name="T85" fmla="*/ 0 h 8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56"/>
                <a:gd name="T130" fmla="*/ 0 h 860"/>
                <a:gd name="T131" fmla="*/ 2856 w 2856"/>
                <a:gd name="T132" fmla="*/ 860 h 8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56" h="86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w="9525">
              <a:noFill/>
              <a:round/>
              <a:headEnd/>
              <a:tailEnd/>
            </a:ln>
          </p:spPr>
          <p:txBody>
            <a:bodyPr/>
            <a:lstStyle/>
            <a:p>
              <a:endParaRPr lang="en-US"/>
            </a:p>
          </p:txBody>
        </p:sp>
        <p:sp>
          <p:nvSpPr>
            <p:cNvPr id="95" name="Freeform 157"/>
            <p:cNvSpPr>
              <a:spLocks/>
            </p:cNvSpPr>
            <p:nvPr/>
          </p:nvSpPr>
          <p:spPr bwMode="auto">
            <a:xfrm>
              <a:off x="6567488" y="5072063"/>
              <a:ext cx="1081088" cy="298450"/>
            </a:xfrm>
            <a:custGeom>
              <a:avLst/>
              <a:gdLst>
                <a:gd name="T0" fmla="*/ 2147483647 w 2727"/>
                <a:gd name="T1" fmla="*/ 2147483647 h 753"/>
                <a:gd name="T2" fmla="*/ 2147483647 w 2727"/>
                <a:gd name="T3" fmla="*/ 2147483647 h 753"/>
                <a:gd name="T4" fmla="*/ 2147483647 w 2727"/>
                <a:gd name="T5" fmla="*/ 2147483647 h 753"/>
                <a:gd name="T6" fmla="*/ 2147483647 w 2727"/>
                <a:gd name="T7" fmla="*/ 2147483647 h 753"/>
                <a:gd name="T8" fmla="*/ 2147483647 w 2727"/>
                <a:gd name="T9" fmla="*/ 2147483647 h 753"/>
                <a:gd name="T10" fmla="*/ 2147483647 w 2727"/>
                <a:gd name="T11" fmla="*/ 2147483647 h 753"/>
                <a:gd name="T12" fmla="*/ 2147483647 w 2727"/>
                <a:gd name="T13" fmla="*/ 2147483647 h 753"/>
                <a:gd name="T14" fmla="*/ 2147483647 w 2727"/>
                <a:gd name="T15" fmla="*/ 2147483647 h 753"/>
                <a:gd name="T16" fmla="*/ 2147483647 w 2727"/>
                <a:gd name="T17" fmla="*/ 2147483647 h 753"/>
                <a:gd name="T18" fmla="*/ 2147483647 w 2727"/>
                <a:gd name="T19" fmla="*/ 2147483647 h 753"/>
                <a:gd name="T20" fmla="*/ 2147483647 w 2727"/>
                <a:gd name="T21" fmla="*/ 2147483647 h 753"/>
                <a:gd name="T22" fmla="*/ 2147483647 w 2727"/>
                <a:gd name="T23" fmla="*/ 2147483647 h 753"/>
                <a:gd name="T24" fmla="*/ 2147483647 w 2727"/>
                <a:gd name="T25" fmla="*/ 2147483647 h 753"/>
                <a:gd name="T26" fmla="*/ 2147483647 w 2727"/>
                <a:gd name="T27" fmla="*/ 2147483647 h 753"/>
                <a:gd name="T28" fmla="*/ 2147483647 w 2727"/>
                <a:gd name="T29" fmla="*/ 2147483647 h 753"/>
                <a:gd name="T30" fmla="*/ 2147483647 w 2727"/>
                <a:gd name="T31" fmla="*/ 2147483647 h 753"/>
                <a:gd name="T32" fmla="*/ 2147483647 w 2727"/>
                <a:gd name="T33" fmla="*/ 2147483647 h 753"/>
                <a:gd name="T34" fmla="*/ 2147483647 w 2727"/>
                <a:gd name="T35" fmla="*/ 2147483647 h 753"/>
                <a:gd name="T36" fmla="*/ 2147483647 w 2727"/>
                <a:gd name="T37" fmla="*/ 2147483647 h 753"/>
                <a:gd name="T38" fmla="*/ 2147483647 w 2727"/>
                <a:gd name="T39" fmla="*/ 2147483647 h 753"/>
                <a:gd name="T40" fmla="*/ 2147483647 w 2727"/>
                <a:gd name="T41" fmla="*/ 2147483647 h 753"/>
                <a:gd name="T42" fmla="*/ 2147483647 w 2727"/>
                <a:gd name="T43" fmla="*/ 2147483647 h 753"/>
                <a:gd name="T44" fmla="*/ 2147483647 w 2727"/>
                <a:gd name="T45" fmla="*/ 2147483647 h 753"/>
                <a:gd name="T46" fmla="*/ 2147483647 w 2727"/>
                <a:gd name="T47" fmla="*/ 2147483647 h 753"/>
                <a:gd name="T48" fmla="*/ 2147483647 w 2727"/>
                <a:gd name="T49" fmla="*/ 2147483647 h 753"/>
                <a:gd name="T50" fmla="*/ 2147483647 w 2727"/>
                <a:gd name="T51" fmla="*/ 2147483647 h 753"/>
                <a:gd name="T52" fmla="*/ 2147483647 w 2727"/>
                <a:gd name="T53" fmla="*/ 2147483647 h 753"/>
                <a:gd name="T54" fmla="*/ 2147483647 w 2727"/>
                <a:gd name="T55" fmla="*/ 2147483647 h 753"/>
                <a:gd name="T56" fmla="*/ 2147483647 w 2727"/>
                <a:gd name="T57" fmla="*/ 2147483647 h 753"/>
                <a:gd name="T58" fmla="*/ 2147483647 w 2727"/>
                <a:gd name="T59" fmla="*/ 2147483647 h 753"/>
                <a:gd name="T60" fmla="*/ 2147483647 w 2727"/>
                <a:gd name="T61" fmla="*/ 2147483647 h 753"/>
                <a:gd name="T62" fmla="*/ 2147483647 w 2727"/>
                <a:gd name="T63" fmla="*/ 2147483647 h 753"/>
                <a:gd name="T64" fmla="*/ 2147483647 w 2727"/>
                <a:gd name="T65" fmla="*/ 2147483647 h 753"/>
                <a:gd name="T66" fmla="*/ 2147483647 w 2727"/>
                <a:gd name="T67" fmla="*/ 2147483647 h 753"/>
                <a:gd name="T68" fmla="*/ 2147483647 w 2727"/>
                <a:gd name="T69" fmla="*/ 2147483647 h 753"/>
                <a:gd name="T70" fmla="*/ 2147483647 w 2727"/>
                <a:gd name="T71" fmla="*/ 2147483647 h 753"/>
                <a:gd name="T72" fmla="*/ 2147483647 w 2727"/>
                <a:gd name="T73" fmla="*/ 2147483647 h 753"/>
                <a:gd name="T74" fmla="*/ 2147483647 w 2727"/>
                <a:gd name="T75" fmla="*/ 2147483647 h 753"/>
                <a:gd name="T76" fmla="*/ 2147483647 w 2727"/>
                <a:gd name="T77" fmla="*/ 2147483647 h 753"/>
                <a:gd name="T78" fmla="*/ 2147483647 w 2727"/>
                <a:gd name="T79" fmla="*/ 2147483647 h 753"/>
                <a:gd name="T80" fmla="*/ 2147483647 w 2727"/>
                <a:gd name="T81" fmla="*/ 2147483647 h 753"/>
                <a:gd name="T82" fmla="*/ 2147483647 w 2727"/>
                <a:gd name="T83" fmla="*/ 2147483647 h 753"/>
                <a:gd name="T84" fmla="*/ 2147483647 w 2727"/>
                <a:gd name="T85" fmla="*/ 0 h 7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27"/>
                <a:gd name="T130" fmla="*/ 0 h 753"/>
                <a:gd name="T131" fmla="*/ 2727 w 2727"/>
                <a:gd name="T132" fmla="*/ 753 h 7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27" h="753">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w="9525">
              <a:noFill/>
              <a:round/>
              <a:headEnd/>
              <a:tailEnd/>
            </a:ln>
          </p:spPr>
          <p:txBody>
            <a:bodyPr/>
            <a:lstStyle/>
            <a:p>
              <a:endParaRPr lang="en-US"/>
            </a:p>
          </p:txBody>
        </p:sp>
        <p:sp>
          <p:nvSpPr>
            <p:cNvPr id="96" name="Freeform 158"/>
            <p:cNvSpPr>
              <a:spLocks/>
            </p:cNvSpPr>
            <p:nvPr/>
          </p:nvSpPr>
          <p:spPr bwMode="auto">
            <a:xfrm>
              <a:off x="6540500" y="4859206"/>
              <a:ext cx="1133475" cy="483568"/>
            </a:xfrm>
            <a:custGeom>
              <a:avLst/>
              <a:gdLst>
                <a:gd name="T0" fmla="*/ 2852 w 2856"/>
                <a:gd name="T1" fmla="*/ 813 h 1212"/>
                <a:gd name="T2" fmla="*/ 2835 w 2856"/>
                <a:gd name="T3" fmla="*/ 856 h 1212"/>
                <a:gd name="T4" fmla="*/ 2804 w 2856"/>
                <a:gd name="T5" fmla="*/ 897 h 1212"/>
                <a:gd name="T6" fmla="*/ 2760 w 2856"/>
                <a:gd name="T7" fmla="*/ 937 h 1212"/>
                <a:gd name="T8" fmla="*/ 2705 w 2856"/>
                <a:gd name="T9" fmla="*/ 974 h 1212"/>
                <a:gd name="T10" fmla="*/ 2638 w 2856"/>
                <a:gd name="T11" fmla="*/ 1010 h 1212"/>
                <a:gd name="T12" fmla="*/ 2561 w 2856"/>
                <a:gd name="T13" fmla="*/ 1044 h 1212"/>
                <a:gd name="T14" fmla="*/ 2475 w 2856"/>
                <a:gd name="T15" fmla="*/ 1074 h 1212"/>
                <a:gd name="T16" fmla="*/ 2378 w 2856"/>
                <a:gd name="T17" fmla="*/ 1103 h 1212"/>
                <a:gd name="T18" fmla="*/ 2273 w 2856"/>
                <a:gd name="T19" fmla="*/ 1129 h 1212"/>
                <a:gd name="T20" fmla="*/ 2159 w 2856"/>
                <a:gd name="T21" fmla="*/ 1152 h 1212"/>
                <a:gd name="T22" fmla="*/ 2040 w 2856"/>
                <a:gd name="T23" fmla="*/ 1171 h 1212"/>
                <a:gd name="T24" fmla="*/ 1912 w 2856"/>
                <a:gd name="T25" fmla="*/ 1186 h 1212"/>
                <a:gd name="T26" fmla="*/ 1780 w 2856"/>
                <a:gd name="T27" fmla="*/ 1199 h 1212"/>
                <a:gd name="T28" fmla="*/ 1642 w 2856"/>
                <a:gd name="T29" fmla="*/ 1207 h 1212"/>
                <a:gd name="T30" fmla="*/ 1500 w 2856"/>
                <a:gd name="T31" fmla="*/ 1211 h 1212"/>
                <a:gd name="T32" fmla="*/ 1355 w 2856"/>
                <a:gd name="T33" fmla="*/ 1211 h 1212"/>
                <a:gd name="T34" fmla="*/ 1213 w 2856"/>
                <a:gd name="T35" fmla="*/ 1207 h 1212"/>
                <a:gd name="T36" fmla="*/ 1076 w 2856"/>
                <a:gd name="T37" fmla="*/ 1199 h 1212"/>
                <a:gd name="T38" fmla="*/ 943 w 2856"/>
                <a:gd name="T39" fmla="*/ 1186 h 1212"/>
                <a:gd name="T40" fmla="*/ 816 w 2856"/>
                <a:gd name="T41" fmla="*/ 1171 h 1212"/>
                <a:gd name="T42" fmla="*/ 696 w 2856"/>
                <a:gd name="T43" fmla="*/ 1152 h 1212"/>
                <a:gd name="T44" fmla="*/ 583 w 2856"/>
                <a:gd name="T45" fmla="*/ 1129 h 1212"/>
                <a:gd name="T46" fmla="*/ 477 w 2856"/>
                <a:gd name="T47" fmla="*/ 1103 h 1212"/>
                <a:gd name="T48" fmla="*/ 381 w 2856"/>
                <a:gd name="T49" fmla="*/ 1074 h 1212"/>
                <a:gd name="T50" fmla="*/ 294 w 2856"/>
                <a:gd name="T51" fmla="*/ 1044 h 1212"/>
                <a:gd name="T52" fmla="*/ 217 w 2856"/>
                <a:gd name="T53" fmla="*/ 1010 h 1212"/>
                <a:gd name="T54" fmla="*/ 150 w 2856"/>
                <a:gd name="T55" fmla="*/ 974 h 1212"/>
                <a:gd name="T56" fmla="*/ 95 w 2856"/>
                <a:gd name="T57" fmla="*/ 937 h 1212"/>
                <a:gd name="T58" fmla="*/ 51 w 2856"/>
                <a:gd name="T59" fmla="*/ 897 h 1212"/>
                <a:gd name="T60" fmla="*/ 20 w 2856"/>
                <a:gd name="T61" fmla="*/ 856 h 1212"/>
                <a:gd name="T62" fmla="*/ 4 w 2856"/>
                <a:gd name="T63" fmla="*/ 813 h 1212"/>
                <a:gd name="T64" fmla="*/ 0 w 2856"/>
                <a:gd name="T65" fmla="*/ 791 h 1212"/>
                <a:gd name="T66" fmla="*/ 670 w 2856"/>
                <a:gd name="T67" fmla="*/ 323 h 1212"/>
                <a:gd name="T68" fmla="*/ 2856 w 2856"/>
                <a:gd name="T69" fmla="*/ 0 h 1212"/>
                <a:gd name="T70" fmla="*/ 2856 w 2856"/>
                <a:gd name="T71" fmla="*/ 791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56" h="1212">
                  <a:moveTo>
                    <a:pt x="2856" y="791"/>
                  </a:moveTo>
                  <a:lnTo>
                    <a:pt x="2852" y="813"/>
                  </a:lnTo>
                  <a:lnTo>
                    <a:pt x="2845" y="835"/>
                  </a:lnTo>
                  <a:lnTo>
                    <a:pt x="2835" y="856"/>
                  </a:lnTo>
                  <a:lnTo>
                    <a:pt x="2821" y="876"/>
                  </a:lnTo>
                  <a:lnTo>
                    <a:pt x="2804" y="897"/>
                  </a:lnTo>
                  <a:lnTo>
                    <a:pt x="2783" y="917"/>
                  </a:lnTo>
                  <a:lnTo>
                    <a:pt x="2760" y="937"/>
                  </a:lnTo>
                  <a:lnTo>
                    <a:pt x="2735" y="956"/>
                  </a:lnTo>
                  <a:lnTo>
                    <a:pt x="2705" y="974"/>
                  </a:lnTo>
                  <a:lnTo>
                    <a:pt x="2673" y="992"/>
                  </a:lnTo>
                  <a:lnTo>
                    <a:pt x="2638" y="1010"/>
                  </a:lnTo>
                  <a:lnTo>
                    <a:pt x="2601" y="1027"/>
                  </a:lnTo>
                  <a:lnTo>
                    <a:pt x="2561" y="1044"/>
                  </a:lnTo>
                  <a:lnTo>
                    <a:pt x="2518" y="1059"/>
                  </a:lnTo>
                  <a:lnTo>
                    <a:pt x="2475" y="1074"/>
                  </a:lnTo>
                  <a:lnTo>
                    <a:pt x="2427" y="1089"/>
                  </a:lnTo>
                  <a:lnTo>
                    <a:pt x="2378" y="1103"/>
                  </a:lnTo>
                  <a:lnTo>
                    <a:pt x="2325" y="1116"/>
                  </a:lnTo>
                  <a:lnTo>
                    <a:pt x="2273" y="1129"/>
                  </a:lnTo>
                  <a:lnTo>
                    <a:pt x="2217" y="1140"/>
                  </a:lnTo>
                  <a:lnTo>
                    <a:pt x="2159" y="1152"/>
                  </a:lnTo>
                  <a:lnTo>
                    <a:pt x="2100" y="1162"/>
                  </a:lnTo>
                  <a:lnTo>
                    <a:pt x="2040" y="1171"/>
                  </a:lnTo>
                  <a:lnTo>
                    <a:pt x="1977" y="1179"/>
                  </a:lnTo>
                  <a:lnTo>
                    <a:pt x="1912" y="1186"/>
                  </a:lnTo>
                  <a:lnTo>
                    <a:pt x="1847" y="1193"/>
                  </a:lnTo>
                  <a:lnTo>
                    <a:pt x="1780" y="1199"/>
                  </a:lnTo>
                  <a:lnTo>
                    <a:pt x="1711" y="1203"/>
                  </a:lnTo>
                  <a:lnTo>
                    <a:pt x="1642" y="1207"/>
                  </a:lnTo>
                  <a:lnTo>
                    <a:pt x="1571" y="1210"/>
                  </a:lnTo>
                  <a:lnTo>
                    <a:pt x="1500" y="1211"/>
                  </a:lnTo>
                  <a:lnTo>
                    <a:pt x="1427" y="1212"/>
                  </a:lnTo>
                  <a:lnTo>
                    <a:pt x="1355" y="1211"/>
                  </a:lnTo>
                  <a:lnTo>
                    <a:pt x="1284" y="1210"/>
                  </a:lnTo>
                  <a:lnTo>
                    <a:pt x="1213" y="1207"/>
                  </a:lnTo>
                  <a:lnTo>
                    <a:pt x="1144" y="1203"/>
                  </a:lnTo>
                  <a:lnTo>
                    <a:pt x="1076" y="1199"/>
                  </a:lnTo>
                  <a:lnTo>
                    <a:pt x="1009" y="1193"/>
                  </a:lnTo>
                  <a:lnTo>
                    <a:pt x="943" y="1186"/>
                  </a:lnTo>
                  <a:lnTo>
                    <a:pt x="879" y="1179"/>
                  </a:lnTo>
                  <a:lnTo>
                    <a:pt x="816" y="1171"/>
                  </a:lnTo>
                  <a:lnTo>
                    <a:pt x="755" y="1162"/>
                  </a:lnTo>
                  <a:lnTo>
                    <a:pt x="696" y="1152"/>
                  </a:lnTo>
                  <a:lnTo>
                    <a:pt x="638" y="1140"/>
                  </a:lnTo>
                  <a:lnTo>
                    <a:pt x="583" y="1129"/>
                  </a:lnTo>
                  <a:lnTo>
                    <a:pt x="529" y="1116"/>
                  </a:lnTo>
                  <a:lnTo>
                    <a:pt x="477" y="1103"/>
                  </a:lnTo>
                  <a:lnTo>
                    <a:pt x="428" y="1089"/>
                  </a:lnTo>
                  <a:lnTo>
                    <a:pt x="381" y="1074"/>
                  </a:lnTo>
                  <a:lnTo>
                    <a:pt x="337" y="1059"/>
                  </a:lnTo>
                  <a:lnTo>
                    <a:pt x="294" y="1044"/>
                  </a:lnTo>
                  <a:lnTo>
                    <a:pt x="255" y="1027"/>
                  </a:lnTo>
                  <a:lnTo>
                    <a:pt x="217" y="1010"/>
                  </a:lnTo>
                  <a:lnTo>
                    <a:pt x="182" y="992"/>
                  </a:lnTo>
                  <a:lnTo>
                    <a:pt x="150" y="974"/>
                  </a:lnTo>
                  <a:lnTo>
                    <a:pt x="121" y="956"/>
                  </a:lnTo>
                  <a:lnTo>
                    <a:pt x="95" y="937"/>
                  </a:lnTo>
                  <a:lnTo>
                    <a:pt x="72" y="917"/>
                  </a:lnTo>
                  <a:lnTo>
                    <a:pt x="51" y="897"/>
                  </a:lnTo>
                  <a:lnTo>
                    <a:pt x="34" y="876"/>
                  </a:lnTo>
                  <a:lnTo>
                    <a:pt x="20" y="856"/>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flip="none" rotWithShape="1">
              <a:gsLst>
                <a:gs pos="91000">
                  <a:schemeClr val="bg1">
                    <a:lumMod val="95000"/>
                  </a:schemeClr>
                </a:gs>
                <a:gs pos="18000">
                  <a:schemeClr val="bg1">
                    <a:lumMod val="85000"/>
                  </a:schemeClr>
                </a:gs>
                <a:gs pos="0">
                  <a:srgbClr val="D2D3D5">
                    <a:shade val="30000"/>
                    <a:satMod val="115000"/>
                  </a:srgbClr>
                </a:gs>
                <a:gs pos="36000">
                  <a:srgbClr val="D2D3D5">
                    <a:shade val="67500"/>
                    <a:satMod val="115000"/>
                  </a:srgbClr>
                </a:gs>
                <a:gs pos="100000">
                  <a:srgbClr val="D2D3D5">
                    <a:shade val="100000"/>
                    <a:satMod val="115000"/>
                  </a:srgbClr>
                </a:gs>
              </a:gsLst>
              <a:lin ang="0" scaled="1"/>
              <a:tileRect/>
            </a:gradFill>
            <a:ln>
              <a:noFill/>
            </a:ln>
            <a:extLst/>
          </p:spPr>
          <p:txBody>
            <a:bodyPr/>
            <a:lstStyle/>
            <a:p>
              <a:pPr>
                <a:defRPr/>
              </a:pPr>
              <a:endParaRPr lang="en-US">
                <a:ea typeface="+mn-ea"/>
                <a:cs typeface="Arial" pitchFamily="34" charset="0"/>
              </a:endParaRPr>
            </a:p>
          </p:txBody>
        </p:sp>
        <p:sp>
          <p:nvSpPr>
            <p:cNvPr id="97" name="Freeform 159"/>
            <p:cNvSpPr>
              <a:spLocks/>
            </p:cNvSpPr>
            <p:nvPr/>
          </p:nvSpPr>
          <p:spPr bwMode="auto">
            <a:xfrm>
              <a:off x="6540500" y="4689475"/>
              <a:ext cx="1133475" cy="339725"/>
            </a:xfrm>
            <a:custGeom>
              <a:avLst/>
              <a:gdLst>
                <a:gd name="T0" fmla="*/ 2147483647 w 2856"/>
                <a:gd name="T1" fmla="*/ 2147483647 h 858"/>
                <a:gd name="T2" fmla="*/ 2147483647 w 2856"/>
                <a:gd name="T3" fmla="*/ 2147483647 h 858"/>
                <a:gd name="T4" fmla="*/ 2147483647 w 2856"/>
                <a:gd name="T5" fmla="*/ 2147483647 h 858"/>
                <a:gd name="T6" fmla="*/ 2147483647 w 2856"/>
                <a:gd name="T7" fmla="*/ 2147483647 h 858"/>
                <a:gd name="T8" fmla="*/ 2147483647 w 2856"/>
                <a:gd name="T9" fmla="*/ 2147483647 h 858"/>
                <a:gd name="T10" fmla="*/ 2147483647 w 2856"/>
                <a:gd name="T11" fmla="*/ 2147483647 h 858"/>
                <a:gd name="T12" fmla="*/ 2147483647 w 2856"/>
                <a:gd name="T13" fmla="*/ 2147483647 h 858"/>
                <a:gd name="T14" fmla="*/ 2147483647 w 2856"/>
                <a:gd name="T15" fmla="*/ 2147483647 h 858"/>
                <a:gd name="T16" fmla="*/ 2147483647 w 2856"/>
                <a:gd name="T17" fmla="*/ 2147483647 h 858"/>
                <a:gd name="T18" fmla="*/ 2147483647 w 2856"/>
                <a:gd name="T19" fmla="*/ 2147483647 h 858"/>
                <a:gd name="T20" fmla="*/ 2147483647 w 2856"/>
                <a:gd name="T21" fmla="*/ 2147483647 h 858"/>
                <a:gd name="T22" fmla="*/ 2147483647 w 2856"/>
                <a:gd name="T23" fmla="*/ 2147483647 h 858"/>
                <a:gd name="T24" fmla="*/ 2147483647 w 2856"/>
                <a:gd name="T25" fmla="*/ 2147483647 h 858"/>
                <a:gd name="T26" fmla="*/ 2147483647 w 2856"/>
                <a:gd name="T27" fmla="*/ 2147483647 h 858"/>
                <a:gd name="T28" fmla="*/ 2147483647 w 2856"/>
                <a:gd name="T29" fmla="*/ 2147483647 h 858"/>
                <a:gd name="T30" fmla="*/ 2147483647 w 2856"/>
                <a:gd name="T31" fmla="*/ 2147483647 h 858"/>
                <a:gd name="T32" fmla="*/ 2147483647 w 2856"/>
                <a:gd name="T33" fmla="*/ 2147483647 h 858"/>
                <a:gd name="T34" fmla="*/ 2147483647 w 2856"/>
                <a:gd name="T35" fmla="*/ 2147483647 h 858"/>
                <a:gd name="T36" fmla="*/ 2147483647 w 2856"/>
                <a:gd name="T37" fmla="*/ 2147483647 h 858"/>
                <a:gd name="T38" fmla="*/ 2147483647 w 2856"/>
                <a:gd name="T39" fmla="*/ 2147483647 h 858"/>
                <a:gd name="T40" fmla="*/ 2147483647 w 2856"/>
                <a:gd name="T41" fmla="*/ 2147483647 h 858"/>
                <a:gd name="T42" fmla="*/ 2147483647 w 2856"/>
                <a:gd name="T43" fmla="*/ 2147483647 h 858"/>
                <a:gd name="T44" fmla="*/ 2147483647 w 2856"/>
                <a:gd name="T45" fmla="*/ 2147483647 h 858"/>
                <a:gd name="T46" fmla="*/ 2147483647 w 2856"/>
                <a:gd name="T47" fmla="*/ 2147483647 h 858"/>
                <a:gd name="T48" fmla="*/ 2147483647 w 2856"/>
                <a:gd name="T49" fmla="*/ 2147483647 h 858"/>
                <a:gd name="T50" fmla="*/ 2147483647 w 2856"/>
                <a:gd name="T51" fmla="*/ 2147483647 h 858"/>
                <a:gd name="T52" fmla="*/ 2147483647 w 2856"/>
                <a:gd name="T53" fmla="*/ 2147483647 h 858"/>
                <a:gd name="T54" fmla="*/ 2147483647 w 2856"/>
                <a:gd name="T55" fmla="*/ 2147483647 h 858"/>
                <a:gd name="T56" fmla="*/ 2147483647 w 2856"/>
                <a:gd name="T57" fmla="*/ 2147483647 h 858"/>
                <a:gd name="T58" fmla="*/ 2147483647 w 2856"/>
                <a:gd name="T59" fmla="*/ 2147483647 h 858"/>
                <a:gd name="T60" fmla="*/ 2147483647 w 2856"/>
                <a:gd name="T61" fmla="*/ 2147483647 h 858"/>
                <a:gd name="T62" fmla="*/ 2147483647 w 2856"/>
                <a:gd name="T63" fmla="*/ 2147483647 h 858"/>
                <a:gd name="T64" fmla="*/ 2147483647 w 2856"/>
                <a:gd name="T65" fmla="*/ 2147483647 h 858"/>
                <a:gd name="T66" fmla="*/ 2147483647 w 2856"/>
                <a:gd name="T67" fmla="*/ 2147483647 h 858"/>
                <a:gd name="T68" fmla="*/ 2147483647 w 2856"/>
                <a:gd name="T69" fmla="*/ 2147483647 h 858"/>
                <a:gd name="T70" fmla="*/ 2147483647 w 2856"/>
                <a:gd name="T71" fmla="*/ 2147483647 h 858"/>
                <a:gd name="T72" fmla="*/ 2147483647 w 2856"/>
                <a:gd name="T73" fmla="*/ 2147483647 h 858"/>
                <a:gd name="T74" fmla="*/ 2147483647 w 2856"/>
                <a:gd name="T75" fmla="*/ 2147483647 h 858"/>
                <a:gd name="T76" fmla="*/ 2147483647 w 2856"/>
                <a:gd name="T77" fmla="*/ 2147483647 h 858"/>
                <a:gd name="T78" fmla="*/ 2147483647 w 2856"/>
                <a:gd name="T79" fmla="*/ 2147483647 h 858"/>
                <a:gd name="T80" fmla="*/ 2147483647 w 2856"/>
                <a:gd name="T81" fmla="*/ 2147483647 h 858"/>
                <a:gd name="T82" fmla="*/ 2147483647 w 2856"/>
                <a:gd name="T83" fmla="*/ 2147483647 h 858"/>
                <a:gd name="T84" fmla="*/ 2147483647 w 2856"/>
                <a:gd name="T85" fmla="*/ 0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56"/>
                <a:gd name="T130" fmla="*/ 0 h 858"/>
                <a:gd name="T131" fmla="*/ 2856 w 2856"/>
                <a:gd name="T132" fmla="*/ 858 h 8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56" h="858">
                  <a:moveTo>
                    <a:pt x="1427" y="0"/>
                  </a:moveTo>
                  <a:lnTo>
                    <a:pt x="1502" y="0"/>
                  </a:lnTo>
                  <a:lnTo>
                    <a:pt x="1574" y="1"/>
                  </a:lnTo>
                  <a:lnTo>
                    <a:pt x="1644" y="4"/>
                  </a:lnTo>
                  <a:lnTo>
                    <a:pt x="1715" y="8"/>
                  </a:lnTo>
                  <a:lnTo>
                    <a:pt x="1785" y="13"/>
                  </a:lnTo>
                  <a:lnTo>
                    <a:pt x="1852" y="19"/>
                  </a:lnTo>
                  <a:lnTo>
                    <a:pt x="1919" y="26"/>
                  </a:lnTo>
                  <a:lnTo>
                    <a:pt x="1983" y="33"/>
                  </a:lnTo>
                  <a:lnTo>
                    <a:pt x="2046" y="41"/>
                  </a:lnTo>
                  <a:lnTo>
                    <a:pt x="2108" y="51"/>
                  </a:lnTo>
                  <a:lnTo>
                    <a:pt x="2168" y="62"/>
                  </a:lnTo>
                  <a:lnTo>
                    <a:pt x="2226" y="73"/>
                  </a:lnTo>
                  <a:lnTo>
                    <a:pt x="2282" y="85"/>
                  </a:lnTo>
                  <a:lnTo>
                    <a:pt x="2336" y="98"/>
                  </a:lnTo>
                  <a:lnTo>
                    <a:pt x="2387" y="110"/>
                  </a:lnTo>
                  <a:lnTo>
                    <a:pt x="2437" y="125"/>
                  </a:lnTo>
                  <a:lnTo>
                    <a:pt x="2485" y="140"/>
                  </a:lnTo>
                  <a:lnTo>
                    <a:pt x="2529" y="156"/>
                  </a:lnTo>
                  <a:lnTo>
                    <a:pt x="2571" y="172"/>
                  </a:lnTo>
                  <a:lnTo>
                    <a:pt x="2611" y="189"/>
                  </a:lnTo>
                  <a:lnTo>
                    <a:pt x="2648" y="206"/>
                  </a:lnTo>
                  <a:lnTo>
                    <a:pt x="2683" y="224"/>
                  </a:lnTo>
                  <a:lnTo>
                    <a:pt x="2714" y="243"/>
                  </a:lnTo>
                  <a:lnTo>
                    <a:pt x="2744" y="261"/>
                  </a:lnTo>
                  <a:lnTo>
                    <a:pt x="2769" y="282"/>
                  </a:lnTo>
                  <a:lnTo>
                    <a:pt x="2791" y="301"/>
                  </a:lnTo>
                  <a:lnTo>
                    <a:pt x="2811" y="322"/>
                  </a:lnTo>
                  <a:lnTo>
                    <a:pt x="2826" y="342"/>
                  </a:lnTo>
                  <a:lnTo>
                    <a:pt x="2839" y="364"/>
                  </a:lnTo>
                  <a:lnTo>
                    <a:pt x="2848" y="385"/>
                  </a:lnTo>
                  <a:lnTo>
                    <a:pt x="2853" y="406"/>
                  </a:lnTo>
                  <a:lnTo>
                    <a:pt x="2856" y="428"/>
                  </a:lnTo>
                  <a:lnTo>
                    <a:pt x="2853" y="452"/>
                  </a:lnTo>
                  <a:lnTo>
                    <a:pt x="2848" y="473"/>
                  </a:lnTo>
                  <a:lnTo>
                    <a:pt x="2839" y="494"/>
                  </a:lnTo>
                  <a:lnTo>
                    <a:pt x="2826" y="516"/>
                  </a:lnTo>
                  <a:lnTo>
                    <a:pt x="2811" y="536"/>
                  </a:lnTo>
                  <a:lnTo>
                    <a:pt x="2791" y="557"/>
                  </a:lnTo>
                  <a:lnTo>
                    <a:pt x="2769" y="576"/>
                  </a:lnTo>
                  <a:lnTo>
                    <a:pt x="2744" y="596"/>
                  </a:lnTo>
                  <a:lnTo>
                    <a:pt x="2714" y="615"/>
                  </a:lnTo>
                  <a:lnTo>
                    <a:pt x="2683" y="633"/>
                  </a:lnTo>
                  <a:lnTo>
                    <a:pt x="2648" y="651"/>
                  </a:lnTo>
                  <a:lnTo>
                    <a:pt x="2611" y="669"/>
                  </a:lnTo>
                  <a:lnTo>
                    <a:pt x="2571" y="686"/>
                  </a:lnTo>
                  <a:lnTo>
                    <a:pt x="2529" y="702"/>
                  </a:lnTo>
                  <a:lnTo>
                    <a:pt x="2485" y="718"/>
                  </a:lnTo>
                  <a:lnTo>
                    <a:pt x="2437" y="732"/>
                  </a:lnTo>
                  <a:lnTo>
                    <a:pt x="2387" y="746"/>
                  </a:lnTo>
                  <a:lnTo>
                    <a:pt x="2336" y="760"/>
                  </a:lnTo>
                  <a:lnTo>
                    <a:pt x="2282" y="773"/>
                  </a:lnTo>
                  <a:lnTo>
                    <a:pt x="2226" y="785"/>
                  </a:lnTo>
                  <a:lnTo>
                    <a:pt x="2168" y="796"/>
                  </a:lnTo>
                  <a:lnTo>
                    <a:pt x="2108" y="807"/>
                  </a:lnTo>
                  <a:lnTo>
                    <a:pt x="2046" y="816"/>
                  </a:lnTo>
                  <a:lnTo>
                    <a:pt x="1983" y="825"/>
                  </a:lnTo>
                  <a:lnTo>
                    <a:pt x="1919" y="832"/>
                  </a:lnTo>
                  <a:lnTo>
                    <a:pt x="1852" y="839"/>
                  </a:lnTo>
                  <a:lnTo>
                    <a:pt x="1785" y="845"/>
                  </a:lnTo>
                  <a:lnTo>
                    <a:pt x="1715" y="849"/>
                  </a:lnTo>
                  <a:lnTo>
                    <a:pt x="1644" y="853"/>
                  </a:lnTo>
                  <a:lnTo>
                    <a:pt x="1574" y="856"/>
                  </a:lnTo>
                  <a:lnTo>
                    <a:pt x="1502" y="858"/>
                  </a:lnTo>
                  <a:lnTo>
                    <a:pt x="1427" y="858"/>
                  </a:lnTo>
                  <a:lnTo>
                    <a:pt x="1354" y="858"/>
                  </a:lnTo>
                  <a:lnTo>
                    <a:pt x="1282" y="856"/>
                  </a:lnTo>
                  <a:lnTo>
                    <a:pt x="1211" y="853"/>
                  </a:lnTo>
                  <a:lnTo>
                    <a:pt x="1140" y="849"/>
                  </a:lnTo>
                  <a:lnTo>
                    <a:pt x="1070" y="845"/>
                  </a:lnTo>
                  <a:lnTo>
                    <a:pt x="1004" y="839"/>
                  </a:lnTo>
                  <a:lnTo>
                    <a:pt x="937" y="832"/>
                  </a:lnTo>
                  <a:lnTo>
                    <a:pt x="872" y="825"/>
                  </a:lnTo>
                  <a:lnTo>
                    <a:pt x="809" y="816"/>
                  </a:lnTo>
                  <a:lnTo>
                    <a:pt x="747" y="807"/>
                  </a:lnTo>
                  <a:lnTo>
                    <a:pt x="687" y="796"/>
                  </a:lnTo>
                  <a:lnTo>
                    <a:pt x="629" y="785"/>
                  </a:lnTo>
                  <a:lnTo>
                    <a:pt x="574" y="773"/>
                  </a:lnTo>
                  <a:lnTo>
                    <a:pt x="520" y="760"/>
                  </a:lnTo>
                  <a:lnTo>
                    <a:pt x="468" y="746"/>
                  </a:lnTo>
                  <a:lnTo>
                    <a:pt x="418" y="732"/>
                  </a:lnTo>
                  <a:lnTo>
                    <a:pt x="370" y="718"/>
                  </a:lnTo>
                  <a:lnTo>
                    <a:pt x="325" y="702"/>
                  </a:lnTo>
                  <a:lnTo>
                    <a:pt x="284" y="686"/>
                  </a:lnTo>
                  <a:lnTo>
                    <a:pt x="244" y="669"/>
                  </a:lnTo>
                  <a:lnTo>
                    <a:pt x="207" y="651"/>
                  </a:lnTo>
                  <a:lnTo>
                    <a:pt x="172" y="633"/>
                  </a:lnTo>
                  <a:lnTo>
                    <a:pt x="141" y="615"/>
                  </a:lnTo>
                  <a:lnTo>
                    <a:pt x="112" y="596"/>
                  </a:lnTo>
                  <a:lnTo>
                    <a:pt x="86" y="576"/>
                  </a:lnTo>
                  <a:lnTo>
                    <a:pt x="64" y="557"/>
                  </a:lnTo>
                  <a:lnTo>
                    <a:pt x="45" y="536"/>
                  </a:lnTo>
                  <a:lnTo>
                    <a:pt x="29" y="516"/>
                  </a:lnTo>
                  <a:lnTo>
                    <a:pt x="16" y="494"/>
                  </a:lnTo>
                  <a:lnTo>
                    <a:pt x="7" y="473"/>
                  </a:lnTo>
                  <a:lnTo>
                    <a:pt x="2" y="452"/>
                  </a:lnTo>
                  <a:lnTo>
                    <a:pt x="0" y="428"/>
                  </a:lnTo>
                  <a:lnTo>
                    <a:pt x="2" y="406"/>
                  </a:lnTo>
                  <a:lnTo>
                    <a:pt x="7" y="385"/>
                  </a:lnTo>
                  <a:lnTo>
                    <a:pt x="16" y="364"/>
                  </a:lnTo>
                  <a:lnTo>
                    <a:pt x="29" y="342"/>
                  </a:lnTo>
                  <a:lnTo>
                    <a:pt x="45" y="322"/>
                  </a:lnTo>
                  <a:lnTo>
                    <a:pt x="64" y="301"/>
                  </a:lnTo>
                  <a:lnTo>
                    <a:pt x="86" y="282"/>
                  </a:lnTo>
                  <a:lnTo>
                    <a:pt x="112" y="261"/>
                  </a:lnTo>
                  <a:lnTo>
                    <a:pt x="141" y="243"/>
                  </a:lnTo>
                  <a:lnTo>
                    <a:pt x="172" y="224"/>
                  </a:lnTo>
                  <a:lnTo>
                    <a:pt x="207" y="206"/>
                  </a:lnTo>
                  <a:lnTo>
                    <a:pt x="244" y="189"/>
                  </a:lnTo>
                  <a:lnTo>
                    <a:pt x="284" y="172"/>
                  </a:lnTo>
                  <a:lnTo>
                    <a:pt x="325" y="156"/>
                  </a:lnTo>
                  <a:lnTo>
                    <a:pt x="370" y="140"/>
                  </a:lnTo>
                  <a:lnTo>
                    <a:pt x="418" y="125"/>
                  </a:lnTo>
                  <a:lnTo>
                    <a:pt x="468" y="110"/>
                  </a:lnTo>
                  <a:lnTo>
                    <a:pt x="520" y="98"/>
                  </a:lnTo>
                  <a:lnTo>
                    <a:pt x="574" y="85"/>
                  </a:lnTo>
                  <a:lnTo>
                    <a:pt x="629" y="73"/>
                  </a:lnTo>
                  <a:lnTo>
                    <a:pt x="687" y="62"/>
                  </a:lnTo>
                  <a:lnTo>
                    <a:pt x="747" y="51"/>
                  </a:lnTo>
                  <a:lnTo>
                    <a:pt x="809" y="41"/>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w="9525">
              <a:noFill/>
              <a:round/>
              <a:headEnd/>
              <a:tailEnd/>
            </a:ln>
          </p:spPr>
          <p:txBody>
            <a:bodyPr/>
            <a:lstStyle/>
            <a:p>
              <a:endParaRPr lang="en-US"/>
            </a:p>
          </p:txBody>
        </p:sp>
        <p:sp>
          <p:nvSpPr>
            <p:cNvPr id="98" name="Freeform 160"/>
            <p:cNvSpPr>
              <a:spLocks/>
            </p:cNvSpPr>
            <p:nvPr/>
          </p:nvSpPr>
          <p:spPr bwMode="auto">
            <a:xfrm>
              <a:off x="6572250" y="4689475"/>
              <a:ext cx="1076325" cy="269875"/>
            </a:xfrm>
            <a:custGeom>
              <a:avLst/>
              <a:gdLst>
                <a:gd name="T0" fmla="*/ 2147483647 w 2712"/>
                <a:gd name="T1" fmla="*/ 2147483647 h 682"/>
                <a:gd name="T2" fmla="*/ 2147483647 w 2712"/>
                <a:gd name="T3" fmla="*/ 2147483647 h 682"/>
                <a:gd name="T4" fmla="*/ 2147483647 w 2712"/>
                <a:gd name="T5" fmla="*/ 2147483647 h 682"/>
                <a:gd name="T6" fmla="*/ 2147483647 w 2712"/>
                <a:gd name="T7" fmla="*/ 2147483647 h 682"/>
                <a:gd name="T8" fmla="*/ 2147483647 w 2712"/>
                <a:gd name="T9" fmla="*/ 2147483647 h 682"/>
                <a:gd name="T10" fmla="*/ 2147483647 w 2712"/>
                <a:gd name="T11" fmla="*/ 2147483647 h 682"/>
                <a:gd name="T12" fmla="*/ 2147483647 w 2712"/>
                <a:gd name="T13" fmla="*/ 2147483647 h 682"/>
                <a:gd name="T14" fmla="*/ 2147483647 w 2712"/>
                <a:gd name="T15" fmla="*/ 2147483647 h 682"/>
                <a:gd name="T16" fmla="*/ 2147483647 w 2712"/>
                <a:gd name="T17" fmla="*/ 2147483647 h 682"/>
                <a:gd name="T18" fmla="*/ 2147483647 w 2712"/>
                <a:gd name="T19" fmla="*/ 2147483647 h 682"/>
                <a:gd name="T20" fmla="*/ 2147483647 w 2712"/>
                <a:gd name="T21" fmla="*/ 2147483647 h 682"/>
                <a:gd name="T22" fmla="*/ 2147483647 w 2712"/>
                <a:gd name="T23" fmla="*/ 2147483647 h 682"/>
                <a:gd name="T24" fmla="*/ 2147483647 w 2712"/>
                <a:gd name="T25" fmla="*/ 2147483647 h 682"/>
                <a:gd name="T26" fmla="*/ 2147483647 w 2712"/>
                <a:gd name="T27" fmla="*/ 2147483647 h 682"/>
                <a:gd name="T28" fmla="*/ 2147483647 w 2712"/>
                <a:gd name="T29" fmla="*/ 2147483647 h 682"/>
                <a:gd name="T30" fmla="*/ 2147483647 w 2712"/>
                <a:gd name="T31" fmla="*/ 2147483647 h 682"/>
                <a:gd name="T32" fmla="*/ 2147483647 w 2712"/>
                <a:gd name="T33" fmla="*/ 2147483647 h 682"/>
                <a:gd name="T34" fmla="*/ 2147483647 w 2712"/>
                <a:gd name="T35" fmla="*/ 2147483647 h 682"/>
                <a:gd name="T36" fmla="*/ 2147483647 w 2712"/>
                <a:gd name="T37" fmla="*/ 2147483647 h 682"/>
                <a:gd name="T38" fmla="*/ 2147483647 w 2712"/>
                <a:gd name="T39" fmla="*/ 2147483647 h 682"/>
                <a:gd name="T40" fmla="*/ 2147483647 w 2712"/>
                <a:gd name="T41" fmla="*/ 2147483647 h 682"/>
                <a:gd name="T42" fmla="*/ 2147483647 w 2712"/>
                <a:gd name="T43" fmla="*/ 2147483647 h 682"/>
                <a:gd name="T44" fmla="*/ 2147483647 w 2712"/>
                <a:gd name="T45" fmla="*/ 2147483647 h 682"/>
                <a:gd name="T46" fmla="*/ 2147483647 w 2712"/>
                <a:gd name="T47" fmla="*/ 2147483647 h 682"/>
                <a:gd name="T48" fmla="*/ 2147483647 w 2712"/>
                <a:gd name="T49" fmla="*/ 2147483647 h 682"/>
                <a:gd name="T50" fmla="*/ 2147483647 w 2712"/>
                <a:gd name="T51" fmla="*/ 2147483647 h 682"/>
                <a:gd name="T52" fmla="*/ 2147483647 w 2712"/>
                <a:gd name="T53" fmla="*/ 2147483647 h 682"/>
                <a:gd name="T54" fmla="*/ 2147483647 w 2712"/>
                <a:gd name="T55" fmla="*/ 2147483647 h 682"/>
                <a:gd name="T56" fmla="*/ 2147483647 w 2712"/>
                <a:gd name="T57" fmla="*/ 2147483647 h 682"/>
                <a:gd name="T58" fmla="*/ 2147483647 w 2712"/>
                <a:gd name="T59" fmla="*/ 2147483647 h 682"/>
                <a:gd name="T60" fmla="*/ 2147483647 w 2712"/>
                <a:gd name="T61" fmla="*/ 2147483647 h 682"/>
                <a:gd name="T62" fmla="*/ 2147483647 w 2712"/>
                <a:gd name="T63" fmla="*/ 2147483647 h 682"/>
                <a:gd name="T64" fmla="*/ 2147483647 w 2712"/>
                <a:gd name="T65" fmla="*/ 2147483647 h 682"/>
                <a:gd name="T66" fmla="*/ 2147483647 w 2712"/>
                <a:gd name="T67" fmla="*/ 2147483647 h 682"/>
                <a:gd name="T68" fmla="*/ 2147483647 w 2712"/>
                <a:gd name="T69" fmla="*/ 2147483647 h 682"/>
                <a:gd name="T70" fmla="*/ 2147483647 w 2712"/>
                <a:gd name="T71" fmla="*/ 2147483647 h 682"/>
                <a:gd name="T72" fmla="*/ 2147483647 w 2712"/>
                <a:gd name="T73" fmla="*/ 2147483647 h 682"/>
                <a:gd name="T74" fmla="*/ 2147483647 w 2712"/>
                <a:gd name="T75" fmla="*/ 2147483647 h 682"/>
                <a:gd name="T76" fmla="*/ 2147483647 w 2712"/>
                <a:gd name="T77" fmla="*/ 2147483647 h 682"/>
                <a:gd name="T78" fmla="*/ 2147483647 w 2712"/>
                <a:gd name="T79" fmla="*/ 2147483647 h 682"/>
                <a:gd name="T80" fmla="*/ 2147483647 w 2712"/>
                <a:gd name="T81" fmla="*/ 2147483647 h 682"/>
                <a:gd name="T82" fmla="*/ 2147483647 w 2712"/>
                <a:gd name="T83" fmla="*/ 2147483647 h 682"/>
                <a:gd name="T84" fmla="*/ 2147483647 w 2712"/>
                <a:gd name="T85" fmla="*/ 0 h 6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12"/>
                <a:gd name="T130" fmla="*/ 0 h 682"/>
                <a:gd name="T131" fmla="*/ 2712 w 2712"/>
                <a:gd name="T132" fmla="*/ 682 h 6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12" h="682">
                  <a:moveTo>
                    <a:pt x="1357" y="0"/>
                  </a:moveTo>
                  <a:lnTo>
                    <a:pt x="1426" y="0"/>
                  </a:lnTo>
                  <a:lnTo>
                    <a:pt x="1495" y="1"/>
                  </a:lnTo>
                  <a:lnTo>
                    <a:pt x="1563" y="4"/>
                  </a:lnTo>
                  <a:lnTo>
                    <a:pt x="1630" y="6"/>
                  </a:lnTo>
                  <a:lnTo>
                    <a:pt x="1695" y="10"/>
                  </a:lnTo>
                  <a:lnTo>
                    <a:pt x="1760" y="14"/>
                  </a:lnTo>
                  <a:lnTo>
                    <a:pt x="1823" y="20"/>
                  </a:lnTo>
                  <a:lnTo>
                    <a:pt x="1885" y="26"/>
                  </a:lnTo>
                  <a:lnTo>
                    <a:pt x="1944" y="33"/>
                  </a:lnTo>
                  <a:lnTo>
                    <a:pt x="2003" y="41"/>
                  </a:lnTo>
                  <a:lnTo>
                    <a:pt x="2060" y="49"/>
                  </a:lnTo>
                  <a:lnTo>
                    <a:pt x="2115" y="58"/>
                  </a:lnTo>
                  <a:lnTo>
                    <a:pt x="2168" y="67"/>
                  </a:lnTo>
                  <a:lnTo>
                    <a:pt x="2219" y="77"/>
                  </a:lnTo>
                  <a:lnTo>
                    <a:pt x="2268" y="87"/>
                  </a:lnTo>
                  <a:lnTo>
                    <a:pt x="2316" y="99"/>
                  </a:lnTo>
                  <a:lnTo>
                    <a:pt x="2360" y="110"/>
                  </a:lnTo>
                  <a:lnTo>
                    <a:pt x="2403" y="123"/>
                  </a:lnTo>
                  <a:lnTo>
                    <a:pt x="2443" y="136"/>
                  </a:lnTo>
                  <a:lnTo>
                    <a:pt x="2481" y="150"/>
                  </a:lnTo>
                  <a:lnTo>
                    <a:pt x="2517" y="163"/>
                  </a:lnTo>
                  <a:lnTo>
                    <a:pt x="2549" y="177"/>
                  </a:lnTo>
                  <a:lnTo>
                    <a:pt x="2578" y="193"/>
                  </a:lnTo>
                  <a:lnTo>
                    <a:pt x="2605" y="208"/>
                  </a:lnTo>
                  <a:lnTo>
                    <a:pt x="2630" y="224"/>
                  </a:lnTo>
                  <a:lnTo>
                    <a:pt x="2652" y="239"/>
                  </a:lnTo>
                  <a:lnTo>
                    <a:pt x="2670" y="256"/>
                  </a:lnTo>
                  <a:lnTo>
                    <a:pt x="2685" y="271"/>
                  </a:lnTo>
                  <a:lnTo>
                    <a:pt x="2697" y="289"/>
                  </a:lnTo>
                  <a:lnTo>
                    <a:pt x="2706" y="306"/>
                  </a:lnTo>
                  <a:lnTo>
                    <a:pt x="2711" y="323"/>
                  </a:lnTo>
                  <a:lnTo>
                    <a:pt x="2712" y="341"/>
                  </a:lnTo>
                  <a:lnTo>
                    <a:pt x="2711" y="359"/>
                  </a:lnTo>
                  <a:lnTo>
                    <a:pt x="2706" y="376"/>
                  </a:lnTo>
                  <a:lnTo>
                    <a:pt x="2697" y="392"/>
                  </a:lnTo>
                  <a:lnTo>
                    <a:pt x="2685" y="409"/>
                  </a:lnTo>
                  <a:lnTo>
                    <a:pt x="2670" y="426"/>
                  </a:lnTo>
                  <a:lnTo>
                    <a:pt x="2652" y="443"/>
                  </a:lnTo>
                  <a:lnTo>
                    <a:pt x="2630" y="458"/>
                  </a:lnTo>
                  <a:lnTo>
                    <a:pt x="2605" y="473"/>
                  </a:lnTo>
                  <a:lnTo>
                    <a:pt x="2578" y="489"/>
                  </a:lnTo>
                  <a:lnTo>
                    <a:pt x="2549" y="503"/>
                  </a:lnTo>
                  <a:lnTo>
                    <a:pt x="2517" y="518"/>
                  </a:lnTo>
                  <a:lnTo>
                    <a:pt x="2481" y="531"/>
                  </a:lnTo>
                  <a:lnTo>
                    <a:pt x="2443" y="545"/>
                  </a:lnTo>
                  <a:lnTo>
                    <a:pt x="2403" y="558"/>
                  </a:lnTo>
                  <a:lnTo>
                    <a:pt x="2360" y="570"/>
                  </a:lnTo>
                  <a:lnTo>
                    <a:pt x="2316" y="583"/>
                  </a:lnTo>
                  <a:lnTo>
                    <a:pt x="2268" y="593"/>
                  </a:lnTo>
                  <a:lnTo>
                    <a:pt x="2219" y="605"/>
                  </a:lnTo>
                  <a:lnTo>
                    <a:pt x="2168" y="615"/>
                  </a:lnTo>
                  <a:lnTo>
                    <a:pt x="2115" y="624"/>
                  </a:lnTo>
                  <a:lnTo>
                    <a:pt x="2060" y="633"/>
                  </a:lnTo>
                  <a:lnTo>
                    <a:pt x="2003" y="641"/>
                  </a:lnTo>
                  <a:lnTo>
                    <a:pt x="1944" y="648"/>
                  </a:lnTo>
                  <a:lnTo>
                    <a:pt x="1885" y="656"/>
                  </a:lnTo>
                  <a:lnTo>
                    <a:pt x="1823" y="661"/>
                  </a:lnTo>
                  <a:lnTo>
                    <a:pt x="1760" y="666"/>
                  </a:lnTo>
                  <a:lnTo>
                    <a:pt x="1695" y="672"/>
                  </a:lnTo>
                  <a:lnTo>
                    <a:pt x="1630" y="675"/>
                  </a:lnTo>
                  <a:lnTo>
                    <a:pt x="1563" y="678"/>
                  </a:lnTo>
                  <a:lnTo>
                    <a:pt x="1495" y="681"/>
                  </a:lnTo>
                  <a:lnTo>
                    <a:pt x="1426" y="682"/>
                  </a:lnTo>
                  <a:lnTo>
                    <a:pt x="1357" y="682"/>
                  </a:lnTo>
                  <a:lnTo>
                    <a:pt x="1286" y="682"/>
                  </a:lnTo>
                  <a:lnTo>
                    <a:pt x="1218" y="681"/>
                  </a:lnTo>
                  <a:lnTo>
                    <a:pt x="1150" y="678"/>
                  </a:lnTo>
                  <a:lnTo>
                    <a:pt x="1083" y="675"/>
                  </a:lnTo>
                  <a:lnTo>
                    <a:pt x="1017" y="672"/>
                  </a:lnTo>
                  <a:lnTo>
                    <a:pt x="953" y="666"/>
                  </a:lnTo>
                  <a:lnTo>
                    <a:pt x="891" y="661"/>
                  </a:lnTo>
                  <a:lnTo>
                    <a:pt x="829" y="656"/>
                  </a:lnTo>
                  <a:lnTo>
                    <a:pt x="769" y="648"/>
                  </a:lnTo>
                  <a:lnTo>
                    <a:pt x="711" y="641"/>
                  </a:lnTo>
                  <a:lnTo>
                    <a:pt x="653" y="633"/>
                  </a:lnTo>
                  <a:lnTo>
                    <a:pt x="599" y="624"/>
                  </a:lnTo>
                  <a:lnTo>
                    <a:pt x="545" y="615"/>
                  </a:lnTo>
                  <a:lnTo>
                    <a:pt x="495" y="605"/>
                  </a:lnTo>
                  <a:lnTo>
                    <a:pt x="445" y="593"/>
                  </a:lnTo>
                  <a:lnTo>
                    <a:pt x="398" y="583"/>
                  </a:lnTo>
                  <a:lnTo>
                    <a:pt x="353" y="570"/>
                  </a:lnTo>
                  <a:lnTo>
                    <a:pt x="311" y="558"/>
                  </a:lnTo>
                  <a:lnTo>
                    <a:pt x="271" y="545"/>
                  </a:lnTo>
                  <a:lnTo>
                    <a:pt x="232" y="531"/>
                  </a:lnTo>
                  <a:lnTo>
                    <a:pt x="197" y="518"/>
                  </a:lnTo>
                  <a:lnTo>
                    <a:pt x="164" y="503"/>
                  </a:lnTo>
                  <a:lnTo>
                    <a:pt x="134" y="489"/>
                  </a:lnTo>
                  <a:lnTo>
                    <a:pt x="107" y="473"/>
                  </a:lnTo>
                  <a:lnTo>
                    <a:pt x="83" y="458"/>
                  </a:lnTo>
                  <a:lnTo>
                    <a:pt x="62" y="443"/>
                  </a:lnTo>
                  <a:lnTo>
                    <a:pt x="43" y="426"/>
                  </a:lnTo>
                  <a:lnTo>
                    <a:pt x="29" y="409"/>
                  </a:lnTo>
                  <a:lnTo>
                    <a:pt x="16" y="392"/>
                  </a:lnTo>
                  <a:lnTo>
                    <a:pt x="8" y="376"/>
                  </a:lnTo>
                  <a:lnTo>
                    <a:pt x="3" y="359"/>
                  </a:lnTo>
                  <a:lnTo>
                    <a:pt x="0" y="341"/>
                  </a:lnTo>
                  <a:lnTo>
                    <a:pt x="3" y="323"/>
                  </a:lnTo>
                  <a:lnTo>
                    <a:pt x="8" y="306"/>
                  </a:lnTo>
                  <a:lnTo>
                    <a:pt x="16" y="289"/>
                  </a:lnTo>
                  <a:lnTo>
                    <a:pt x="29" y="271"/>
                  </a:lnTo>
                  <a:lnTo>
                    <a:pt x="43" y="256"/>
                  </a:lnTo>
                  <a:lnTo>
                    <a:pt x="62" y="239"/>
                  </a:lnTo>
                  <a:lnTo>
                    <a:pt x="83" y="224"/>
                  </a:lnTo>
                  <a:lnTo>
                    <a:pt x="107" y="208"/>
                  </a:lnTo>
                  <a:lnTo>
                    <a:pt x="134" y="193"/>
                  </a:lnTo>
                  <a:lnTo>
                    <a:pt x="164" y="177"/>
                  </a:lnTo>
                  <a:lnTo>
                    <a:pt x="197" y="163"/>
                  </a:lnTo>
                  <a:lnTo>
                    <a:pt x="232" y="150"/>
                  </a:lnTo>
                  <a:lnTo>
                    <a:pt x="271" y="136"/>
                  </a:lnTo>
                  <a:lnTo>
                    <a:pt x="311" y="123"/>
                  </a:lnTo>
                  <a:lnTo>
                    <a:pt x="353" y="110"/>
                  </a:lnTo>
                  <a:lnTo>
                    <a:pt x="398" y="99"/>
                  </a:lnTo>
                  <a:lnTo>
                    <a:pt x="445" y="87"/>
                  </a:lnTo>
                  <a:lnTo>
                    <a:pt x="495" y="77"/>
                  </a:lnTo>
                  <a:lnTo>
                    <a:pt x="545" y="67"/>
                  </a:lnTo>
                  <a:lnTo>
                    <a:pt x="599" y="58"/>
                  </a:lnTo>
                  <a:lnTo>
                    <a:pt x="653" y="49"/>
                  </a:lnTo>
                  <a:lnTo>
                    <a:pt x="711" y="41"/>
                  </a:lnTo>
                  <a:lnTo>
                    <a:pt x="769" y="33"/>
                  </a:lnTo>
                  <a:lnTo>
                    <a:pt x="829" y="26"/>
                  </a:lnTo>
                  <a:lnTo>
                    <a:pt x="891" y="20"/>
                  </a:lnTo>
                  <a:lnTo>
                    <a:pt x="953" y="14"/>
                  </a:lnTo>
                  <a:lnTo>
                    <a:pt x="1017" y="10"/>
                  </a:lnTo>
                  <a:lnTo>
                    <a:pt x="1083" y="6"/>
                  </a:lnTo>
                  <a:lnTo>
                    <a:pt x="1150" y="4"/>
                  </a:lnTo>
                  <a:lnTo>
                    <a:pt x="1218" y="1"/>
                  </a:lnTo>
                  <a:lnTo>
                    <a:pt x="1286" y="0"/>
                  </a:lnTo>
                  <a:lnTo>
                    <a:pt x="1357" y="0"/>
                  </a:lnTo>
                  <a:close/>
                </a:path>
              </a:pathLst>
            </a:custGeom>
            <a:solidFill>
              <a:srgbClr val="4B4B4D"/>
            </a:solidFill>
            <a:ln w="9525">
              <a:noFill/>
              <a:round/>
              <a:headEnd/>
              <a:tailEnd/>
            </a:ln>
          </p:spPr>
          <p:txBody>
            <a:bodyPr/>
            <a:lstStyle/>
            <a:p>
              <a:endParaRPr lang="en-US"/>
            </a:p>
          </p:txBody>
        </p:sp>
        <p:sp>
          <p:nvSpPr>
            <p:cNvPr id="99" name="Freeform 161"/>
            <p:cNvSpPr>
              <a:spLocks/>
            </p:cNvSpPr>
            <p:nvPr/>
          </p:nvSpPr>
          <p:spPr bwMode="auto">
            <a:xfrm>
              <a:off x="6665913" y="4711700"/>
              <a:ext cx="890588" cy="206375"/>
            </a:xfrm>
            <a:custGeom>
              <a:avLst/>
              <a:gdLst>
                <a:gd name="T0" fmla="*/ 2147483647 w 2246"/>
                <a:gd name="T1" fmla="*/ 2147483647 h 517"/>
                <a:gd name="T2" fmla="*/ 2147483647 w 2246"/>
                <a:gd name="T3" fmla="*/ 2147483647 h 517"/>
                <a:gd name="T4" fmla="*/ 2147483647 w 2246"/>
                <a:gd name="T5" fmla="*/ 2147483647 h 517"/>
                <a:gd name="T6" fmla="*/ 2147483647 w 2246"/>
                <a:gd name="T7" fmla="*/ 2147483647 h 517"/>
                <a:gd name="T8" fmla="*/ 2147483647 w 2246"/>
                <a:gd name="T9" fmla="*/ 2147483647 h 517"/>
                <a:gd name="T10" fmla="*/ 2147483647 w 2246"/>
                <a:gd name="T11" fmla="*/ 2147483647 h 517"/>
                <a:gd name="T12" fmla="*/ 2147483647 w 2246"/>
                <a:gd name="T13" fmla="*/ 2147483647 h 517"/>
                <a:gd name="T14" fmla="*/ 2147483647 w 2246"/>
                <a:gd name="T15" fmla="*/ 2147483647 h 517"/>
                <a:gd name="T16" fmla="*/ 2147483647 w 2246"/>
                <a:gd name="T17" fmla="*/ 2147483647 h 517"/>
                <a:gd name="T18" fmla="*/ 2147483647 w 2246"/>
                <a:gd name="T19" fmla="*/ 2147483647 h 517"/>
                <a:gd name="T20" fmla="*/ 2147483647 w 2246"/>
                <a:gd name="T21" fmla="*/ 2147483647 h 517"/>
                <a:gd name="T22" fmla="*/ 2147483647 w 2246"/>
                <a:gd name="T23" fmla="*/ 2147483647 h 517"/>
                <a:gd name="T24" fmla="*/ 2147483647 w 2246"/>
                <a:gd name="T25" fmla="*/ 2147483647 h 517"/>
                <a:gd name="T26" fmla="*/ 2147483647 w 2246"/>
                <a:gd name="T27" fmla="*/ 2147483647 h 517"/>
                <a:gd name="T28" fmla="*/ 2147483647 w 2246"/>
                <a:gd name="T29" fmla="*/ 2147483647 h 517"/>
                <a:gd name="T30" fmla="*/ 2147483647 w 2246"/>
                <a:gd name="T31" fmla="*/ 2147483647 h 517"/>
                <a:gd name="T32" fmla="*/ 2147483647 w 2246"/>
                <a:gd name="T33" fmla="*/ 2147483647 h 517"/>
                <a:gd name="T34" fmla="*/ 2147483647 w 2246"/>
                <a:gd name="T35" fmla="*/ 2147483647 h 517"/>
                <a:gd name="T36" fmla="*/ 2147483647 w 2246"/>
                <a:gd name="T37" fmla="*/ 2147483647 h 517"/>
                <a:gd name="T38" fmla="*/ 2147483647 w 2246"/>
                <a:gd name="T39" fmla="*/ 2147483647 h 517"/>
                <a:gd name="T40" fmla="*/ 2147483647 w 2246"/>
                <a:gd name="T41" fmla="*/ 2147483647 h 517"/>
                <a:gd name="T42" fmla="*/ 2147483647 w 2246"/>
                <a:gd name="T43" fmla="*/ 2147483647 h 517"/>
                <a:gd name="T44" fmla="*/ 2147483647 w 2246"/>
                <a:gd name="T45" fmla="*/ 2147483647 h 517"/>
                <a:gd name="T46" fmla="*/ 2147483647 w 2246"/>
                <a:gd name="T47" fmla="*/ 2147483647 h 517"/>
                <a:gd name="T48" fmla="*/ 2147483647 w 2246"/>
                <a:gd name="T49" fmla="*/ 2147483647 h 517"/>
                <a:gd name="T50" fmla="*/ 2147483647 w 2246"/>
                <a:gd name="T51" fmla="*/ 2147483647 h 517"/>
                <a:gd name="T52" fmla="*/ 2147483647 w 2246"/>
                <a:gd name="T53" fmla="*/ 2147483647 h 517"/>
                <a:gd name="T54" fmla="*/ 2147483647 w 2246"/>
                <a:gd name="T55" fmla="*/ 2147483647 h 517"/>
                <a:gd name="T56" fmla="*/ 2147483647 w 2246"/>
                <a:gd name="T57" fmla="*/ 2147483647 h 517"/>
                <a:gd name="T58" fmla="*/ 2147483647 w 2246"/>
                <a:gd name="T59" fmla="*/ 2147483647 h 517"/>
                <a:gd name="T60" fmla="*/ 2147483647 w 2246"/>
                <a:gd name="T61" fmla="*/ 2147483647 h 517"/>
                <a:gd name="T62" fmla="*/ 2147483647 w 2246"/>
                <a:gd name="T63" fmla="*/ 2147483647 h 517"/>
                <a:gd name="T64" fmla="*/ 2147483647 w 2246"/>
                <a:gd name="T65" fmla="*/ 2147483647 h 517"/>
                <a:gd name="T66" fmla="*/ 2147483647 w 2246"/>
                <a:gd name="T67" fmla="*/ 2147483647 h 517"/>
                <a:gd name="T68" fmla="*/ 2147483647 w 2246"/>
                <a:gd name="T69" fmla="*/ 2147483647 h 517"/>
                <a:gd name="T70" fmla="*/ 2147483647 w 2246"/>
                <a:gd name="T71" fmla="*/ 2147483647 h 517"/>
                <a:gd name="T72" fmla="*/ 2147483647 w 2246"/>
                <a:gd name="T73" fmla="*/ 2147483647 h 517"/>
                <a:gd name="T74" fmla="*/ 2147483647 w 2246"/>
                <a:gd name="T75" fmla="*/ 2147483647 h 517"/>
                <a:gd name="T76" fmla="*/ 2147483647 w 2246"/>
                <a:gd name="T77" fmla="*/ 2147483647 h 517"/>
                <a:gd name="T78" fmla="*/ 2147483647 w 2246"/>
                <a:gd name="T79" fmla="*/ 2147483647 h 517"/>
                <a:gd name="T80" fmla="*/ 2147483647 w 2246"/>
                <a:gd name="T81" fmla="*/ 2147483647 h 517"/>
                <a:gd name="T82" fmla="*/ 2147483647 w 2246"/>
                <a:gd name="T83" fmla="*/ 2147483647 h 517"/>
                <a:gd name="T84" fmla="*/ 2147483647 w 2246"/>
                <a:gd name="T85" fmla="*/ 0 h 5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46"/>
                <a:gd name="T130" fmla="*/ 0 h 517"/>
                <a:gd name="T131" fmla="*/ 2246 w 2246"/>
                <a:gd name="T132" fmla="*/ 517 h 5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46" h="517">
                  <a:moveTo>
                    <a:pt x="1124" y="0"/>
                  </a:moveTo>
                  <a:lnTo>
                    <a:pt x="1182" y="0"/>
                  </a:lnTo>
                  <a:lnTo>
                    <a:pt x="1239" y="1"/>
                  </a:lnTo>
                  <a:lnTo>
                    <a:pt x="1295" y="2"/>
                  </a:lnTo>
                  <a:lnTo>
                    <a:pt x="1349" y="5"/>
                  </a:lnTo>
                  <a:lnTo>
                    <a:pt x="1405" y="7"/>
                  </a:lnTo>
                  <a:lnTo>
                    <a:pt x="1457" y="11"/>
                  </a:lnTo>
                  <a:lnTo>
                    <a:pt x="1510" y="15"/>
                  </a:lnTo>
                  <a:lnTo>
                    <a:pt x="1560" y="20"/>
                  </a:lnTo>
                  <a:lnTo>
                    <a:pt x="1610" y="25"/>
                  </a:lnTo>
                  <a:lnTo>
                    <a:pt x="1658" y="31"/>
                  </a:lnTo>
                  <a:lnTo>
                    <a:pt x="1706" y="37"/>
                  </a:lnTo>
                  <a:lnTo>
                    <a:pt x="1751" y="43"/>
                  </a:lnTo>
                  <a:lnTo>
                    <a:pt x="1796" y="51"/>
                  </a:lnTo>
                  <a:lnTo>
                    <a:pt x="1838" y="59"/>
                  </a:lnTo>
                  <a:lnTo>
                    <a:pt x="1878" y="67"/>
                  </a:lnTo>
                  <a:lnTo>
                    <a:pt x="1918" y="76"/>
                  </a:lnTo>
                  <a:lnTo>
                    <a:pt x="1954" y="85"/>
                  </a:lnTo>
                  <a:lnTo>
                    <a:pt x="1990" y="94"/>
                  </a:lnTo>
                  <a:lnTo>
                    <a:pt x="2024" y="104"/>
                  </a:lnTo>
                  <a:lnTo>
                    <a:pt x="2054" y="114"/>
                  </a:lnTo>
                  <a:lnTo>
                    <a:pt x="2084" y="125"/>
                  </a:lnTo>
                  <a:lnTo>
                    <a:pt x="2111" y="135"/>
                  </a:lnTo>
                  <a:lnTo>
                    <a:pt x="2136" y="146"/>
                  </a:lnTo>
                  <a:lnTo>
                    <a:pt x="2157" y="158"/>
                  </a:lnTo>
                  <a:lnTo>
                    <a:pt x="2178" y="170"/>
                  </a:lnTo>
                  <a:lnTo>
                    <a:pt x="2196" y="181"/>
                  </a:lnTo>
                  <a:lnTo>
                    <a:pt x="2212" y="194"/>
                  </a:lnTo>
                  <a:lnTo>
                    <a:pt x="2223" y="207"/>
                  </a:lnTo>
                  <a:lnTo>
                    <a:pt x="2233" y="220"/>
                  </a:lnTo>
                  <a:lnTo>
                    <a:pt x="2240" y="233"/>
                  </a:lnTo>
                  <a:lnTo>
                    <a:pt x="2245" y="246"/>
                  </a:lnTo>
                  <a:lnTo>
                    <a:pt x="2246" y="258"/>
                  </a:lnTo>
                  <a:lnTo>
                    <a:pt x="2245" y="273"/>
                  </a:lnTo>
                  <a:lnTo>
                    <a:pt x="2240" y="285"/>
                  </a:lnTo>
                  <a:lnTo>
                    <a:pt x="2233" y="298"/>
                  </a:lnTo>
                  <a:lnTo>
                    <a:pt x="2223" y="311"/>
                  </a:lnTo>
                  <a:lnTo>
                    <a:pt x="2212" y="324"/>
                  </a:lnTo>
                  <a:lnTo>
                    <a:pt x="2196" y="336"/>
                  </a:lnTo>
                  <a:lnTo>
                    <a:pt x="2178" y="347"/>
                  </a:lnTo>
                  <a:lnTo>
                    <a:pt x="2157" y="360"/>
                  </a:lnTo>
                  <a:lnTo>
                    <a:pt x="2136" y="370"/>
                  </a:lnTo>
                  <a:lnTo>
                    <a:pt x="2111" y="382"/>
                  </a:lnTo>
                  <a:lnTo>
                    <a:pt x="2084" y="394"/>
                  </a:lnTo>
                  <a:lnTo>
                    <a:pt x="2054" y="404"/>
                  </a:lnTo>
                  <a:lnTo>
                    <a:pt x="2024" y="414"/>
                  </a:lnTo>
                  <a:lnTo>
                    <a:pt x="1990" y="423"/>
                  </a:lnTo>
                  <a:lnTo>
                    <a:pt x="1954" y="433"/>
                  </a:lnTo>
                  <a:lnTo>
                    <a:pt x="1918" y="442"/>
                  </a:lnTo>
                  <a:lnTo>
                    <a:pt x="1878" y="450"/>
                  </a:lnTo>
                  <a:lnTo>
                    <a:pt x="1838" y="458"/>
                  </a:lnTo>
                  <a:lnTo>
                    <a:pt x="1796" y="466"/>
                  </a:lnTo>
                  <a:lnTo>
                    <a:pt x="1751" y="473"/>
                  </a:lnTo>
                  <a:lnTo>
                    <a:pt x="1706" y="480"/>
                  </a:lnTo>
                  <a:lnTo>
                    <a:pt x="1658" y="486"/>
                  </a:lnTo>
                  <a:lnTo>
                    <a:pt x="1610" y="493"/>
                  </a:lnTo>
                  <a:lnTo>
                    <a:pt x="1560" y="498"/>
                  </a:lnTo>
                  <a:lnTo>
                    <a:pt x="1510" y="502"/>
                  </a:lnTo>
                  <a:lnTo>
                    <a:pt x="1457" y="505"/>
                  </a:lnTo>
                  <a:lnTo>
                    <a:pt x="1405" y="509"/>
                  </a:lnTo>
                  <a:lnTo>
                    <a:pt x="1349" y="512"/>
                  </a:lnTo>
                  <a:lnTo>
                    <a:pt x="1295" y="514"/>
                  </a:lnTo>
                  <a:lnTo>
                    <a:pt x="1239" y="516"/>
                  </a:lnTo>
                  <a:lnTo>
                    <a:pt x="1182" y="517"/>
                  </a:lnTo>
                  <a:lnTo>
                    <a:pt x="1124" y="517"/>
                  </a:lnTo>
                  <a:lnTo>
                    <a:pt x="1066" y="517"/>
                  </a:lnTo>
                  <a:lnTo>
                    <a:pt x="1009" y="516"/>
                  </a:lnTo>
                  <a:lnTo>
                    <a:pt x="953" y="514"/>
                  </a:lnTo>
                  <a:lnTo>
                    <a:pt x="897" y="512"/>
                  </a:lnTo>
                  <a:lnTo>
                    <a:pt x="843" y="509"/>
                  </a:lnTo>
                  <a:lnTo>
                    <a:pt x="789" y="505"/>
                  </a:lnTo>
                  <a:lnTo>
                    <a:pt x="738" y="502"/>
                  </a:lnTo>
                  <a:lnTo>
                    <a:pt x="686" y="498"/>
                  </a:lnTo>
                  <a:lnTo>
                    <a:pt x="638" y="493"/>
                  </a:lnTo>
                  <a:lnTo>
                    <a:pt x="589" y="486"/>
                  </a:lnTo>
                  <a:lnTo>
                    <a:pt x="541" y="480"/>
                  </a:lnTo>
                  <a:lnTo>
                    <a:pt x="496" y="473"/>
                  </a:lnTo>
                  <a:lnTo>
                    <a:pt x="452" y="466"/>
                  </a:lnTo>
                  <a:lnTo>
                    <a:pt x="410" y="458"/>
                  </a:lnTo>
                  <a:lnTo>
                    <a:pt x="369" y="450"/>
                  </a:lnTo>
                  <a:lnTo>
                    <a:pt x="330" y="442"/>
                  </a:lnTo>
                  <a:lnTo>
                    <a:pt x="293" y="433"/>
                  </a:lnTo>
                  <a:lnTo>
                    <a:pt x="258" y="423"/>
                  </a:lnTo>
                  <a:lnTo>
                    <a:pt x="224" y="414"/>
                  </a:lnTo>
                  <a:lnTo>
                    <a:pt x="192" y="404"/>
                  </a:lnTo>
                  <a:lnTo>
                    <a:pt x="164" y="394"/>
                  </a:lnTo>
                  <a:lnTo>
                    <a:pt x="137" y="382"/>
                  </a:lnTo>
                  <a:lnTo>
                    <a:pt x="111" y="370"/>
                  </a:lnTo>
                  <a:lnTo>
                    <a:pt x="89" y="360"/>
                  </a:lnTo>
                  <a:lnTo>
                    <a:pt x="69" y="347"/>
                  </a:lnTo>
                  <a:lnTo>
                    <a:pt x="52" y="336"/>
                  </a:lnTo>
                  <a:lnTo>
                    <a:pt x="36" y="324"/>
                  </a:lnTo>
                  <a:lnTo>
                    <a:pt x="24" y="311"/>
                  </a:lnTo>
                  <a:lnTo>
                    <a:pt x="13" y="298"/>
                  </a:lnTo>
                  <a:lnTo>
                    <a:pt x="7" y="285"/>
                  </a:lnTo>
                  <a:lnTo>
                    <a:pt x="3" y="273"/>
                  </a:lnTo>
                  <a:lnTo>
                    <a:pt x="0" y="258"/>
                  </a:lnTo>
                  <a:lnTo>
                    <a:pt x="3" y="246"/>
                  </a:lnTo>
                  <a:lnTo>
                    <a:pt x="7" y="233"/>
                  </a:lnTo>
                  <a:lnTo>
                    <a:pt x="13" y="220"/>
                  </a:lnTo>
                  <a:lnTo>
                    <a:pt x="24" y="207"/>
                  </a:lnTo>
                  <a:lnTo>
                    <a:pt x="36" y="194"/>
                  </a:lnTo>
                  <a:lnTo>
                    <a:pt x="52" y="181"/>
                  </a:lnTo>
                  <a:lnTo>
                    <a:pt x="69" y="170"/>
                  </a:lnTo>
                  <a:lnTo>
                    <a:pt x="89" y="158"/>
                  </a:lnTo>
                  <a:lnTo>
                    <a:pt x="111" y="146"/>
                  </a:lnTo>
                  <a:lnTo>
                    <a:pt x="137" y="135"/>
                  </a:lnTo>
                  <a:lnTo>
                    <a:pt x="164" y="125"/>
                  </a:lnTo>
                  <a:lnTo>
                    <a:pt x="192" y="114"/>
                  </a:lnTo>
                  <a:lnTo>
                    <a:pt x="224" y="104"/>
                  </a:lnTo>
                  <a:lnTo>
                    <a:pt x="258" y="94"/>
                  </a:lnTo>
                  <a:lnTo>
                    <a:pt x="293" y="85"/>
                  </a:lnTo>
                  <a:lnTo>
                    <a:pt x="330" y="76"/>
                  </a:lnTo>
                  <a:lnTo>
                    <a:pt x="369" y="67"/>
                  </a:lnTo>
                  <a:lnTo>
                    <a:pt x="410" y="59"/>
                  </a:lnTo>
                  <a:lnTo>
                    <a:pt x="452" y="51"/>
                  </a:lnTo>
                  <a:lnTo>
                    <a:pt x="496" y="43"/>
                  </a:lnTo>
                  <a:lnTo>
                    <a:pt x="541" y="37"/>
                  </a:lnTo>
                  <a:lnTo>
                    <a:pt x="589" y="31"/>
                  </a:lnTo>
                  <a:lnTo>
                    <a:pt x="638" y="25"/>
                  </a:lnTo>
                  <a:lnTo>
                    <a:pt x="686" y="20"/>
                  </a:lnTo>
                  <a:lnTo>
                    <a:pt x="738" y="15"/>
                  </a:lnTo>
                  <a:lnTo>
                    <a:pt x="789" y="11"/>
                  </a:lnTo>
                  <a:lnTo>
                    <a:pt x="843" y="7"/>
                  </a:lnTo>
                  <a:lnTo>
                    <a:pt x="897" y="5"/>
                  </a:lnTo>
                  <a:lnTo>
                    <a:pt x="953" y="2"/>
                  </a:lnTo>
                  <a:lnTo>
                    <a:pt x="1009" y="1"/>
                  </a:lnTo>
                  <a:lnTo>
                    <a:pt x="1066" y="0"/>
                  </a:lnTo>
                  <a:lnTo>
                    <a:pt x="1124" y="0"/>
                  </a:lnTo>
                  <a:close/>
                </a:path>
              </a:pathLst>
            </a:custGeom>
            <a:solidFill>
              <a:srgbClr val="0070C0"/>
            </a:solidFill>
            <a:ln w="9525">
              <a:noFill/>
              <a:round/>
              <a:headEnd/>
              <a:tailEnd/>
            </a:ln>
          </p:spPr>
          <p:txBody>
            <a:bodyPr/>
            <a:lstStyle/>
            <a:p>
              <a:endParaRPr lang="en-US"/>
            </a:p>
          </p:txBody>
        </p:sp>
        <p:sp>
          <p:nvSpPr>
            <p:cNvPr id="100" name="Freeform 162"/>
            <p:cNvSpPr>
              <a:spLocks/>
            </p:cNvSpPr>
            <p:nvPr/>
          </p:nvSpPr>
          <p:spPr bwMode="auto">
            <a:xfrm>
              <a:off x="6748463" y="4806950"/>
              <a:ext cx="725488" cy="111125"/>
            </a:xfrm>
            <a:custGeom>
              <a:avLst/>
              <a:gdLst>
                <a:gd name="T0" fmla="*/ 2147483647 w 1824"/>
                <a:gd name="T1" fmla="*/ 2147483647 h 278"/>
                <a:gd name="T2" fmla="*/ 2147483647 w 1824"/>
                <a:gd name="T3" fmla="*/ 2147483647 h 278"/>
                <a:gd name="T4" fmla="*/ 2147483647 w 1824"/>
                <a:gd name="T5" fmla="*/ 2147483647 h 278"/>
                <a:gd name="T6" fmla="*/ 2147483647 w 1824"/>
                <a:gd name="T7" fmla="*/ 2147483647 h 278"/>
                <a:gd name="T8" fmla="*/ 2147483647 w 1824"/>
                <a:gd name="T9" fmla="*/ 2147483647 h 278"/>
                <a:gd name="T10" fmla="*/ 2147483647 w 1824"/>
                <a:gd name="T11" fmla="*/ 2147483647 h 278"/>
                <a:gd name="T12" fmla="*/ 2147483647 w 1824"/>
                <a:gd name="T13" fmla="*/ 2147483647 h 278"/>
                <a:gd name="T14" fmla="*/ 2147483647 w 1824"/>
                <a:gd name="T15" fmla="*/ 2147483647 h 278"/>
                <a:gd name="T16" fmla="*/ 2147483647 w 1824"/>
                <a:gd name="T17" fmla="*/ 2147483647 h 278"/>
                <a:gd name="T18" fmla="*/ 2147483647 w 1824"/>
                <a:gd name="T19" fmla="*/ 2147483647 h 278"/>
                <a:gd name="T20" fmla="*/ 2147483647 w 1824"/>
                <a:gd name="T21" fmla="*/ 2147483647 h 278"/>
                <a:gd name="T22" fmla="*/ 2147483647 w 1824"/>
                <a:gd name="T23" fmla="*/ 2147483647 h 278"/>
                <a:gd name="T24" fmla="*/ 2147483647 w 1824"/>
                <a:gd name="T25" fmla="*/ 2147483647 h 278"/>
                <a:gd name="T26" fmla="*/ 2147483647 w 1824"/>
                <a:gd name="T27" fmla="*/ 2147483647 h 278"/>
                <a:gd name="T28" fmla="*/ 2147483647 w 1824"/>
                <a:gd name="T29" fmla="*/ 2147483647 h 278"/>
                <a:gd name="T30" fmla="*/ 2147483647 w 1824"/>
                <a:gd name="T31" fmla="*/ 2147483647 h 278"/>
                <a:gd name="T32" fmla="*/ 2147483647 w 1824"/>
                <a:gd name="T33" fmla="*/ 2147483647 h 278"/>
                <a:gd name="T34" fmla="*/ 2147483647 w 1824"/>
                <a:gd name="T35" fmla="*/ 2147483647 h 278"/>
                <a:gd name="T36" fmla="*/ 2147483647 w 1824"/>
                <a:gd name="T37" fmla="*/ 2147483647 h 278"/>
                <a:gd name="T38" fmla="*/ 2147483647 w 1824"/>
                <a:gd name="T39" fmla="*/ 2147483647 h 278"/>
                <a:gd name="T40" fmla="*/ 2147483647 w 1824"/>
                <a:gd name="T41" fmla="*/ 2147483647 h 278"/>
                <a:gd name="T42" fmla="*/ 2147483647 w 1824"/>
                <a:gd name="T43" fmla="*/ 2147483647 h 278"/>
                <a:gd name="T44" fmla="*/ 2147483647 w 1824"/>
                <a:gd name="T45" fmla="*/ 2147483647 h 278"/>
                <a:gd name="T46" fmla="*/ 2147483647 w 1824"/>
                <a:gd name="T47" fmla="*/ 2147483647 h 278"/>
                <a:gd name="T48" fmla="*/ 2147483647 w 1824"/>
                <a:gd name="T49" fmla="*/ 2147483647 h 278"/>
                <a:gd name="T50" fmla="*/ 2147483647 w 1824"/>
                <a:gd name="T51" fmla="*/ 2147483647 h 278"/>
                <a:gd name="T52" fmla="*/ 2147483647 w 1824"/>
                <a:gd name="T53" fmla="*/ 2147483647 h 278"/>
                <a:gd name="T54" fmla="*/ 2147483647 w 1824"/>
                <a:gd name="T55" fmla="*/ 2147483647 h 278"/>
                <a:gd name="T56" fmla="*/ 2147483647 w 1824"/>
                <a:gd name="T57" fmla="*/ 2147483647 h 278"/>
                <a:gd name="T58" fmla="*/ 2147483647 w 1824"/>
                <a:gd name="T59" fmla="*/ 2147483647 h 278"/>
                <a:gd name="T60" fmla="*/ 2147483647 w 1824"/>
                <a:gd name="T61" fmla="*/ 2147483647 h 278"/>
                <a:gd name="T62" fmla="*/ 2147483647 w 1824"/>
                <a:gd name="T63" fmla="*/ 2147483647 h 278"/>
                <a:gd name="T64" fmla="*/ 0 w 1824"/>
                <a:gd name="T65" fmla="*/ 2147483647 h 278"/>
                <a:gd name="T66" fmla="*/ 0 w 1824"/>
                <a:gd name="T67" fmla="*/ 0 h 278"/>
                <a:gd name="T68" fmla="*/ 2147483647 w 1824"/>
                <a:gd name="T69" fmla="*/ 0 h 278"/>
                <a:gd name="T70" fmla="*/ 2147483647 w 1824"/>
                <a:gd name="T71" fmla="*/ 2147483647 h 2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4"/>
                <a:gd name="T109" fmla="*/ 0 h 278"/>
                <a:gd name="T110" fmla="*/ 1824 w 1824"/>
                <a:gd name="T111" fmla="*/ 278 h 2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4" h="278">
                  <a:moveTo>
                    <a:pt x="1824" y="170"/>
                  </a:moveTo>
                  <a:lnTo>
                    <a:pt x="1785" y="183"/>
                  </a:lnTo>
                  <a:lnTo>
                    <a:pt x="1742" y="194"/>
                  </a:lnTo>
                  <a:lnTo>
                    <a:pt x="1697" y="205"/>
                  </a:lnTo>
                  <a:lnTo>
                    <a:pt x="1648" y="215"/>
                  </a:lnTo>
                  <a:lnTo>
                    <a:pt x="1598" y="224"/>
                  </a:lnTo>
                  <a:lnTo>
                    <a:pt x="1545" y="233"/>
                  </a:lnTo>
                  <a:lnTo>
                    <a:pt x="1490" y="242"/>
                  </a:lnTo>
                  <a:lnTo>
                    <a:pt x="1432" y="248"/>
                  </a:lnTo>
                  <a:lnTo>
                    <a:pt x="1373" y="256"/>
                  </a:lnTo>
                  <a:lnTo>
                    <a:pt x="1312" y="261"/>
                  </a:lnTo>
                  <a:lnTo>
                    <a:pt x="1249" y="266"/>
                  </a:lnTo>
                  <a:lnTo>
                    <a:pt x="1185" y="270"/>
                  </a:lnTo>
                  <a:lnTo>
                    <a:pt x="1118" y="274"/>
                  </a:lnTo>
                  <a:lnTo>
                    <a:pt x="1051" y="277"/>
                  </a:lnTo>
                  <a:lnTo>
                    <a:pt x="981" y="278"/>
                  </a:lnTo>
                  <a:lnTo>
                    <a:pt x="912" y="278"/>
                  </a:lnTo>
                  <a:lnTo>
                    <a:pt x="841" y="278"/>
                  </a:lnTo>
                  <a:lnTo>
                    <a:pt x="773" y="277"/>
                  </a:lnTo>
                  <a:lnTo>
                    <a:pt x="705" y="274"/>
                  </a:lnTo>
                  <a:lnTo>
                    <a:pt x="639" y="270"/>
                  </a:lnTo>
                  <a:lnTo>
                    <a:pt x="575" y="266"/>
                  </a:lnTo>
                  <a:lnTo>
                    <a:pt x="512" y="261"/>
                  </a:lnTo>
                  <a:lnTo>
                    <a:pt x="450" y="256"/>
                  </a:lnTo>
                  <a:lnTo>
                    <a:pt x="391" y="248"/>
                  </a:lnTo>
                  <a:lnTo>
                    <a:pt x="333" y="242"/>
                  </a:lnTo>
                  <a:lnTo>
                    <a:pt x="277" y="233"/>
                  </a:lnTo>
                  <a:lnTo>
                    <a:pt x="225" y="224"/>
                  </a:lnTo>
                  <a:lnTo>
                    <a:pt x="175" y="215"/>
                  </a:lnTo>
                  <a:lnTo>
                    <a:pt x="127" y="205"/>
                  </a:lnTo>
                  <a:lnTo>
                    <a:pt x="81" y="194"/>
                  </a:lnTo>
                  <a:lnTo>
                    <a:pt x="38" y="183"/>
                  </a:lnTo>
                  <a:lnTo>
                    <a:pt x="0" y="170"/>
                  </a:lnTo>
                  <a:lnTo>
                    <a:pt x="0" y="0"/>
                  </a:lnTo>
                  <a:lnTo>
                    <a:pt x="1824" y="0"/>
                  </a:lnTo>
                  <a:lnTo>
                    <a:pt x="1824" y="170"/>
                  </a:lnTo>
                  <a:close/>
                </a:path>
              </a:pathLst>
            </a:custGeom>
            <a:solidFill>
              <a:srgbClr val="00B0F0"/>
            </a:solidFill>
            <a:ln w="9525">
              <a:noFill/>
              <a:round/>
              <a:headEnd/>
              <a:tailEnd/>
            </a:ln>
          </p:spPr>
          <p:txBody>
            <a:bodyPr/>
            <a:lstStyle/>
            <a:p>
              <a:endParaRPr lang="en-US"/>
            </a:p>
          </p:txBody>
        </p:sp>
        <p:sp>
          <p:nvSpPr>
            <p:cNvPr id="101" name="Freeform 163"/>
            <p:cNvSpPr>
              <a:spLocks/>
            </p:cNvSpPr>
            <p:nvPr/>
          </p:nvSpPr>
          <p:spPr bwMode="auto">
            <a:xfrm>
              <a:off x="6748463" y="4730750"/>
              <a:ext cx="725488" cy="157163"/>
            </a:xfrm>
            <a:custGeom>
              <a:avLst/>
              <a:gdLst>
                <a:gd name="T0" fmla="*/ 2147483647 w 1829"/>
                <a:gd name="T1" fmla="*/ 2147483647 h 395"/>
                <a:gd name="T2" fmla="*/ 2147483647 w 1829"/>
                <a:gd name="T3" fmla="*/ 2147483647 h 395"/>
                <a:gd name="T4" fmla="*/ 2147483647 w 1829"/>
                <a:gd name="T5" fmla="*/ 2147483647 h 395"/>
                <a:gd name="T6" fmla="*/ 2147483647 w 1829"/>
                <a:gd name="T7" fmla="*/ 2147483647 h 395"/>
                <a:gd name="T8" fmla="*/ 2147483647 w 1829"/>
                <a:gd name="T9" fmla="*/ 2147483647 h 395"/>
                <a:gd name="T10" fmla="*/ 2147483647 w 1829"/>
                <a:gd name="T11" fmla="*/ 2147483647 h 395"/>
                <a:gd name="T12" fmla="*/ 2147483647 w 1829"/>
                <a:gd name="T13" fmla="*/ 2147483647 h 395"/>
                <a:gd name="T14" fmla="*/ 2147483647 w 1829"/>
                <a:gd name="T15" fmla="*/ 2147483647 h 395"/>
                <a:gd name="T16" fmla="*/ 2147483647 w 1829"/>
                <a:gd name="T17" fmla="*/ 2147483647 h 395"/>
                <a:gd name="T18" fmla="*/ 2147483647 w 1829"/>
                <a:gd name="T19" fmla="*/ 2147483647 h 395"/>
                <a:gd name="T20" fmla="*/ 2147483647 w 1829"/>
                <a:gd name="T21" fmla="*/ 2147483647 h 395"/>
                <a:gd name="T22" fmla="*/ 2147483647 w 1829"/>
                <a:gd name="T23" fmla="*/ 2147483647 h 395"/>
                <a:gd name="T24" fmla="*/ 2147483647 w 1829"/>
                <a:gd name="T25" fmla="*/ 2147483647 h 395"/>
                <a:gd name="T26" fmla="*/ 2147483647 w 1829"/>
                <a:gd name="T27" fmla="*/ 2147483647 h 395"/>
                <a:gd name="T28" fmla="*/ 2147483647 w 1829"/>
                <a:gd name="T29" fmla="*/ 2147483647 h 395"/>
                <a:gd name="T30" fmla="*/ 2147483647 w 1829"/>
                <a:gd name="T31" fmla="*/ 2147483647 h 395"/>
                <a:gd name="T32" fmla="*/ 2147483647 w 1829"/>
                <a:gd name="T33" fmla="*/ 2147483647 h 395"/>
                <a:gd name="T34" fmla="*/ 2147483647 w 1829"/>
                <a:gd name="T35" fmla="*/ 2147483647 h 395"/>
                <a:gd name="T36" fmla="*/ 2147483647 w 1829"/>
                <a:gd name="T37" fmla="*/ 2147483647 h 395"/>
                <a:gd name="T38" fmla="*/ 2147483647 w 1829"/>
                <a:gd name="T39" fmla="*/ 2147483647 h 395"/>
                <a:gd name="T40" fmla="*/ 2147483647 w 1829"/>
                <a:gd name="T41" fmla="*/ 2147483647 h 395"/>
                <a:gd name="T42" fmla="*/ 2147483647 w 1829"/>
                <a:gd name="T43" fmla="*/ 2147483647 h 395"/>
                <a:gd name="T44" fmla="*/ 2147483647 w 1829"/>
                <a:gd name="T45" fmla="*/ 2147483647 h 395"/>
                <a:gd name="T46" fmla="*/ 2147483647 w 1829"/>
                <a:gd name="T47" fmla="*/ 2147483647 h 395"/>
                <a:gd name="T48" fmla="*/ 2147483647 w 1829"/>
                <a:gd name="T49" fmla="*/ 2147483647 h 395"/>
                <a:gd name="T50" fmla="*/ 2147483647 w 1829"/>
                <a:gd name="T51" fmla="*/ 2147483647 h 395"/>
                <a:gd name="T52" fmla="*/ 2147483647 w 1829"/>
                <a:gd name="T53" fmla="*/ 2147483647 h 395"/>
                <a:gd name="T54" fmla="*/ 2147483647 w 1829"/>
                <a:gd name="T55" fmla="*/ 2147483647 h 395"/>
                <a:gd name="T56" fmla="*/ 2147483647 w 1829"/>
                <a:gd name="T57" fmla="*/ 2147483647 h 395"/>
                <a:gd name="T58" fmla="*/ 2147483647 w 1829"/>
                <a:gd name="T59" fmla="*/ 2147483647 h 395"/>
                <a:gd name="T60" fmla="*/ 2147483647 w 1829"/>
                <a:gd name="T61" fmla="*/ 2147483647 h 395"/>
                <a:gd name="T62" fmla="*/ 2147483647 w 1829"/>
                <a:gd name="T63" fmla="*/ 2147483647 h 395"/>
                <a:gd name="T64" fmla="*/ 2147483647 w 1829"/>
                <a:gd name="T65" fmla="*/ 2147483647 h 395"/>
                <a:gd name="T66" fmla="*/ 2147483647 w 1829"/>
                <a:gd name="T67" fmla="*/ 2147483647 h 395"/>
                <a:gd name="T68" fmla="*/ 2147483647 w 1829"/>
                <a:gd name="T69" fmla="*/ 2147483647 h 395"/>
                <a:gd name="T70" fmla="*/ 2147483647 w 1829"/>
                <a:gd name="T71" fmla="*/ 2147483647 h 395"/>
                <a:gd name="T72" fmla="*/ 2147483647 w 1829"/>
                <a:gd name="T73" fmla="*/ 2147483647 h 395"/>
                <a:gd name="T74" fmla="*/ 2147483647 w 1829"/>
                <a:gd name="T75" fmla="*/ 2147483647 h 395"/>
                <a:gd name="T76" fmla="*/ 2147483647 w 1829"/>
                <a:gd name="T77" fmla="*/ 2147483647 h 395"/>
                <a:gd name="T78" fmla="*/ 2147483647 w 1829"/>
                <a:gd name="T79" fmla="*/ 2147483647 h 395"/>
                <a:gd name="T80" fmla="*/ 2147483647 w 1829"/>
                <a:gd name="T81" fmla="*/ 2147483647 h 395"/>
                <a:gd name="T82" fmla="*/ 2147483647 w 1829"/>
                <a:gd name="T83" fmla="*/ 2147483647 h 395"/>
                <a:gd name="T84" fmla="*/ 2147483647 w 1829"/>
                <a:gd name="T85" fmla="*/ 2147483647 h 395"/>
                <a:gd name="T86" fmla="*/ 2147483647 w 1829"/>
                <a:gd name="T87" fmla="*/ 2147483647 h 395"/>
                <a:gd name="T88" fmla="*/ 2147483647 w 1829"/>
                <a:gd name="T89" fmla="*/ 2147483647 h 395"/>
                <a:gd name="T90" fmla="*/ 2147483647 w 1829"/>
                <a:gd name="T91" fmla="*/ 2147483647 h 395"/>
                <a:gd name="T92" fmla="*/ 2147483647 w 1829"/>
                <a:gd name="T93" fmla="*/ 2147483647 h 395"/>
                <a:gd name="T94" fmla="*/ 2147483647 w 1829"/>
                <a:gd name="T95" fmla="*/ 2147483647 h 39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29"/>
                <a:gd name="T145" fmla="*/ 0 h 395"/>
                <a:gd name="T146" fmla="*/ 1829 w 1829"/>
                <a:gd name="T147" fmla="*/ 395 h 39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29" h="395">
                  <a:moveTo>
                    <a:pt x="915" y="0"/>
                  </a:moveTo>
                  <a:lnTo>
                    <a:pt x="1008" y="2"/>
                  </a:lnTo>
                  <a:lnTo>
                    <a:pt x="1099" y="5"/>
                  </a:lnTo>
                  <a:lnTo>
                    <a:pt x="1187" y="9"/>
                  </a:lnTo>
                  <a:lnTo>
                    <a:pt x="1270" y="17"/>
                  </a:lnTo>
                  <a:lnTo>
                    <a:pt x="1350" y="25"/>
                  </a:lnTo>
                  <a:lnTo>
                    <a:pt x="1426" y="35"/>
                  </a:lnTo>
                  <a:lnTo>
                    <a:pt x="1497" y="47"/>
                  </a:lnTo>
                  <a:lnTo>
                    <a:pt x="1561" y="58"/>
                  </a:lnTo>
                  <a:lnTo>
                    <a:pt x="1592" y="66"/>
                  </a:lnTo>
                  <a:lnTo>
                    <a:pt x="1620" y="72"/>
                  </a:lnTo>
                  <a:lnTo>
                    <a:pt x="1647" y="80"/>
                  </a:lnTo>
                  <a:lnTo>
                    <a:pt x="1673" y="88"/>
                  </a:lnTo>
                  <a:lnTo>
                    <a:pt x="1696" y="96"/>
                  </a:lnTo>
                  <a:lnTo>
                    <a:pt x="1718" y="105"/>
                  </a:lnTo>
                  <a:lnTo>
                    <a:pt x="1739" y="112"/>
                  </a:lnTo>
                  <a:lnTo>
                    <a:pt x="1757" y="121"/>
                  </a:lnTo>
                  <a:lnTo>
                    <a:pt x="1773" y="130"/>
                  </a:lnTo>
                  <a:lnTo>
                    <a:pt x="1788" y="139"/>
                  </a:lnTo>
                  <a:lnTo>
                    <a:pt x="1800" y="150"/>
                  </a:lnTo>
                  <a:lnTo>
                    <a:pt x="1811" y="159"/>
                  </a:lnTo>
                  <a:lnTo>
                    <a:pt x="1818" y="169"/>
                  </a:lnTo>
                  <a:lnTo>
                    <a:pt x="1824" y="178"/>
                  </a:lnTo>
                  <a:lnTo>
                    <a:pt x="1827" y="188"/>
                  </a:lnTo>
                  <a:lnTo>
                    <a:pt x="1829" y="199"/>
                  </a:lnTo>
                  <a:lnTo>
                    <a:pt x="1827" y="209"/>
                  </a:lnTo>
                  <a:lnTo>
                    <a:pt x="1824" y="219"/>
                  </a:lnTo>
                  <a:lnTo>
                    <a:pt x="1818" y="228"/>
                  </a:lnTo>
                  <a:lnTo>
                    <a:pt x="1811" y="238"/>
                  </a:lnTo>
                  <a:lnTo>
                    <a:pt x="1800" y="247"/>
                  </a:lnTo>
                  <a:lnTo>
                    <a:pt x="1788" y="258"/>
                  </a:lnTo>
                  <a:lnTo>
                    <a:pt x="1773" y="267"/>
                  </a:lnTo>
                  <a:lnTo>
                    <a:pt x="1757" y="276"/>
                  </a:lnTo>
                  <a:lnTo>
                    <a:pt x="1739" y="283"/>
                  </a:lnTo>
                  <a:lnTo>
                    <a:pt x="1718" y="292"/>
                  </a:lnTo>
                  <a:lnTo>
                    <a:pt x="1696" y="300"/>
                  </a:lnTo>
                  <a:lnTo>
                    <a:pt x="1673" y="309"/>
                  </a:lnTo>
                  <a:lnTo>
                    <a:pt x="1647" y="317"/>
                  </a:lnTo>
                  <a:lnTo>
                    <a:pt x="1620" y="325"/>
                  </a:lnTo>
                  <a:lnTo>
                    <a:pt x="1592" y="331"/>
                  </a:lnTo>
                  <a:lnTo>
                    <a:pt x="1561" y="338"/>
                  </a:lnTo>
                  <a:lnTo>
                    <a:pt x="1497" y="350"/>
                  </a:lnTo>
                  <a:lnTo>
                    <a:pt x="1426" y="362"/>
                  </a:lnTo>
                  <a:lnTo>
                    <a:pt x="1350" y="372"/>
                  </a:lnTo>
                  <a:lnTo>
                    <a:pt x="1270" y="380"/>
                  </a:lnTo>
                  <a:lnTo>
                    <a:pt x="1187" y="386"/>
                  </a:lnTo>
                  <a:lnTo>
                    <a:pt x="1099" y="392"/>
                  </a:lnTo>
                  <a:lnTo>
                    <a:pt x="1008" y="395"/>
                  </a:lnTo>
                  <a:lnTo>
                    <a:pt x="915" y="395"/>
                  </a:lnTo>
                  <a:lnTo>
                    <a:pt x="821" y="395"/>
                  </a:lnTo>
                  <a:lnTo>
                    <a:pt x="731" y="392"/>
                  </a:lnTo>
                  <a:lnTo>
                    <a:pt x="642" y="386"/>
                  </a:lnTo>
                  <a:lnTo>
                    <a:pt x="558" y="380"/>
                  </a:lnTo>
                  <a:lnTo>
                    <a:pt x="479" y="372"/>
                  </a:lnTo>
                  <a:lnTo>
                    <a:pt x="403" y="362"/>
                  </a:lnTo>
                  <a:lnTo>
                    <a:pt x="333" y="350"/>
                  </a:lnTo>
                  <a:lnTo>
                    <a:pt x="268" y="338"/>
                  </a:lnTo>
                  <a:lnTo>
                    <a:pt x="238" y="331"/>
                  </a:lnTo>
                  <a:lnTo>
                    <a:pt x="208" y="325"/>
                  </a:lnTo>
                  <a:lnTo>
                    <a:pt x="181" y="317"/>
                  </a:lnTo>
                  <a:lnTo>
                    <a:pt x="157" y="309"/>
                  </a:lnTo>
                  <a:lnTo>
                    <a:pt x="132" y="300"/>
                  </a:lnTo>
                  <a:lnTo>
                    <a:pt x="111" y="292"/>
                  </a:lnTo>
                  <a:lnTo>
                    <a:pt x="90" y="283"/>
                  </a:lnTo>
                  <a:lnTo>
                    <a:pt x="72" y="276"/>
                  </a:lnTo>
                  <a:lnTo>
                    <a:pt x="55" y="267"/>
                  </a:lnTo>
                  <a:lnTo>
                    <a:pt x="41" y="258"/>
                  </a:lnTo>
                  <a:lnTo>
                    <a:pt x="30" y="247"/>
                  </a:lnTo>
                  <a:lnTo>
                    <a:pt x="19" y="238"/>
                  </a:lnTo>
                  <a:lnTo>
                    <a:pt x="10" y="228"/>
                  </a:lnTo>
                  <a:lnTo>
                    <a:pt x="5" y="219"/>
                  </a:lnTo>
                  <a:lnTo>
                    <a:pt x="1" y="209"/>
                  </a:lnTo>
                  <a:lnTo>
                    <a:pt x="0" y="199"/>
                  </a:lnTo>
                  <a:lnTo>
                    <a:pt x="1" y="188"/>
                  </a:lnTo>
                  <a:lnTo>
                    <a:pt x="5" y="178"/>
                  </a:lnTo>
                  <a:lnTo>
                    <a:pt x="10" y="169"/>
                  </a:lnTo>
                  <a:lnTo>
                    <a:pt x="19" y="159"/>
                  </a:lnTo>
                  <a:lnTo>
                    <a:pt x="30" y="150"/>
                  </a:lnTo>
                  <a:lnTo>
                    <a:pt x="41" y="139"/>
                  </a:lnTo>
                  <a:lnTo>
                    <a:pt x="55" y="130"/>
                  </a:lnTo>
                  <a:lnTo>
                    <a:pt x="72" y="121"/>
                  </a:lnTo>
                  <a:lnTo>
                    <a:pt x="90" y="112"/>
                  </a:lnTo>
                  <a:lnTo>
                    <a:pt x="111" y="105"/>
                  </a:lnTo>
                  <a:lnTo>
                    <a:pt x="132" y="96"/>
                  </a:lnTo>
                  <a:lnTo>
                    <a:pt x="157" y="88"/>
                  </a:lnTo>
                  <a:lnTo>
                    <a:pt x="181" y="80"/>
                  </a:lnTo>
                  <a:lnTo>
                    <a:pt x="208" y="72"/>
                  </a:lnTo>
                  <a:lnTo>
                    <a:pt x="238" y="66"/>
                  </a:lnTo>
                  <a:lnTo>
                    <a:pt x="268" y="58"/>
                  </a:lnTo>
                  <a:lnTo>
                    <a:pt x="333" y="47"/>
                  </a:lnTo>
                  <a:lnTo>
                    <a:pt x="403" y="35"/>
                  </a:lnTo>
                  <a:lnTo>
                    <a:pt x="479" y="25"/>
                  </a:lnTo>
                  <a:lnTo>
                    <a:pt x="558" y="17"/>
                  </a:lnTo>
                  <a:lnTo>
                    <a:pt x="642" y="9"/>
                  </a:lnTo>
                  <a:lnTo>
                    <a:pt x="731" y="5"/>
                  </a:lnTo>
                  <a:lnTo>
                    <a:pt x="821" y="2"/>
                  </a:lnTo>
                  <a:lnTo>
                    <a:pt x="915" y="0"/>
                  </a:lnTo>
                  <a:close/>
                </a:path>
              </a:pathLst>
            </a:custGeom>
            <a:solidFill>
              <a:srgbClr val="00B0F0"/>
            </a:solidFill>
            <a:ln w="9525">
              <a:noFill/>
              <a:round/>
              <a:headEnd/>
              <a:tailEnd/>
            </a:ln>
          </p:spPr>
          <p:txBody>
            <a:bodyPr/>
            <a:lstStyle/>
            <a:p>
              <a:endParaRPr lang="en-US"/>
            </a:p>
          </p:txBody>
        </p:sp>
        <p:sp>
          <p:nvSpPr>
            <p:cNvPr id="102" name="Freeform 164"/>
            <p:cNvSpPr>
              <a:spLocks/>
            </p:cNvSpPr>
            <p:nvPr/>
          </p:nvSpPr>
          <p:spPr bwMode="auto">
            <a:xfrm>
              <a:off x="6767513" y="4735513"/>
              <a:ext cx="687388" cy="131763"/>
            </a:xfrm>
            <a:custGeom>
              <a:avLst/>
              <a:gdLst>
                <a:gd name="T0" fmla="*/ 2147483647 w 1730"/>
                <a:gd name="T1" fmla="*/ 0 h 331"/>
                <a:gd name="T2" fmla="*/ 2147483647 w 1730"/>
                <a:gd name="T3" fmla="*/ 2147483647 h 331"/>
                <a:gd name="T4" fmla="*/ 2147483647 w 1730"/>
                <a:gd name="T5" fmla="*/ 2147483647 h 331"/>
                <a:gd name="T6" fmla="*/ 2147483647 w 1730"/>
                <a:gd name="T7" fmla="*/ 2147483647 h 331"/>
                <a:gd name="T8" fmla="*/ 2147483647 w 1730"/>
                <a:gd name="T9" fmla="*/ 2147483647 h 331"/>
                <a:gd name="T10" fmla="*/ 2147483647 w 1730"/>
                <a:gd name="T11" fmla="*/ 2147483647 h 331"/>
                <a:gd name="T12" fmla="*/ 2147483647 w 1730"/>
                <a:gd name="T13" fmla="*/ 2147483647 h 331"/>
                <a:gd name="T14" fmla="*/ 2147483647 w 1730"/>
                <a:gd name="T15" fmla="*/ 2147483647 h 331"/>
                <a:gd name="T16" fmla="*/ 2147483647 w 1730"/>
                <a:gd name="T17" fmla="*/ 2147483647 h 331"/>
                <a:gd name="T18" fmla="*/ 2147483647 w 1730"/>
                <a:gd name="T19" fmla="*/ 2147483647 h 331"/>
                <a:gd name="T20" fmla="*/ 2147483647 w 1730"/>
                <a:gd name="T21" fmla="*/ 2147483647 h 331"/>
                <a:gd name="T22" fmla="*/ 2147483647 w 1730"/>
                <a:gd name="T23" fmla="*/ 2147483647 h 331"/>
                <a:gd name="T24" fmla="*/ 2147483647 w 1730"/>
                <a:gd name="T25" fmla="*/ 2147483647 h 331"/>
                <a:gd name="T26" fmla="*/ 2147483647 w 1730"/>
                <a:gd name="T27" fmla="*/ 2147483647 h 331"/>
                <a:gd name="T28" fmla="*/ 2147483647 w 1730"/>
                <a:gd name="T29" fmla="*/ 2147483647 h 331"/>
                <a:gd name="T30" fmla="*/ 2147483647 w 1730"/>
                <a:gd name="T31" fmla="*/ 2147483647 h 331"/>
                <a:gd name="T32" fmla="*/ 2147483647 w 1730"/>
                <a:gd name="T33" fmla="*/ 2147483647 h 331"/>
                <a:gd name="T34" fmla="*/ 2147483647 w 1730"/>
                <a:gd name="T35" fmla="*/ 2147483647 h 331"/>
                <a:gd name="T36" fmla="*/ 2147483647 w 1730"/>
                <a:gd name="T37" fmla="*/ 2147483647 h 331"/>
                <a:gd name="T38" fmla="*/ 2147483647 w 1730"/>
                <a:gd name="T39" fmla="*/ 2147483647 h 331"/>
                <a:gd name="T40" fmla="*/ 2147483647 w 1730"/>
                <a:gd name="T41" fmla="*/ 2147483647 h 331"/>
                <a:gd name="T42" fmla="*/ 2147483647 w 1730"/>
                <a:gd name="T43" fmla="*/ 2147483647 h 331"/>
                <a:gd name="T44" fmla="*/ 2147483647 w 1730"/>
                <a:gd name="T45" fmla="*/ 2147483647 h 331"/>
                <a:gd name="T46" fmla="*/ 2147483647 w 1730"/>
                <a:gd name="T47" fmla="*/ 2147483647 h 331"/>
                <a:gd name="T48" fmla="*/ 2147483647 w 1730"/>
                <a:gd name="T49" fmla="*/ 2147483647 h 331"/>
                <a:gd name="T50" fmla="*/ 2147483647 w 1730"/>
                <a:gd name="T51" fmla="*/ 2147483647 h 331"/>
                <a:gd name="T52" fmla="*/ 2147483647 w 1730"/>
                <a:gd name="T53" fmla="*/ 2147483647 h 331"/>
                <a:gd name="T54" fmla="*/ 2147483647 w 1730"/>
                <a:gd name="T55" fmla="*/ 2147483647 h 331"/>
                <a:gd name="T56" fmla="*/ 2147483647 w 1730"/>
                <a:gd name="T57" fmla="*/ 2147483647 h 331"/>
                <a:gd name="T58" fmla="*/ 2147483647 w 1730"/>
                <a:gd name="T59" fmla="*/ 2147483647 h 331"/>
                <a:gd name="T60" fmla="*/ 2147483647 w 1730"/>
                <a:gd name="T61" fmla="*/ 2147483647 h 331"/>
                <a:gd name="T62" fmla="*/ 2147483647 w 1730"/>
                <a:gd name="T63" fmla="*/ 2147483647 h 331"/>
                <a:gd name="T64" fmla="*/ 2147483647 w 1730"/>
                <a:gd name="T65" fmla="*/ 2147483647 h 331"/>
                <a:gd name="T66" fmla="*/ 2147483647 w 1730"/>
                <a:gd name="T67" fmla="*/ 2147483647 h 331"/>
                <a:gd name="T68" fmla="*/ 2147483647 w 1730"/>
                <a:gd name="T69" fmla="*/ 2147483647 h 331"/>
                <a:gd name="T70" fmla="*/ 2147483647 w 1730"/>
                <a:gd name="T71" fmla="*/ 2147483647 h 331"/>
                <a:gd name="T72" fmla="*/ 2147483647 w 1730"/>
                <a:gd name="T73" fmla="*/ 2147483647 h 331"/>
                <a:gd name="T74" fmla="*/ 2147483647 w 1730"/>
                <a:gd name="T75" fmla="*/ 2147483647 h 331"/>
                <a:gd name="T76" fmla="*/ 2147483647 w 1730"/>
                <a:gd name="T77" fmla="*/ 2147483647 h 331"/>
                <a:gd name="T78" fmla="*/ 2147483647 w 1730"/>
                <a:gd name="T79" fmla="*/ 2147483647 h 331"/>
                <a:gd name="T80" fmla="*/ 2147483647 w 1730"/>
                <a:gd name="T81" fmla="*/ 2147483647 h 331"/>
                <a:gd name="T82" fmla="*/ 2147483647 w 1730"/>
                <a:gd name="T83" fmla="*/ 2147483647 h 331"/>
                <a:gd name="T84" fmla="*/ 2147483647 w 1730"/>
                <a:gd name="T85" fmla="*/ 2147483647 h 331"/>
                <a:gd name="T86" fmla="*/ 2147483647 w 1730"/>
                <a:gd name="T87" fmla="*/ 0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30"/>
                <a:gd name="T133" fmla="*/ 0 h 331"/>
                <a:gd name="T134" fmla="*/ 1730 w 1730"/>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30" h="331">
                  <a:moveTo>
                    <a:pt x="865" y="0"/>
                  </a:moveTo>
                  <a:lnTo>
                    <a:pt x="953" y="0"/>
                  </a:lnTo>
                  <a:lnTo>
                    <a:pt x="1039" y="3"/>
                  </a:lnTo>
                  <a:lnTo>
                    <a:pt x="1122" y="8"/>
                  </a:lnTo>
                  <a:lnTo>
                    <a:pt x="1201" y="13"/>
                  </a:lnTo>
                  <a:lnTo>
                    <a:pt x="1277" y="19"/>
                  </a:lnTo>
                  <a:lnTo>
                    <a:pt x="1348" y="28"/>
                  </a:lnTo>
                  <a:lnTo>
                    <a:pt x="1415" y="37"/>
                  </a:lnTo>
                  <a:lnTo>
                    <a:pt x="1476" y="48"/>
                  </a:lnTo>
                  <a:lnTo>
                    <a:pt x="1532" y="60"/>
                  </a:lnTo>
                  <a:lnTo>
                    <a:pt x="1582" y="72"/>
                  </a:lnTo>
                  <a:lnTo>
                    <a:pt x="1604" y="80"/>
                  </a:lnTo>
                  <a:lnTo>
                    <a:pt x="1626" y="86"/>
                  </a:lnTo>
                  <a:lnTo>
                    <a:pt x="1644" y="94"/>
                  </a:lnTo>
                  <a:lnTo>
                    <a:pt x="1662" y="100"/>
                  </a:lnTo>
                  <a:lnTo>
                    <a:pt x="1677" y="108"/>
                  </a:lnTo>
                  <a:lnTo>
                    <a:pt x="1691" y="116"/>
                  </a:lnTo>
                  <a:lnTo>
                    <a:pt x="1703" y="123"/>
                  </a:lnTo>
                  <a:lnTo>
                    <a:pt x="1712" y="131"/>
                  </a:lnTo>
                  <a:lnTo>
                    <a:pt x="1720" y="140"/>
                  </a:lnTo>
                  <a:lnTo>
                    <a:pt x="1725" y="148"/>
                  </a:lnTo>
                  <a:lnTo>
                    <a:pt x="1729" y="157"/>
                  </a:lnTo>
                  <a:lnTo>
                    <a:pt x="1730" y="165"/>
                  </a:lnTo>
                  <a:lnTo>
                    <a:pt x="1729" y="174"/>
                  </a:lnTo>
                  <a:lnTo>
                    <a:pt x="1725" y="181"/>
                  </a:lnTo>
                  <a:lnTo>
                    <a:pt x="1720" y="190"/>
                  </a:lnTo>
                  <a:lnTo>
                    <a:pt x="1712" y="198"/>
                  </a:lnTo>
                  <a:lnTo>
                    <a:pt x="1703" y="206"/>
                  </a:lnTo>
                  <a:lnTo>
                    <a:pt x="1691" y="215"/>
                  </a:lnTo>
                  <a:lnTo>
                    <a:pt x="1677" y="223"/>
                  </a:lnTo>
                  <a:lnTo>
                    <a:pt x="1662" y="229"/>
                  </a:lnTo>
                  <a:lnTo>
                    <a:pt x="1644" y="237"/>
                  </a:lnTo>
                  <a:lnTo>
                    <a:pt x="1626" y="244"/>
                  </a:lnTo>
                  <a:lnTo>
                    <a:pt x="1604" y="251"/>
                  </a:lnTo>
                  <a:lnTo>
                    <a:pt x="1582" y="257"/>
                  </a:lnTo>
                  <a:lnTo>
                    <a:pt x="1532" y="270"/>
                  </a:lnTo>
                  <a:lnTo>
                    <a:pt x="1476" y="282"/>
                  </a:lnTo>
                  <a:lnTo>
                    <a:pt x="1415" y="293"/>
                  </a:lnTo>
                  <a:lnTo>
                    <a:pt x="1348" y="302"/>
                  </a:lnTo>
                  <a:lnTo>
                    <a:pt x="1277" y="310"/>
                  </a:lnTo>
                  <a:lnTo>
                    <a:pt x="1201" y="318"/>
                  </a:lnTo>
                  <a:lnTo>
                    <a:pt x="1122" y="323"/>
                  </a:lnTo>
                  <a:lnTo>
                    <a:pt x="1039" y="327"/>
                  </a:lnTo>
                  <a:lnTo>
                    <a:pt x="953" y="329"/>
                  </a:lnTo>
                  <a:lnTo>
                    <a:pt x="865" y="331"/>
                  </a:lnTo>
                  <a:lnTo>
                    <a:pt x="776" y="329"/>
                  </a:lnTo>
                  <a:lnTo>
                    <a:pt x="690" y="327"/>
                  </a:lnTo>
                  <a:lnTo>
                    <a:pt x="608" y="323"/>
                  </a:lnTo>
                  <a:lnTo>
                    <a:pt x="528" y="318"/>
                  </a:lnTo>
                  <a:lnTo>
                    <a:pt x="452" y="310"/>
                  </a:lnTo>
                  <a:lnTo>
                    <a:pt x="381" y="302"/>
                  </a:lnTo>
                  <a:lnTo>
                    <a:pt x="314" y="293"/>
                  </a:lnTo>
                  <a:lnTo>
                    <a:pt x="254" y="282"/>
                  </a:lnTo>
                  <a:lnTo>
                    <a:pt x="197" y="270"/>
                  </a:lnTo>
                  <a:lnTo>
                    <a:pt x="147" y="257"/>
                  </a:lnTo>
                  <a:lnTo>
                    <a:pt x="125" y="251"/>
                  </a:lnTo>
                  <a:lnTo>
                    <a:pt x="104" y="244"/>
                  </a:lnTo>
                  <a:lnTo>
                    <a:pt x="85" y="237"/>
                  </a:lnTo>
                  <a:lnTo>
                    <a:pt x="67" y="229"/>
                  </a:lnTo>
                  <a:lnTo>
                    <a:pt x="52" y="223"/>
                  </a:lnTo>
                  <a:lnTo>
                    <a:pt x="39" y="215"/>
                  </a:lnTo>
                  <a:lnTo>
                    <a:pt x="27" y="206"/>
                  </a:lnTo>
                  <a:lnTo>
                    <a:pt x="17" y="198"/>
                  </a:lnTo>
                  <a:lnTo>
                    <a:pt x="9" y="190"/>
                  </a:lnTo>
                  <a:lnTo>
                    <a:pt x="4" y="181"/>
                  </a:lnTo>
                  <a:lnTo>
                    <a:pt x="1" y="174"/>
                  </a:lnTo>
                  <a:lnTo>
                    <a:pt x="0" y="165"/>
                  </a:lnTo>
                  <a:lnTo>
                    <a:pt x="1" y="157"/>
                  </a:lnTo>
                  <a:lnTo>
                    <a:pt x="4" y="148"/>
                  </a:lnTo>
                  <a:lnTo>
                    <a:pt x="9" y="140"/>
                  </a:lnTo>
                  <a:lnTo>
                    <a:pt x="17" y="131"/>
                  </a:lnTo>
                  <a:lnTo>
                    <a:pt x="27" y="123"/>
                  </a:lnTo>
                  <a:lnTo>
                    <a:pt x="39" y="116"/>
                  </a:lnTo>
                  <a:lnTo>
                    <a:pt x="52" y="108"/>
                  </a:lnTo>
                  <a:lnTo>
                    <a:pt x="67" y="100"/>
                  </a:lnTo>
                  <a:lnTo>
                    <a:pt x="85" y="94"/>
                  </a:lnTo>
                  <a:lnTo>
                    <a:pt x="104" y="86"/>
                  </a:lnTo>
                  <a:lnTo>
                    <a:pt x="125" y="80"/>
                  </a:lnTo>
                  <a:lnTo>
                    <a:pt x="147" y="72"/>
                  </a:lnTo>
                  <a:lnTo>
                    <a:pt x="197" y="60"/>
                  </a:lnTo>
                  <a:lnTo>
                    <a:pt x="254" y="48"/>
                  </a:lnTo>
                  <a:lnTo>
                    <a:pt x="314" y="37"/>
                  </a:lnTo>
                  <a:lnTo>
                    <a:pt x="381" y="28"/>
                  </a:lnTo>
                  <a:lnTo>
                    <a:pt x="452" y="19"/>
                  </a:lnTo>
                  <a:lnTo>
                    <a:pt x="528" y="13"/>
                  </a:lnTo>
                  <a:lnTo>
                    <a:pt x="608" y="8"/>
                  </a:lnTo>
                  <a:lnTo>
                    <a:pt x="690" y="3"/>
                  </a:lnTo>
                  <a:lnTo>
                    <a:pt x="776" y="0"/>
                  </a:lnTo>
                  <a:lnTo>
                    <a:pt x="865" y="0"/>
                  </a:lnTo>
                  <a:close/>
                </a:path>
              </a:pathLst>
            </a:custGeom>
            <a:solidFill>
              <a:srgbClr val="4B4B4D"/>
            </a:solidFill>
            <a:ln w="9525">
              <a:noFill/>
              <a:round/>
              <a:headEnd/>
              <a:tailEnd/>
            </a:ln>
          </p:spPr>
          <p:txBody>
            <a:bodyPr/>
            <a:lstStyle/>
            <a:p>
              <a:endParaRPr lang="en-US"/>
            </a:p>
          </p:txBody>
        </p:sp>
      </p:grpSp>
      <p:sp>
        <p:nvSpPr>
          <p:cNvPr id="103" name="TextBox 129"/>
          <p:cNvSpPr txBox="1">
            <a:spLocks noChangeArrowheads="1"/>
          </p:cNvSpPr>
          <p:nvPr/>
        </p:nvSpPr>
        <p:spPr bwMode="auto">
          <a:xfrm>
            <a:off x="5126038" y="2271713"/>
            <a:ext cx="1455737" cy="230311"/>
          </a:xfrm>
          <a:prstGeom prst="rect">
            <a:avLst/>
          </a:prstGeom>
          <a:noFill/>
          <a:ln w="9525">
            <a:noFill/>
            <a:miter lim="800000"/>
            <a:headEnd/>
            <a:tailEnd/>
          </a:ln>
        </p:spPr>
        <p:txBody>
          <a:bodyPr wrap="square" lIns="90924" tIns="45462" rIns="90924" bIns="45462">
            <a:spAutoFit/>
          </a:bodyPr>
          <a:lstStyle/>
          <a:p>
            <a:pPr algn="ctr">
              <a:lnSpc>
                <a:spcPct val="90000"/>
              </a:lnSpc>
              <a:spcBef>
                <a:spcPct val="50000"/>
              </a:spcBef>
              <a:buClr>
                <a:srgbClr val="FD0000"/>
              </a:buClr>
            </a:pPr>
            <a:r>
              <a:rPr lang="en-US" sz="1000" b="1" dirty="0" smtClean="0">
                <a:solidFill>
                  <a:srgbClr val="000000"/>
                </a:solidFill>
              </a:rPr>
              <a:t>Database</a:t>
            </a:r>
            <a:endParaRPr lang="en-US" sz="1000" b="1" dirty="0">
              <a:solidFill>
                <a:srgbClr val="000000"/>
              </a:solidFill>
            </a:endParaRPr>
          </a:p>
        </p:txBody>
      </p:sp>
      <p:sp>
        <p:nvSpPr>
          <p:cNvPr id="104" name="Rectangle 103"/>
          <p:cNvSpPr>
            <a:spLocks noChangeArrowheads="1"/>
          </p:cNvSpPr>
          <p:nvPr/>
        </p:nvSpPr>
        <p:spPr bwMode="auto">
          <a:xfrm>
            <a:off x="2977115" y="2435969"/>
            <a:ext cx="1500963" cy="232792"/>
          </a:xfrm>
          <a:prstGeom prst="rect">
            <a:avLst/>
          </a:prstGeom>
          <a:solidFill>
            <a:schemeClr val="accent1"/>
          </a:solidFill>
          <a:ln w="38100">
            <a:noFill/>
            <a:miter lim="800000"/>
            <a:headEnd/>
            <a:tailEnd/>
          </a:ln>
          <a:effectLst>
            <a:outerShdw dist="20000" dir="5400000" rotWithShape="0">
              <a:srgbClr val="808080">
                <a:alpha val="37999"/>
              </a:srgbClr>
            </a:outerShdw>
          </a:effectLst>
        </p:spPr>
        <p:txBody>
          <a:bodyPr anchor="ctr"/>
          <a:lstStyle/>
          <a:p>
            <a:pPr algn="ctr">
              <a:defRPr/>
            </a:pPr>
            <a:r>
              <a:rPr lang="en-US" sz="800" b="1" dirty="0" smtClean="0">
                <a:solidFill>
                  <a:schemeClr val="lt1"/>
                </a:solidFill>
                <a:latin typeface="+mn-lt"/>
                <a:ea typeface="+mn-ea"/>
              </a:rPr>
              <a:t>API Attack Prevention</a:t>
            </a:r>
            <a:endParaRPr lang="en-US" sz="800" b="1" dirty="0">
              <a:solidFill>
                <a:schemeClr val="lt1"/>
              </a:solidFill>
              <a:latin typeface="+mn-lt"/>
              <a:ea typeface="+mn-ea"/>
            </a:endParaRPr>
          </a:p>
        </p:txBody>
      </p:sp>
      <p:sp>
        <p:nvSpPr>
          <p:cNvPr id="105" name="Rectangle 104"/>
          <p:cNvSpPr>
            <a:spLocks noChangeArrowheads="1"/>
          </p:cNvSpPr>
          <p:nvPr/>
        </p:nvSpPr>
        <p:spPr bwMode="auto">
          <a:xfrm>
            <a:off x="2971800" y="2953430"/>
            <a:ext cx="1524000" cy="219075"/>
          </a:xfrm>
          <a:prstGeom prst="rect">
            <a:avLst/>
          </a:prstGeom>
          <a:solidFill>
            <a:schemeClr val="accent1"/>
          </a:solidFill>
          <a:ln w="38100">
            <a:noFill/>
            <a:miter lim="800000"/>
            <a:headEnd/>
            <a:tailEnd/>
          </a:ln>
          <a:effectLst>
            <a:outerShdw dist="20000" dir="5400000" rotWithShape="0">
              <a:srgbClr val="808080">
                <a:alpha val="37999"/>
              </a:srgbClr>
            </a:outerShdw>
          </a:effectLst>
        </p:spPr>
        <p:txBody>
          <a:bodyPr anchor="ctr"/>
          <a:lstStyle/>
          <a:p>
            <a:pPr algn="ctr">
              <a:defRPr/>
            </a:pPr>
            <a:r>
              <a:rPr lang="en-US" sz="800" b="1" dirty="0" smtClean="0">
                <a:solidFill>
                  <a:schemeClr val="lt1"/>
                </a:solidFill>
                <a:latin typeface="+mn-lt"/>
                <a:ea typeface="+mn-ea"/>
              </a:rPr>
              <a:t>Fine Grained </a:t>
            </a:r>
            <a:r>
              <a:rPr lang="en-US" sz="800" b="1" dirty="0" err="1" smtClean="0">
                <a:solidFill>
                  <a:schemeClr val="lt1"/>
                </a:solidFill>
                <a:latin typeface="+mn-lt"/>
                <a:ea typeface="+mn-ea"/>
              </a:rPr>
              <a:t>AuthZ</a:t>
            </a:r>
            <a:endParaRPr lang="en-US" sz="800" b="1" dirty="0">
              <a:solidFill>
                <a:schemeClr val="lt1"/>
              </a:solidFill>
              <a:latin typeface="+mn-lt"/>
              <a:ea typeface="+mn-ea"/>
            </a:endParaRPr>
          </a:p>
        </p:txBody>
      </p:sp>
      <p:sp>
        <p:nvSpPr>
          <p:cNvPr id="106" name="Rectangle 105"/>
          <p:cNvSpPr>
            <a:spLocks noChangeArrowheads="1"/>
          </p:cNvSpPr>
          <p:nvPr/>
        </p:nvSpPr>
        <p:spPr bwMode="auto">
          <a:xfrm>
            <a:off x="2975344" y="3190890"/>
            <a:ext cx="1524000" cy="219075"/>
          </a:xfrm>
          <a:prstGeom prst="rect">
            <a:avLst/>
          </a:prstGeom>
          <a:solidFill>
            <a:schemeClr val="accent1"/>
          </a:solidFill>
          <a:ln w="38100">
            <a:noFill/>
            <a:miter lim="800000"/>
            <a:headEnd/>
            <a:tailEnd/>
          </a:ln>
          <a:effectLst>
            <a:outerShdw dist="20000" dir="5400000" rotWithShape="0">
              <a:srgbClr val="808080">
                <a:alpha val="37999"/>
              </a:srgbClr>
            </a:outerShdw>
          </a:effectLst>
        </p:spPr>
        <p:txBody>
          <a:bodyPr anchor="ctr"/>
          <a:lstStyle/>
          <a:p>
            <a:pPr algn="ctr">
              <a:defRPr/>
            </a:pPr>
            <a:r>
              <a:rPr lang="en-US" sz="800" b="1" dirty="0" smtClean="0">
                <a:solidFill>
                  <a:schemeClr val="lt1"/>
                </a:solidFill>
                <a:latin typeface="+mn-lt"/>
                <a:ea typeface="+mn-ea"/>
              </a:rPr>
              <a:t>Throttling</a:t>
            </a:r>
            <a:endParaRPr lang="en-US" sz="800" b="1" dirty="0">
              <a:solidFill>
                <a:schemeClr val="lt1"/>
              </a:solidFill>
              <a:latin typeface="+mn-lt"/>
              <a:ea typeface="+mn-ea"/>
            </a:endParaRPr>
          </a:p>
        </p:txBody>
      </p:sp>
    </p:spTree>
    <p:extLst>
      <p:ext uri="{BB962C8B-B14F-4D97-AF65-F5344CB8AC3E}">
        <p14:creationId xmlns:p14="http://schemas.microsoft.com/office/powerpoint/2010/main" val="18960785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3175" y="817563"/>
            <a:ext cx="9144000" cy="482600"/>
          </a:xfrm>
          <a:prstGeom prst="rect">
            <a:avLst/>
          </a:prstGeom>
          <a:pattFill prst="ltUpDiag">
            <a:fgClr>
              <a:srgbClr val="F2F2F2"/>
            </a:fgClr>
            <a:bgClr>
              <a:schemeClr val="bg1"/>
            </a:bgClr>
          </a:pattFill>
          <a:ln w="9525">
            <a:noFill/>
            <a:miter lim="800000"/>
            <a:headEnd/>
            <a:tailEnd/>
          </a:ln>
          <a:effectLst>
            <a:outerShdw dist="12700" dir="2700000" algn="tl" rotWithShape="0">
              <a:srgbClr val="808080">
                <a:alpha val="39998"/>
              </a:srgbClr>
            </a:outerShdw>
          </a:effectLst>
        </p:spPr>
        <p:txBody>
          <a:bodyPr lIns="91420" tIns="45710" rIns="91420" bIns="45710" anchor="ctr"/>
          <a:lstStyle/>
          <a:p>
            <a:pPr defTabSz="457101">
              <a:defRPr/>
            </a:pPr>
            <a:endParaRPr lang="en-US" b="1" dirty="0">
              <a:solidFill>
                <a:prstClr val="white"/>
              </a:solidFill>
              <a:latin typeface="Calibri" pitchFamily="34" charset="0"/>
              <a:ea typeface="MS PGothic" pitchFamily="34" charset="-128"/>
              <a:cs typeface="Calibri" pitchFamily="34" charset="0"/>
            </a:endParaRPr>
          </a:p>
        </p:txBody>
      </p:sp>
      <p:sp>
        <p:nvSpPr>
          <p:cNvPr id="46083" name="Title 4"/>
          <p:cNvSpPr>
            <a:spLocks noGrp="1"/>
          </p:cNvSpPr>
          <p:nvPr>
            <p:ph type="title"/>
          </p:nvPr>
        </p:nvSpPr>
        <p:spPr>
          <a:xfrm>
            <a:off x="804863" y="246064"/>
            <a:ext cx="6980120" cy="312737"/>
          </a:xfrm>
        </p:spPr>
        <p:txBody>
          <a:bodyPr/>
          <a:lstStyle/>
          <a:p>
            <a:pPr eaLnBrk="1" hangingPunct="1"/>
            <a:r>
              <a:rPr lang="en-US" sz="2000" dirty="0" smtClean="0"/>
              <a:t>Oracle Web Services and API Security</a:t>
            </a:r>
          </a:p>
        </p:txBody>
      </p:sp>
      <p:sp>
        <p:nvSpPr>
          <p:cNvPr id="62" name="Text Box 10"/>
          <p:cNvSpPr txBox="1">
            <a:spLocks noChangeArrowheads="1"/>
          </p:cNvSpPr>
          <p:nvPr/>
        </p:nvSpPr>
        <p:spPr bwMode="auto">
          <a:xfrm>
            <a:off x="3209925" y="871538"/>
            <a:ext cx="1295400" cy="402590"/>
          </a:xfrm>
          <a:prstGeom prst="rect">
            <a:avLst/>
          </a:prstGeom>
          <a:noFill/>
          <a:ln w="9525">
            <a:noFill/>
            <a:miter lim="800000"/>
            <a:headEnd/>
            <a:tailEnd/>
          </a:ln>
        </p:spPr>
        <p:txBody>
          <a:bodyPr lIns="90063" tIns="45031" rIns="90063" bIns="45031">
            <a:spAutoFit/>
          </a:bodyPr>
          <a:lstStyle/>
          <a:p>
            <a:pPr algn="ctr" defTabSz="914202" eaLnBrk="0" hangingPunct="0">
              <a:buClr>
                <a:srgbClr val="667263"/>
              </a:buClr>
            </a:pPr>
            <a:r>
              <a:rPr lang="en-US" sz="1000" b="1" dirty="0" smtClean="0">
                <a:solidFill>
                  <a:srgbClr val="000000"/>
                </a:solidFill>
                <a:latin typeface="Arial"/>
                <a:ea typeface="MS PGothic" pitchFamily="34" charset="-128"/>
              </a:rPr>
              <a:t>First Line Of Defense</a:t>
            </a:r>
          </a:p>
        </p:txBody>
      </p:sp>
      <p:sp>
        <p:nvSpPr>
          <p:cNvPr id="46085" name="Text Box 10"/>
          <p:cNvSpPr txBox="1">
            <a:spLocks noChangeArrowheads="1"/>
          </p:cNvSpPr>
          <p:nvPr/>
        </p:nvSpPr>
        <p:spPr bwMode="auto">
          <a:xfrm>
            <a:off x="5241925" y="871538"/>
            <a:ext cx="1295400" cy="402590"/>
          </a:xfrm>
          <a:prstGeom prst="rect">
            <a:avLst/>
          </a:prstGeom>
          <a:noFill/>
          <a:ln w="9525">
            <a:noFill/>
            <a:miter lim="800000"/>
            <a:headEnd/>
            <a:tailEnd/>
          </a:ln>
        </p:spPr>
        <p:txBody>
          <a:bodyPr lIns="90063" tIns="45031" rIns="90063" bIns="45031">
            <a:spAutoFit/>
          </a:bodyPr>
          <a:lstStyle/>
          <a:p>
            <a:pPr algn="ctr" defTabSz="914202" eaLnBrk="0" hangingPunct="0">
              <a:buClr>
                <a:srgbClr val="667263"/>
              </a:buClr>
            </a:pPr>
            <a:r>
              <a:rPr lang="en-US" sz="1000" b="1" dirty="0" smtClean="0">
                <a:solidFill>
                  <a:srgbClr val="000000"/>
                </a:solidFill>
                <a:latin typeface="Arial"/>
                <a:ea typeface="MS PGothic" pitchFamily="34" charset="-128"/>
              </a:rPr>
              <a:t>Shared Services Layer</a:t>
            </a:r>
          </a:p>
        </p:txBody>
      </p:sp>
      <p:sp>
        <p:nvSpPr>
          <p:cNvPr id="46086" name="Text Box 10"/>
          <p:cNvSpPr txBox="1">
            <a:spLocks noChangeArrowheads="1"/>
          </p:cNvSpPr>
          <p:nvPr/>
        </p:nvSpPr>
        <p:spPr bwMode="auto">
          <a:xfrm>
            <a:off x="7162800" y="873126"/>
            <a:ext cx="1143000" cy="402590"/>
          </a:xfrm>
          <a:prstGeom prst="rect">
            <a:avLst/>
          </a:prstGeom>
          <a:noFill/>
          <a:ln w="9525">
            <a:noFill/>
            <a:miter lim="800000"/>
            <a:headEnd/>
            <a:tailEnd/>
          </a:ln>
        </p:spPr>
        <p:txBody>
          <a:bodyPr lIns="90063" tIns="45031" rIns="90063" bIns="45031">
            <a:spAutoFit/>
          </a:bodyPr>
          <a:lstStyle/>
          <a:p>
            <a:pPr algn="ctr" defTabSz="914202" eaLnBrk="0" hangingPunct="0">
              <a:buClr>
                <a:srgbClr val="667263"/>
              </a:buClr>
            </a:pPr>
            <a:r>
              <a:rPr lang="en-US" sz="1000" b="1" dirty="0" smtClean="0">
                <a:solidFill>
                  <a:srgbClr val="000000"/>
                </a:solidFill>
                <a:latin typeface="Arial"/>
                <a:ea typeface="MS PGothic" pitchFamily="34" charset="-128"/>
              </a:rPr>
              <a:t>End Point</a:t>
            </a:r>
            <a:br>
              <a:rPr lang="en-US" sz="1000" b="1" dirty="0" smtClean="0">
                <a:solidFill>
                  <a:srgbClr val="000000"/>
                </a:solidFill>
                <a:latin typeface="Arial"/>
                <a:ea typeface="MS PGothic" pitchFamily="34" charset="-128"/>
              </a:rPr>
            </a:br>
            <a:r>
              <a:rPr lang="en-US" sz="1000" b="1" dirty="0" smtClean="0">
                <a:solidFill>
                  <a:srgbClr val="000000"/>
                </a:solidFill>
                <a:latin typeface="Arial"/>
                <a:ea typeface="MS PGothic" pitchFamily="34" charset="-128"/>
              </a:rPr>
              <a:t>Security</a:t>
            </a:r>
          </a:p>
        </p:txBody>
      </p:sp>
      <p:sp>
        <p:nvSpPr>
          <p:cNvPr id="66" name="Chevron 73"/>
          <p:cNvSpPr>
            <a:spLocks noChangeArrowheads="1"/>
          </p:cNvSpPr>
          <p:nvPr/>
        </p:nvSpPr>
        <p:spPr bwMode="auto">
          <a:xfrm rot="10800000">
            <a:off x="3168650" y="3643314"/>
            <a:ext cx="1517650" cy="180975"/>
          </a:xfrm>
          <a:prstGeom prst="chevron">
            <a:avLst>
              <a:gd name="adj" fmla="val 50000"/>
            </a:avLst>
          </a:prstGeom>
          <a:solidFill>
            <a:srgbClr val="FF0000"/>
          </a:solidFill>
          <a:ln>
            <a:noFill/>
          </a:ln>
          <a:extLst/>
        </p:spPr>
        <p:txBody>
          <a:bodyPr wrap="none" lIns="90936" tIns="45469" rIns="90936" bIns="45469"/>
          <a:lstStyle/>
          <a:p>
            <a:pPr marL="117592" indent="-117592" algn="ctr" defTabSz="903104" fontAlgn="auto">
              <a:lnSpc>
                <a:spcPct val="90000"/>
              </a:lnSpc>
              <a:spcBef>
                <a:spcPct val="50000"/>
              </a:spcBef>
              <a:spcAft>
                <a:spcPts val="0"/>
              </a:spcAft>
              <a:buClr>
                <a:srgbClr val="FD0000"/>
              </a:buClr>
              <a:defRPr/>
            </a:pPr>
            <a:endParaRPr lang="en-US" sz="1900" b="1" kern="0" dirty="0">
              <a:solidFill>
                <a:srgbClr val="000000"/>
              </a:solidFill>
              <a:latin typeface="Times"/>
              <a:ea typeface="ＭＳ Ｐゴシック" charset="-128"/>
            </a:endParaRPr>
          </a:p>
        </p:txBody>
      </p:sp>
      <p:sp>
        <p:nvSpPr>
          <p:cNvPr id="67" name="Left Arrow 74"/>
          <p:cNvSpPr>
            <a:spLocks noChangeArrowheads="1"/>
          </p:cNvSpPr>
          <p:nvPr/>
        </p:nvSpPr>
        <p:spPr bwMode="auto">
          <a:xfrm>
            <a:off x="4572075" y="3642863"/>
            <a:ext cx="4122129" cy="182882"/>
          </a:xfrm>
          <a:prstGeom prst="leftArrow">
            <a:avLst>
              <a:gd name="adj1" fmla="val 100000"/>
              <a:gd name="adj2" fmla="val 49989"/>
            </a:avLst>
          </a:prstGeom>
          <a:gradFill>
            <a:gsLst>
              <a:gs pos="0">
                <a:srgbClr val="FF0000">
                  <a:alpha val="0"/>
                </a:srgbClr>
              </a:gs>
              <a:gs pos="50000">
                <a:srgbClr val="C00000"/>
              </a:gs>
              <a:gs pos="100000">
                <a:srgbClr val="C00000"/>
              </a:gs>
            </a:gsLst>
            <a:lin ang="6600000" scaled="0"/>
          </a:gradFill>
          <a:ln>
            <a:noFill/>
          </a:ln>
          <a:extLst/>
        </p:spPr>
        <p:txBody>
          <a:bodyPr lIns="90936" tIns="45469" rIns="90936" bIns="45469" anchor="ctr"/>
          <a:lstStyle/>
          <a:p>
            <a:pPr marL="117592" indent="-117592" defTabSz="903104" fontAlgn="auto">
              <a:lnSpc>
                <a:spcPct val="90000"/>
              </a:lnSpc>
              <a:spcBef>
                <a:spcPct val="50000"/>
              </a:spcBef>
              <a:spcAft>
                <a:spcPts val="0"/>
              </a:spcAft>
              <a:buClr>
                <a:srgbClr val="FD0000"/>
              </a:buClr>
              <a:defRPr/>
            </a:pPr>
            <a:r>
              <a:rPr lang="en-US" sz="900" b="1" i="1" kern="0" dirty="0">
                <a:solidFill>
                  <a:srgbClr val="FFFFFF"/>
                </a:solidFill>
                <a:latin typeface="Arial"/>
                <a:ea typeface="ＭＳ Ｐゴシック" charset="-128"/>
                <a:cs typeface="Arial" pitchFamily="34" charset="0"/>
              </a:rPr>
              <a:t>Common Policy Model</a:t>
            </a:r>
          </a:p>
        </p:txBody>
      </p:sp>
      <p:sp>
        <p:nvSpPr>
          <p:cNvPr id="68" name="Chevron 67"/>
          <p:cNvSpPr>
            <a:spLocks noChangeArrowheads="1"/>
          </p:cNvSpPr>
          <p:nvPr/>
        </p:nvSpPr>
        <p:spPr bwMode="auto">
          <a:xfrm rot="10800000">
            <a:off x="400050" y="3643313"/>
            <a:ext cx="2859088" cy="182562"/>
          </a:xfrm>
          <a:prstGeom prst="chevron">
            <a:avLst>
              <a:gd name="adj" fmla="val 49993"/>
            </a:avLst>
          </a:prstGeom>
          <a:solidFill>
            <a:schemeClr val="accent1">
              <a:lumMod val="60000"/>
              <a:lumOff val="40000"/>
              <a:alpha val="50000"/>
            </a:schemeClr>
          </a:solidFill>
          <a:ln>
            <a:noFill/>
          </a:ln>
          <a:extLst/>
        </p:spPr>
        <p:txBody>
          <a:bodyPr lIns="90936" tIns="45469" rIns="90936" bIns="45469">
            <a:spAutoFit/>
          </a:bodyPr>
          <a:lstStyle/>
          <a:p>
            <a:pPr marL="117592" indent="-117592" algn="ctr" defTabSz="903104" fontAlgn="auto">
              <a:lnSpc>
                <a:spcPct val="90000"/>
              </a:lnSpc>
              <a:spcBef>
                <a:spcPct val="50000"/>
              </a:spcBef>
              <a:spcAft>
                <a:spcPts val="0"/>
              </a:spcAft>
              <a:buClr>
                <a:srgbClr val="FD0000"/>
              </a:buClr>
              <a:defRPr/>
            </a:pPr>
            <a:endParaRPr lang="en-US" sz="1900" b="1" kern="0" dirty="0">
              <a:solidFill>
                <a:srgbClr val="000000"/>
              </a:solidFill>
              <a:latin typeface="Times"/>
              <a:ea typeface="ＭＳ Ｐゴシック" charset="-128"/>
            </a:endParaRPr>
          </a:p>
        </p:txBody>
      </p:sp>
      <p:cxnSp>
        <p:nvCxnSpPr>
          <p:cNvPr id="69" name="Straight Connector 129"/>
          <p:cNvCxnSpPr>
            <a:cxnSpLocks noChangeShapeType="1"/>
          </p:cNvCxnSpPr>
          <p:nvPr/>
        </p:nvCxnSpPr>
        <p:spPr bwMode="auto">
          <a:xfrm flipH="1">
            <a:off x="3194050" y="1079025"/>
            <a:ext cx="1588" cy="2468880"/>
          </a:xfrm>
          <a:prstGeom prst="line">
            <a:avLst/>
          </a:prstGeom>
          <a:noFill/>
          <a:ln w="50800" cmpd="dbl">
            <a:gradFill>
              <a:gsLst>
                <a:gs pos="0">
                  <a:schemeClr val="accent1">
                    <a:tint val="66000"/>
                    <a:satMod val="160000"/>
                    <a:alpha val="0"/>
                  </a:schemeClr>
                </a:gs>
                <a:gs pos="50000">
                  <a:srgbClr val="C00000"/>
                </a:gs>
                <a:gs pos="100000">
                  <a:schemeClr val="accent1">
                    <a:tint val="23500"/>
                    <a:satMod val="160000"/>
                    <a:alpha val="0"/>
                  </a:schemeClr>
                </a:gs>
              </a:gsLst>
              <a:lin ang="5400000" scaled="0"/>
            </a:gradFill>
            <a:round/>
            <a:headEnd/>
            <a:tailEnd/>
          </a:ln>
          <a:extLst/>
        </p:spPr>
      </p:cxnSp>
      <p:cxnSp>
        <p:nvCxnSpPr>
          <p:cNvPr id="70" name="Straight Connector 137"/>
          <p:cNvCxnSpPr>
            <a:cxnSpLocks noChangeShapeType="1"/>
          </p:cNvCxnSpPr>
          <p:nvPr/>
        </p:nvCxnSpPr>
        <p:spPr bwMode="auto">
          <a:xfrm flipH="1">
            <a:off x="4476941" y="1079020"/>
            <a:ext cx="1588" cy="2468880"/>
          </a:xfrm>
          <a:prstGeom prst="line">
            <a:avLst/>
          </a:prstGeom>
          <a:noFill/>
          <a:ln w="50800" cmpd="dbl">
            <a:gradFill>
              <a:gsLst>
                <a:gs pos="0">
                  <a:schemeClr val="accent1">
                    <a:tint val="66000"/>
                    <a:satMod val="160000"/>
                    <a:alpha val="0"/>
                  </a:schemeClr>
                </a:gs>
                <a:gs pos="50000">
                  <a:srgbClr val="C00000"/>
                </a:gs>
                <a:gs pos="100000">
                  <a:schemeClr val="accent1">
                    <a:tint val="23500"/>
                    <a:satMod val="160000"/>
                    <a:alpha val="0"/>
                  </a:schemeClr>
                </a:gs>
              </a:gsLst>
              <a:lin ang="5400000" scaled="0"/>
            </a:gradFill>
            <a:round/>
            <a:headEnd/>
            <a:tailEnd/>
          </a:ln>
          <a:extLst/>
        </p:spPr>
      </p:cxnSp>
      <p:sp>
        <p:nvSpPr>
          <p:cNvPr id="46094" name="Text Box 10"/>
          <p:cNvSpPr txBox="1">
            <a:spLocks noChangeArrowheads="1"/>
          </p:cNvSpPr>
          <p:nvPr/>
        </p:nvSpPr>
        <p:spPr bwMode="auto">
          <a:xfrm>
            <a:off x="2493964" y="1323975"/>
            <a:ext cx="350837" cy="190437"/>
          </a:xfrm>
          <a:prstGeom prst="rect">
            <a:avLst/>
          </a:prstGeom>
          <a:noFill/>
          <a:ln w="9525">
            <a:noFill/>
            <a:miter lim="800000"/>
            <a:headEnd/>
            <a:tailEnd/>
          </a:ln>
        </p:spPr>
        <p:txBody>
          <a:bodyPr lIns="0" tIns="0" rIns="0" bIns="0">
            <a:spAutoFit/>
          </a:bodyPr>
          <a:lstStyle/>
          <a:p>
            <a:pPr defTabSz="914202" eaLnBrk="0" hangingPunct="0">
              <a:buClr>
                <a:srgbClr val="667263"/>
              </a:buClr>
            </a:pPr>
            <a:r>
              <a:rPr lang="en-US" sz="400" b="1" dirty="0" smtClean="0">
                <a:solidFill>
                  <a:srgbClr val="000000"/>
                </a:solidFill>
                <a:latin typeface="Arial"/>
                <a:ea typeface="MS PGothic" pitchFamily="34" charset="-128"/>
              </a:rPr>
              <a:t>HTTP, SOAP, REST, XML,</a:t>
            </a:r>
            <a:br>
              <a:rPr lang="en-US" sz="400" b="1" dirty="0" smtClean="0">
                <a:solidFill>
                  <a:srgbClr val="000000"/>
                </a:solidFill>
                <a:latin typeface="Arial"/>
                <a:ea typeface="MS PGothic" pitchFamily="34" charset="-128"/>
              </a:rPr>
            </a:br>
            <a:r>
              <a:rPr lang="en-US" sz="400" b="1" dirty="0" smtClean="0">
                <a:solidFill>
                  <a:srgbClr val="000000"/>
                </a:solidFill>
                <a:latin typeface="Arial"/>
                <a:ea typeface="MS PGothic" pitchFamily="34" charset="-128"/>
              </a:rPr>
              <a:t>JMS</a:t>
            </a:r>
          </a:p>
        </p:txBody>
      </p:sp>
      <p:sp>
        <p:nvSpPr>
          <p:cNvPr id="72" name="Text Box 10"/>
          <p:cNvSpPr txBox="1">
            <a:spLocks noChangeArrowheads="1"/>
          </p:cNvSpPr>
          <p:nvPr/>
        </p:nvSpPr>
        <p:spPr bwMode="auto">
          <a:xfrm>
            <a:off x="5976939" y="1554163"/>
            <a:ext cx="504825" cy="277812"/>
          </a:xfrm>
          <a:prstGeom prst="rect">
            <a:avLst/>
          </a:prstGeom>
          <a:noFill/>
          <a:ln w="9525">
            <a:noFill/>
            <a:miter lim="800000"/>
            <a:headEnd/>
            <a:tailEnd/>
          </a:ln>
        </p:spPr>
        <p:txBody>
          <a:bodyPr lIns="0" tIns="0" rIns="0" bIns="0">
            <a:spAutoFit/>
          </a:bodyPr>
          <a:lstStyle/>
          <a:p>
            <a:pPr defTabSz="914202" eaLnBrk="0" hangingPunct="0">
              <a:buClr>
                <a:srgbClr val="667263"/>
              </a:buClr>
              <a:defRPr/>
            </a:pPr>
            <a:r>
              <a:rPr lang="en-US" sz="600" b="1" dirty="0">
                <a:solidFill>
                  <a:srgbClr val="000000"/>
                </a:solidFill>
                <a:latin typeface="Arial"/>
                <a:ea typeface="ＭＳ Ｐゴシック" charset="-128"/>
              </a:rPr>
              <a:t>HTTP, SOAP, REST, XML, JMS</a:t>
            </a:r>
          </a:p>
        </p:txBody>
      </p:sp>
      <p:grpSp>
        <p:nvGrpSpPr>
          <p:cNvPr id="2" name="Group 30"/>
          <p:cNvGrpSpPr>
            <a:grpSpLocks/>
          </p:cNvGrpSpPr>
          <p:nvPr/>
        </p:nvGrpSpPr>
        <p:grpSpPr bwMode="auto">
          <a:xfrm>
            <a:off x="4876801" y="1995488"/>
            <a:ext cx="1450975" cy="342900"/>
            <a:chOff x="4880099" y="2655570"/>
            <a:chExt cx="1451471" cy="342900"/>
          </a:xfrm>
        </p:grpSpPr>
        <p:grpSp>
          <p:nvGrpSpPr>
            <p:cNvPr id="3" name="Group 25"/>
            <p:cNvGrpSpPr>
              <a:grpSpLocks/>
            </p:cNvGrpSpPr>
            <p:nvPr/>
          </p:nvGrpSpPr>
          <p:grpSpPr bwMode="auto">
            <a:xfrm>
              <a:off x="5450109" y="2655571"/>
              <a:ext cx="881461" cy="342899"/>
              <a:chOff x="5460048" y="2655571"/>
              <a:chExt cx="881461" cy="342899"/>
            </a:xfrm>
          </p:grpSpPr>
          <p:sp>
            <p:nvSpPr>
              <p:cNvPr id="77" name="Text Box 10"/>
              <p:cNvSpPr txBox="1">
                <a:spLocks noChangeArrowheads="1"/>
              </p:cNvSpPr>
              <p:nvPr/>
            </p:nvSpPr>
            <p:spPr bwMode="auto">
              <a:xfrm>
                <a:off x="5460048" y="2655571"/>
                <a:ext cx="881461" cy="342899"/>
              </a:xfrm>
              <a:prstGeom prst="rect">
                <a:avLst/>
              </a:prstGeom>
              <a:ln>
                <a:noFill/>
                <a:headEnd/>
                <a:tailEnd/>
              </a:ln>
            </p:spPr>
            <p:style>
              <a:lnRef idx="0">
                <a:schemeClr val="accent1"/>
              </a:lnRef>
              <a:fillRef idx="1001">
                <a:schemeClr val="lt1"/>
              </a:fillRef>
              <a:effectRef idx="3">
                <a:schemeClr val="accent1"/>
              </a:effectRef>
              <a:fontRef idx="minor">
                <a:schemeClr val="lt1"/>
              </a:fontRef>
            </p:style>
            <p:txBody>
              <a:bodyPr lIns="91200" tIns="63843" rIns="91200" bIns="45600">
                <a:sp3d/>
              </a:bodyPr>
              <a:lstStyle/>
              <a:p>
                <a:pPr algn="ctr" defTabSz="914202" eaLnBrk="0" hangingPunct="0">
                  <a:buClr>
                    <a:srgbClr val="667263"/>
                  </a:buClr>
                  <a:defRPr/>
                </a:pPr>
                <a:endParaRPr lang="en-US" sz="900" b="1" dirty="0">
                  <a:solidFill>
                    <a:srgbClr val="FFFFFF"/>
                  </a:solidFill>
                  <a:ea typeface="MS PGothic" pitchFamily="34" charset="-128"/>
                  <a:cs typeface="Arial" pitchFamily="34" charset="0"/>
                </a:endParaRPr>
              </a:p>
              <a:p>
                <a:pPr algn="ctr" defTabSz="914202" eaLnBrk="0" hangingPunct="0">
                  <a:buClr>
                    <a:srgbClr val="667263"/>
                  </a:buClr>
                  <a:defRPr/>
                </a:pPr>
                <a:r>
                  <a:rPr lang="en-US" sz="800" b="1" dirty="0">
                    <a:solidFill>
                      <a:srgbClr val="000000"/>
                    </a:solidFill>
                    <a:ea typeface="MS PGothic" pitchFamily="34" charset="-128"/>
                    <a:cs typeface="Arial" pitchFamily="34" charset="0"/>
                  </a:rPr>
                  <a:t>Service Bus</a:t>
                </a:r>
              </a:p>
            </p:txBody>
          </p:sp>
          <p:pic>
            <p:nvPicPr>
              <p:cNvPr id="46155" name="Picture 7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63774" y="2719705"/>
                <a:ext cx="723900" cy="133350"/>
              </a:xfrm>
              <a:prstGeom prst="rect">
                <a:avLst/>
              </a:prstGeom>
              <a:noFill/>
              <a:ln w="9525">
                <a:noFill/>
                <a:miter lim="800000"/>
                <a:headEnd/>
                <a:tailEnd/>
              </a:ln>
            </p:spPr>
          </p:pic>
        </p:grpSp>
        <p:sp>
          <p:nvSpPr>
            <p:cNvPr id="76" name="Text Box 10"/>
            <p:cNvSpPr txBox="1">
              <a:spLocks noChangeArrowheads="1"/>
            </p:cNvSpPr>
            <p:nvPr/>
          </p:nvSpPr>
          <p:spPr bwMode="auto">
            <a:xfrm>
              <a:off x="4880099" y="2655570"/>
              <a:ext cx="562167" cy="342900"/>
            </a:xfrm>
            <a:prstGeom prst="rect">
              <a:avLst/>
            </a:prstGeom>
            <a:gradFill rotWithShape="1">
              <a:gsLst>
                <a:gs pos="0">
                  <a:srgbClr val="F2EEEE"/>
                </a:gs>
                <a:gs pos="64999">
                  <a:srgbClr val="DDD4D4"/>
                </a:gs>
                <a:gs pos="100000">
                  <a:srgbClr val="CFC1C1"/>
                </a:gs>
              </a:gsLst>
              <a:lin ang="5400000" scaled="1"/>
            </a:gradFill>
            <a:ln w="9525">
              <a:noFill/>
              <a:miter lim="800000"/>
              <a:headEnd/>
              <a:tailEnd/>
            </a:ln>
            <a:effectLst>
              <a:outerShdw dist="20000" dir="5400000" rotWithShape="0">
                <a:srgbClr val="808080">
                  <a:alpha val="37999"/>
                </a:srgbClr>
              </a:outerShdw>
            </a:effectLst>
          </p:spPr>
          <p:txBody>
            <a:bodyPr lIns="91200" tIns="45600" rIns="91200" bIns="45600" anchor="ctr"/>
            <a:lstStyle/>
            <a:p>
              <a:pPr algn="ctr" defTabSz="903104" fontAlgn="auto">
                <a:spcBef>
                  <a:spcPts val="0"/>
                </a:spcBef>
                <a:spcAft>
                  <a:spcPts val="0"/>
                </a:spcAft>
                <a:buClr>
                  <a:srgbClr val="667263"/>
                </a:buClr>
                <a:defRPr/>
              </a:pPr>
              <a:r>
                <a:rPr lang="en-US" sz="800" b="1" kern="0" dirty="0">
                  <a:solidFill>
                    <a:srgbClr val="000000"/>
                  </a:solidFill>
                  <a:latin typeface="Arial"/>
                  <a:ea typeface="MS PGothic" pitchFamily="34" charset="-128"/>
                </a:rPr>
                <a:t>OWSM Agent</a:t>
              </a:r>
            </a:p>
          </p:txBody>
        </p:sp>
      </p:grpSp>
      <p:sp>
        <p:nvSpPr>
          <p:cNvPr id="79" name="TextBox 78"/>
          <p:cNvSpPr txBox="1">
            <a:spLocks noChangeArrowheads="1"/>
          </p:cNvSpPr>
          <p:nvPr/>
        </p:nvSpPr>
        <p:spPr bwMode="auto">
          <a:xfrm>
            <a:off x="738189" y="3252788"/>
            <a:ext cx="1785937" cy="457200"/>
          </a:xfrm>
          <a:prstGeom prst="rect">
            <a:avLst/>
          </a:prstGeom>
          <a:noFill/>
          <a:ln w="9525">
            <a:noFill/>
            <a:miter lim="800000"/>
            <a:headEnd/>
            <a:tailEnd/>
          </a:ln>
        </p:spPr>
        <p:txBody>
          <a:bodyPr wrap="none" lIns="0" tIns="0" rIns="0" bIns="0"/>
          <a:lstStyle/>
          <a:p>
            <a:pPr algn="ctr" defTabSz="914202" eaLnBrk="0" hangingPunct="0"/>
            <a:r>
              <a:rPr lang="en-US" sz="1200" b="1" i="1" dirty="0" smtClean="0">
                <a:solidFill>
                  <a:srgbClr val="000000"/>
                </a:solidFill>
                <a:latin typeface="Arial"/>
                <a:ea typeface="MS PGothic" pitchFamily="34" charset="-128"/>
              </a:rPr>
              <a:t>Extranet </a:t>
            </a:r>
          </a:p>
          <a:p>
            <a:pPr algn="ctr" defTabSz="914202" eaLnBrk="0" hangingPunct="0"/>
            <a:r>
              <a:rPr lang="en-US" sz="1000" i="1" dirty="0" smtClean="0">
                <a:solidFill>
                  <a:srgbClr val="000000"/>
                </a:solidFill>
                <a:latin typeface="Arial"/>
                <a:ea typeface="MS PGothic" pitchFamily="34" charset="-128"/>
              </a:rPr>
              <a:t>Counter External Threat</a:t>
            </a:r>
          </a:p>
        </p:txBody>
      </p:sp>
      <p:sp>
        <p:nvSpPr>
          <p:cNvPr id="80" name="TextBox 79"/>
          <p:cNvSpPr txBox="1">
            <a:spLocks noChangeArrowheads="1"/>
          </p:cNvSpPr>
          <p:nvPr/>
        </p:nvSpPr>
        <p:spPr bwMode="auto">
          <a:xfrm>
            <a:off x="3395664" y="3282951"/>
            <a:ext cx="923925" cy="296863"/>
          </a:xfrm>
          <a:prstGeom prst="rect">
            <a:avLst/>
          </a:prstGeom>
          <a:noFill/>
          <a:ln w="9525">
            <a:noFill/>
            <a:miter lim="800000"/>
            <a:headEnd/>
            <a:tailEnd/>
          </a:ln>
        </p:spPr>
        <p:txBody>
          <a:bodyPr wrap="none" lIns="0" tIns="0" rIns="0" bIns="0"/>
          <a:lstStyle/>
          <a:p>
            <a:pPr algn="ctr" defTabSz="914202" eaLnBrk="0" hangingPunct="0"/>
            <a:r>
              <a:rPr lang="en-US" sz="1200" b="1" i="1" dirty="0" smtClean="0">
                <a:solidFill>
                  <a:srgbClr val="000000"/>
                </a:solidFill>
                <a:latin typeface="Arial"/>
                <a:ea typeface="MS PGothic" pitchFamily="34" charset="-128"/>
              </a:rPr>
              <a:t>DMZ</a:t>
            </a:r>
          </a:p>
        </p:txBody>
      </p:sp>
      <p:sp>
        <p:nvSpPr>
          <p:cNvPr id="46099" name="TextBox 80"/>
          <p:cNvSpPr txBox="1">
            <a:spLocks noChangeArrowheads="1"/>
          </p:cNvSpPr>
          <p:nvPr/>
        </p:nvSpPr>
        <p:spPr bwMode="auto">
          <a:xfrm>
            <a:off x="5565776" y="3270251"/>
            <a:ext cx="1831975" cy="487363"/>
          </a:xfrm>
          <a:prstGeom prst="rect">
            <a:avLst/>
          </a:prstGeom>
          <a:noFill/>
          <a:ln w="9525">
            <a:noFill/>
            <a:miter lim="800000"/>
            <a:headEnd/>
            <a:tailEnd/>
          </a:ln>
        </p:spPr>
        <p:txBody>
          <a:bodyPr wrap="none" lIns="0" tIns="0" rIns="0" bIns="0"/>
          <a:lstStyle/>
          <a:p>
            <a:pPr algn="ctr" defTabSz="914202" eaLnBrk="0" hangingPunct="0"/>
            <a:r>
              <a:rPr lang="en-US" sz="1200" b="1" i="1" dirty="0" smtClean="0">
                <a:solidFill>
                  <a:srgbClr val="000000"/>
                </a:solidFill>
                <a:latin typeface="Arial"/>
                <a:ea typeface="MS PGothic" pitchFamily="34" charset="-128"/>
              </a:rPr>
              <a:t>Intranet</a:t>
            </a:r>
          </a:p>
          <a:p>
            <a:pPr algn="ctr" defTabSz="914202" eaLnBrk="0" hangingPunct="0"/>
            <a:r>
              <a:rPr lang="en-US" sz="1000" i="1" dirty="0" smtClean="0">
                <a:solidFill>
                  <a:srgbClr val="000000"/>
                </a:solidFill>
                <a:latin typeface="Arial"/>
                <a:ea typeface="MS PGothic" pitchFamily="34" charset="-128"/>
              </a:rPr>
              <a:t>Counter Internal Threats</a:t>
            </a:r>
          </a:p>
        </p:txBody>
      </p:sp>
      <p:sp>
        <p:nvSpPr>
          <p:cNvPr id="46100" name="Text Box 10"/>
          <p:cNvSpPr txBox="1">
            <a:spLocks noChangeArrowheads="1"/>
          </p:cNvSpPr>
          <p:nvPr/>
        </p:nvSpPr>
        <p:spPr bwMode="auto">
          <a:xfrm>
            <a:off x="2428875" y="2357438"/>
            <a:ext cx="685800" cy="369332"/>
          </a:xfrm>
          <a:prstGeom prst="rect">
            <a:avLst/>
          </a:prstGeom>
          <a:noFill/>
          <a:ln w="9525">
            <a:noFill/>
            <a:miter lim="800000"/>
            <a:headEnd/>
            <a:tailEnd/>
          </a:ln>
        </p:spPr>
        <p:txBody>
          <a:bodyPr lIns="0" tIns="0" rIns="0" bIns="0">
            <a:spAutoFit/>
          </a:bodyPr>
          <a:lstStyle/>
          <a:p>
            <a:pPr defTabSz="914202" eaLnBrk="0" hangingPunct="0">
              <a:buClr>
                <a:srgbClr val="667263"/>
              </a:buClr>
            </a:pPr>
            <a:r>
              <a:rPr lang="en-US" sz="400" b="1" dirty="0" smtClean="0">
                <a:solidFill>
                  <a:srgbClr val="000000"/>
                </a:solidFill>
                <a:latin typeface="Arial"/>
                <a:ea typeface="MS PGothic" pitchFamily="34" charset="-128"/>
              </a:rPr>
              <a:t>WS-Security,</a:t>
            </a:r>
          </a:p>
          <a:p>
            <a:pPr defTabSz="914202" eaLnBrk="0" hangingPunct="0">
              <a:buClr>
                <a:srgbClr val="667263"/>
              </a:buClr>
            </a:pPr>
            <a:r>
              <a:rPr lang="en-US" sz="400" b="1" dirty="0" smtClean="0">
                <a:solidFill>
                  <a:srgbClr val="000000"/>
                </a:solidFill>
                <a:latin typeface="Arial"/>
                <a:ea typeface="MS PGothic" pitchFamily="34" charset="-128"/>
              </a:rPr>
              <a:t>Basic Auth,</a:t>
            </a:r>
          </a:p>
          <a:p>
            <a:pPr defTabSz="914202" eaLnBrk="0" hangingPunct="0">
              <a:buClr>
                <a:srgbClr val="667263"/>
              </a:buClr>
            </a:pPr>
            <a:r>
              <a:rPr lang="en-US" sz="400" b="1" dirty="0" smtClean="0">
                <a:solidFill>
                  <a:srgbClr val="000000"/>
                </a:solidFill>
                <a:latin typeface="Arial"/>
                <a:ea typeface="MS PGothic" pitchFamily="34" charset="-128"/>
              </a:rPr>
              <a:t>Digest,</a:t>
            </a:r>
          </a:p>
          <a:p>
            <a:pPr defTabSz="914202" eaLnBrk="0" hangingPunct="0">
              <a:buClr>
                <a:srgbClr val="667263"/>
              </a:buClr>
            </a:pPr>
            <a:r>
              <a:rPr lang="en-US" sz="400" b="1" dirty="0" smtClean="0">
                <a:solidFill>
                  <a:srgbClr val="000000"/>
                </a:solidFill>
                <a:latin typeface="Arial"/>
                <a:ea typeface="MS PGothic" pitchFamily="34" charset="-128"/>
              </a:rPr>
              <a:t>X509, UNT,</a:t>
            </a:r>
          </a:p>
          <a:p>
            <a:pPr defTabSz="914202" eaLnBrk="0" hangingPunct="0">
              <a:buClr>
                <a:srgbClr val="667263"/>
              </a:buClr>
            </a:pPr>
            <a:r>
              <a:rPr lang="en-US" sz="400" b="1" dirty="0" smtClean="0">
                <a:solidFill>
                  <a:srgbClr val="000000"/>
                </a:solidFill>
                <a:latin typeface="Arial"/>
                <a:ea typeface="MS PGothic" pitchFamily="34" charset="-128"/>
              </a:rPr>
              <a:t>SAML, Kerberos</a:t>
            </a:r>
          </a:p>
          <a:p>
            <a:pPr defTabSz="914202" eaLnBrk="0" hangingPunct="0">
              <a:buClr>
                <a:srgbClr val="667263"/>
              </a:buClr>
            </a:pPr>
            <a:r>
              <a:rPr lang="en-US" sz="400" b="1" dirty="0" smtClean="0">
                <a:solidFill>
                  <a:srgbClr val="000000"/>
                </a:solidFill>
                <a:latin typeface="Arial"/>
                <a:ea typeface="MS PGothic" pitchFamily="34" charset="-128"/>
              </a:rPr>
              <a:t>Sign &amp; Encrypt</a:t>
            </a:r>
          </a:p>
        </p:txBody>
      </p:sp>
      <p:sp>
        <p:nvSpPr>
          <p:cNvPr id="46101" name="TextBox 82"/>
          <p:cNvSpPr txBox="1">
            <a:spLocks noChangeArrowheads="1"/>
          </p:cNvSpPr>
          <p:nvPr/>
        </p:nvSpPr>
        <p:spPr bwMode="auto">
          <a:xfrm>
            <a:off x="7673976" y="3490913"/>
            <a:ext cx="1171575" cy="95250"/>
          </a:xfrm>
          <a:prstGeom prst="rect">
            <a:avLst/>
          </a:prstGeom>
          <a:noFill/>
          <a:ln w="9525">
            <a:noFill/>
            <a:miter lim="800000"/>
            <a:headEnd/>
            <a:tailEnd/>
          </a:ln>
        </p:spPr>
        <p:txBody>
          <a:bodyPr wrap="none" lIns="0" tIns="0" rIns="0" bIns="0" anchor="ctr"/>
          <a:lstStyle/>
          <a:p>
            <a:pPr defTabSz="914202" eaLnBrk="0" hangingPunct="0"/>
            <a:r>
              <a:rPr lang="en-US" sz="800" b="1" dirty="0" smtClean="0">
                <a:solidFill>
                  <a:srgbClr val="FF0000"/>
                </a:solidFill>
                <a:latin typeface="Arial"/>
                <a:ea typeface="MS PGothic" pitchFamily="34" charset="-128"/>
              </a:rPr>
              <a:t>*</a:t>
            </a:r>
            <a:r>
              <a:rPr lang="en-US" sz="800" b="1" dirty="0" smtClean="0">
                <a:solidFill>
                  <a:srgbClr val="000000"/>
                </a:solidFill>
                <a:latin typeface="Arial"/>
                <a:ea typeface="MS PGothic" pitchFamily="34" charset="-128"/>
              </a:rPr>
              <a:t> - Planned Capabilities</a:t>
            </a:r>
          </a:p>
        </p:txBody>
      </p:sp>
      <p:grpSp>
        <p:nvGrpSpPr>
          <p:cNvPr id="4" name="Group 76"/>
          <p:cNvGrpSpPr>
            <a:grpSpLocks/>
          </p:cNvGrpSpPr>
          <p:nvPr/>
        </p:nvGrpSpPr>
        <p:grpSpPr bwMode="auto">
          <a:xfrm>
            <a:off x="469900" y="2576513"/>
            <a:ext cx="1901825" cy="538162"/>
            <a:chOff x="323851" y="2900456"/>
            <a:chExt cx="1902524" cy="538832"/>
          </a:xfrm>
        </p:grpSpPr>
        <p:sp>
          <p:nvSpPr>
            <p:cNvPr id="85" name="Rounded Rectangle 47"/>
            <p:cNvSpPr>
              <a:spLocks noChangeArrowheads="1"/>
            </p:cNvSpPr>
            <p:nvPr/>
          </p:nvSpPr>
          <p:spPr bwMode="auto">
            <a:xfrm>
              <a:off x="323851" y="2900456"/>
              <a:ext cx="1902524" cy="538832"/>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91835" tIns="45918" rIns="91835" bIns="45918"/>
            <a:lstStyle/>
            <a:p>
              <a:pPr marL="116026" indent="-116026" algn="ctr" defTabSz="903104" fontAlgn="auto">
                <a:spcBef>
                  <a:spcPts val="0"/>
                </a:spcBef>
                <a:spcAft>
                  <a:spcPts val="0"/>
                </a:spcAft>
                <a:buClr>
                  <a:srgbClr val="667263"/>
                </a:buClr>
                <a:defRPr/>
              </a:pPr>
              <a:endParaRPr lang="en-US" sz="1400" b="1" kern="0" dirty="0">
                <a:solidFill>
                  <a:srgbClr val="000000"/>
                </a:solidFill>
                <a:latin typeface="Times"/>
                <a:ea typeface="ＭＳ Ｐゴシック" charset="-128"/>
                <a:cs typeface="Arial" pitchFamily="34" charset="0"/>
              </a:endParaRPr>
            </a:p>
          </p:txBody>
        </p:sp>
        <p:pic>
          <p:nvPicPr>
            <p:cNvPr id="46148" name="Picture 85"/>
            <p:cNvPicPr>
              <a:picLocks noChangeAspect="1"/>
            </p:cNvPicPr>
            <p:nvPr/>
          </p:nvPicPr>
          <p:blipFill>
            <a:blip r:embed="rId4" cstate="print"/>
            <a:srcRect/>
            <a:stretch>
              <a:fillRect/>
            </a:stretch>
          </p:blipFill>
          <p:spPr bwMode="auto">
            <a:xfrm>
              <a:off x="769591" y="2970378"/>
              <a:ext cx="239595" cy="403889"/>
            </a:xfrm>
            <a:prstGeom prst="rect">
              <a:avLst/>
            </a:prstGeom>
            <a:noFill/>
            <a:ln w="9525">
              <a:noFill/>
              <a:miter lim="800000"/>
              <a:headEnd/>
              <a:tailEnd/>
            </a:ln>
          </p:spPr>
        </p:pic>
        <p:pic>
          <p:nvPicPr>
            <p:cNvPr id="46149" name="Picture 94" descr="ios-logo.png"/>
            <p:cNvPicPr>
              <a:picLocks noChangeAspect="1"/>
            </p:cNvPicPr>
            <p:nvPr/>
          </p:nvPicPr>
          <p:blipFill>
            <a:blip r:embed="rId5" cstate="print"/>
            <a:srcRect/>
            <a:stretch>
              <a:fillRect/>
            </a:stretch>
          </p:blipFill>
          <p:spPr bwMode="auto">
            <a:xfrm>
              <a:off x="1080962" y="2970513"/>
              <a:ext cx="459346" cy="149287"/>
            </a:xfrm>
            <a:prstGeom prst="rect">
              <a:avLst/>
            </a:prstGeom>
            <a:noFill/>
            <a:ln w="9525">
              <a:noFill/>
              <a:miter lim="800000"/>
              <a:headEnd/>
              <a:tailEnd/>
            </a:ln>
          </p:spPr>
        </p:pic>
        <p:pic>
          <p:nvPicPr>
            <p:cNvPr id="46150" name="Picture 35"/>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1124948" y="3138403"/>
              <a:ext cx="380722" cy="274267"/>
            </a:xfrm>
            <a:prstGeom prst="rect">
              <a:avLst/>
            </a:prstGeom>
            <a:noFill/>
            <a:ln w="9525">
              <a:noFill/>
              <a:miter lim="800000"/>
              <a:headEnd/>
              <a:tailEnd/>
            </a:ln>
          </p:spPr>
        </p:pic>
        <p:pic>
          <p:nvPicPr>
            <p:cNvPr id="46151" name="Picture 88"/>
            <p:cNvPicPr>
              <a:picLocks noChangeAspect="1"/>
            </p:cNvPicPr>
            <p:nvPr/>
          </p:nvPicPr>
          <p:blipFill>
            <a:blip r:embed="rId7" cstate="print"/>
            <a:srcRect/>
            <a:stretch>
              <a:fillRect/>
            </a:stretch>
          </p:blipFill>
          <p:spPr bwMode="auto">
            <a:xfrm>
              <a:off x="432197" y="2965043"/>
              <a:ext cx="225027" cy="423829"/>
            </a:xfrm>
            <a:prstGeom prst="rect">
              <a:avLst/>
            </a:prstGeom>
            <a:noFill/>
            <a:ln w="9525">
              <a:noFill/>
              <a:miter lim="800000"/>
              <a:headEnd/>
              <a:tailEnd/>
            </a:ln>
          </p:spPr>
        </p:pic>
      </p:grpSp>
      <p:cxnSp>
        <p:nvCxnSpPr>
          <p:cNvPr id="142" name="Elbow Connector 56"/>
          <p:cNvCxnSpPr/>
          <p:nvPr/>
        </p:nvCxnSpPr>
        <p:spPr>
          <a:xfrm flipV="1">
            <a:off x="2371726" y="2192338"/>
            <a:ext cx="473075" cy="652462"/>
          </a:xfrm>
          <a:prstGeom prst="bentConnector2">
            <a:avLst/>
          </a:prstGeom>
          <a:ln w="9525">
            <a:solidFill>
              <a:srgbClr val="0070C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43" name="Rounded Rectangle 47"/>
          <p:cNvSpPr>
            <a:spLocks noChangeArrowheads="1"/>
          </p:cNvSpPr>
          <p:nvPr/>
        </p:nvSpPr>
        <p:spPr bwMode="auto">
          <a:xfrm>
            <a:off x="476251" y="1951038"/>
            <a:ext cx="1901825" cy="538162"/>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34283" tIns="17147" rIns="34283" bIns="17147"/>
          <a:lstStyle/>
          <a:p>
            <a:pPr marL="116026" indent="-116026" algn="ctr" defTabSz="903104" fontAlgn="auto">
              <a:spcBef>
                <a:spcPts val="0"/>
              </a:spcBef>
              <a:spcAft>
                <a:spcPts val="0"/>
              </a:spcAft>
              <a:buClr>
                <a:srgbClr val="667263"/>
              </a:buClr>
              <a:defRPr/>
            </a:pPr>
            <a:endParaRPr lang="en-US" sz="1400" b="1" kern="0" dirty="0">
              <a:solidFill>
                <a:srgbClr val="000000"/>
              </a:solidFill>
              <a:latin typeface="Times"/>
              <a:ea typeface="ＭＳ Ｐゴシック" charset="-128"/>
              <a:cs typeface="Arial" pitchFamily="34" charset="0"/>
            </a:endParaRPr>
          </a:p>
        </p:txBody>
      </p:sp>
      <p:pic>
        <p:nvPicPr>
          <p:cNvPr id="46105" name="Picture 79" descr="jboss.jpg"/>
          <p:cNvPicPr>
            <a:picLocks noChangeAspect="1"/>
          </p:cNvPicPr>
          <p:nvPr/>
        </p:nvPicPr>
        <p:blipFill>
          <a:blip r:embed="rId8" cstate="print">
            <a:clrChange>
              <a:clrFrom>
                <a:srgbClr val="FDFDFD"/>
              </a:clrFrom>
              <a:clrTo>
                <a:srgbClr val="FDFDFD">
                  <a:alpha val="0"/>
                </a:srgbClr>
              </a:clrTo>
            </a:clrChange>
          </a:blip>
          <a:srcRect/>
          <a:stretch>
            <a:fillRect/>
          </a:stretch>
        </p:blipFill>
        <p:spPr bwMode="auto">
          <a:xfrm>
            <a:off x="639763" y="2043114"/>
            <a:ext cx="355600" cy="166687"/>
          </a:xfrm>
          <a:prstGeom prst="rect">
            <a:avLst/>
          </a:prstGeom>
          <a:noFill/>
          <a:ln w="9525">
            <a:noFill/>
            <a:miter lim="800000"/>
            <a:headEnd/>
            <a:tailEnd/>
          </a:ln>
        </p:spPr>
      </p:pic>
      <p:pic>
        <p:nvPicPr>
          <p:cNvPr id="46106" name="Picture 233" descr="websphere.jpg"/>
          <p:cNvPicPr>
            <a:picLocks noChangeAspect="1"/>
          </p:cNvPicPr>
          <p:nvPr/>
        </p:nvPicPr>
        <p:blipFill>
          <a:blip r:embed="rId9" cstate="print"/>
          <a:srcRect/>
          <a:stretch>
            <a:fillRect/>
          </a:stretch>
        </p:blipFill>
        <p:spPr bwMode="auto">
          <a:xfrm>
            <a:off x="1022350" y="2052638"/>
            <a:ext cx="700088" cy="139700"/>
          </a:xfrm>
          <a:prstGeom prst="rect">
            <a:avLst/>
          </a:prstGeom>
          <a:noFill/>
          <a:ln w="9525">
            <a:noFill/>
            <a:miter lim="800000"/>
            <a:headEnd/>
            <a:tailEnd/>
          </a:ln>
        </p:spPr>
      </p:pic>
      <p:pic>
        <p:nvPicPr>
          <p:cNvPr id="46107" name="Picture 211" descr="dot net3.jpg"/>
          <p:cNvPicPr>
            <a:picLocks noChangeAspect="1"/>
          </p:cNvPicPr>
          <p:nvPr/>
        </p:nvPicPr>
        <p:blipFill>
          <a:blip r:embed="rId10" cstate="print"/>
          <a:srcRect/>
          <a:stretch>
            <a:fillRect/>
          </a:stretch>
        </p:blipFill>
        <p:spPr bwMode="auto">
          <a:xfrm>
            <a:off x="573088" y="2239963"/>
            <a:ext cx="527050" cy="95250"/>
          </a:xfrm>
          <a:prstGeom prst="rect">
            <a:avLst/>
          </a:prstGeom>
          <a:noFill/>
          <a:ln w="9525">
            <a:noFill/>
            <a:miter lim="800000"/>
            <a:headEnd/>
            <a:tailEnd/>
          </a:ln>
        </p:spPr>
      </p:pic>
      <p:pic>
        <p:nvPicPr>
          <p:cNvPr id="46108" name="Picture 80" descr="tomcat.jpg"/>
          <p:cNvPicPr>
            <a:picLocks noChangeAspect="1"/>
          </p:cNvPicPr>
          <p:nvPr/>
        </p:nvPicPr>
        <p:blipFill>
          <a:blip r:embed="rId11" cstate="print"/>
          <a:srcRect/>
          <a:stretch>
            <a:fillRect/>
          </a:stretch>
        </p:blipFill>
        <p:spPr bwMode="auto">
          <a:xfrm>
            <a:off x="1123951" y="2184400"/>
            <a:ext cx="588963" cy="211138"/>
          </a:xfrm>
          <a:prstGeom prst="rect">
            <a:avLst/>
          </a:prstGeom>
          <a:noFill/>
          <a:ln w="9525">
            <a:noFill/>
            <a:miter lim="800000"/>
            <a:headEnd/>
            <a:tailEnd/>
          </a:ln>
        </p:spPr>
      </p:pic>
      <p:sp>
        <p:nvSpPr>
          <p:cNvPr id="148" name="Rounded Rectangle 47"/>
          <p:cNvSpPr>
            <a:spLocks noChangeArrowheads="1"/>
          </p:cNvSpPr>
          <p:nvPr/>
        </p:nvSpPr>
        <p:spPr bwMode="auto">
          <a:xfrm>
            <a:off x="476251" y="1243013"/>
            <a:ext cx="1901825" cy="639762"/>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34283" tIns="17147" rIns="34283" bIns="17147"/>
          <a:lstStyle/>
          <a:p>
            <a:pPr marL="116026" indent="-116026" algn="ctr" defTabSz="903104" fontAlgn="auto">
              <a:spcBef>
                <a:spcPts val="0"/>
              </a:spcBef>
              <a:spcAft>
                <a:spcPts val="0"/>
              </a:spcAft>
              <a:buClr>
                <a:srgbClr val="667263"/>
              </a:buClr>
              <a:defRPr/>
            </a:pPr>
            <a:endParaRPr lang="en-US" sz="1900" b="1" kern="0" dirty="0">
              <a:solidFill>
                <a:srgbClr val="000000"/>
              </a:solidFill>
              <a:latin typeface="Times"/>
              <a:ea typeface="ＭＳ Ｐゴシック" charset="-128"/>
              <a:cs typeface="Arial" pitchFamily="34" charset="0"/>
            </a:endParaRPr>
          </a:p>
        </p:txBody>
      </p:sp>
      <p:pic>
        <p:nvPicPr>
          <p:cNvPr id="46110" name="Picture 1"/>
          <p:cNvPicPr>
            <a:picLocks noChangeAspect="1"/>
          </p:cNvPicPr>
          <p:nvPr/>
        </p:nvPicPr>
        <p:blipFill>
          <a:blip r:embed="rId12" cstate="print">
            <a:clrChange>
              <a:clrFrom>
                <a:srgbClr val="FFFFFF"/>
              </a:clrFrom>
              <a:clrTo>
                <a:srgbClr val="FFFFFF">
                  <a:alpha val="0"/>
                </a:srgbClr>
              </a:clrTo>
            </a:clrChange>
          </a:blip>
          <a:srcRect r="32167"/>
          <a:stretch>
            <a:fillRect/>
          </a:stretch>
        </p:blipFill>
        <p:spPr bwMode="auto">
          <a:xfrm>
            <a:off x="730250" y="1249364"/>
            <a:ext cx="827088" cy="352425"/>
          </a:xfrm>
          <a:prstGeom prst="rect">
            <a:avLst/>
          </a:prstGeom>
          <a:noFill/>
          <a:ln w="9525">
            <a:noFill/>
            <a:miter lim="800000"/>
            <a:headEnd/>
            <a:tailEnd/>
          </a:ln>
        </p:spPr>
      </p:pic>
      <p:sp>
        <p:nvSpPr>
          <p:cNvPr id="150" name="Text Box 10"/>
          <p:cNvSpPr txBox="1">
            <a:spLocks noChangeArrowheads="1"/>
          </p:cNvSpPr>
          <p:nvPr/>
        </p:nvSpPr>
        <p:spPr bwMode="auto">
          <a:xfrm>
            <a:off x="1760539" y="1412875"/>
            <a:ext cx="561975" cy="279400"/>
          </a:xfrm>
          <a:prstGeom prst="rect">
            <a:avLst/>
          </a:prstGeom>
          <a:gradFill rotWithShape="1">
            <a:gsLst>
              <a:gs pos="0">
                <a:srgbClr val="F2EEEE"/>
              </a:gs>
              <a:gs pos="64999">
                <a:srgbClr val="DDD4D4"/>
              </a:gs>
              <a:gs pos="100000">
                <a:srgbClr val="CFC1C1"/>
              </a:gs>
            </a:gsLst>
            <a:lin ang="5400000" scaled="1"/>
          </a:gradFill>
          <a:ln w="9525">
            <a:noFill/>
            <a:miter lim="800000"/>
            <a:headEnd/>
            <a:tailEnd/>
          </a:ln>
          <a:effectLst>
            <a:outerShdw dist="20000" dir="5400000" rotWithShape="0">
              <a:srgbClr val="808080">
                <a:alpha val="37999"/>
              </a:srgbClr>
            </a:outerShdw>
          </a:effectLst>
        </p:spPr>
        <p:txBody>
          <a:bodyPr lIns="34046" tIns="17027" rIns="34046" bIns="17027" anchor="ctr">
            <a:spAutoFit/>
          </a:bodyPr>
          <a:lstStyle/>
          <a:p>
            <a:pPr algn="ctr" defTabSz="903104" fontAlgn="auto">
              <a:spcBef>
                <a:spcPts val="0"/>
              </a:spcBef>
              <a:spcAft>
                <a:spcPts val="0"/>
              </a:spcAft>
              <a:buClr>
                <a:srgbClr val="667263"/>
              </a:buClr>
              <a:defRPr/>
            </a:pPr>
            <a:r>
              <a:rPr lang="en-US" sz="800" b="1" kern="0" dirty="0">
                <a:solidFill>
                  <a:srgbClr val="000000"/>
                </a:solidFill>
                <a:latin typeface="Arial"/>
                <a:ea typeface="MS PGothic" pitchFamily="34" charset="-128"/>
              </a:rPr>
              <a:t>OWSM Agent</a:t>
            </a:r>
          </a:p>
        </p:txBody>
      </p:sp>
      <p:pic>
        <p:nvPicPr>
          <p:cNvPr id="46112" name="Picture 22"/>
          <p:cNvPicPr>
            <a:picLocks/>
          </p:cNvPicPr>
          <p:nvPr/>
        </p:nvPicPr>
        <p:blipFill>
          <a:blip r:embed="rId13" cstate="print">
            <a:clrChange>
              <a:clrFrom>
                <a:srgbClr val="FFFFFF"/>
              </a:clrFrom>
              <a:clrTo>
                <a:srgbClr val="FFFFFF">
                  <a:alpha val="0"/>
                </a:srgbClr>
              </a:clrTo>
            </a:clrChange>
          </a:blip>
          <a:srcRect/>
          <a:stretch>
            <a:fillRect/>
          </a:stretch>
        </p:blipFill>
        <p:spPr bwMode="auto">
          <a:xfrm>
            <a:off x="741363" y="1512889"/>
            <a:ext cx="823912" cy="357187"/>
          </a:xfrm>
          <a:prstGeom prst="rect">
            <a:avLst/>
          </a:prstGeom>
          <a:noFill/>
          <a:ln w="9525">
            <a:noFill/>
            <a:miter lim="800000"/>
            <a:headEnd/>
            <a:tailEnd/>
          </a:ln>
        </p:spPr>
      </p:pic>
      <p:grpSp>
        <p:nvGrpSpPr>
          <p:cNvPr id="5" name="Group 112"/>
          <p:cNvGrpSpPr>
            <a:grpSpLocks/>
          </p:cNvGrpSpPr>
          <p:nvPr/>
        </p:nvGrpSpPr>
        <p:grpSpPr bwMode="auto">
          <a:xfrm>
            <a:off x="6783388" y="2319338"/>
            <a:ext cx="1911350" cy="538162"/>
            <a:chOff x="695748" y="2118157"/>
            <a:chExt cx="1910914" cy="538832"/>
          </a:xfrm>
        </p:grpSpPr>
        <p:grpSp>
          <p:nvGrpSpPr>
            <p:cNvPr id="6" name="Group 114"/>
            <p:cNvGrpSpPr>
              <a:grpSpLocks/>
            </p:cNvGrpSpPr>
            <p:nvPr/>
          </p:nvGrpSpPr>
          <p:grpSpPr bwMode="auto">
            <a:xfrm>
              <a:off x="695748" y="2118157"/>
              <a:ext cx="1910914" cy="538832"/>
              <a:chOff x="695748" y="2118157"/>
              <a:chExt cx="1910914" cy="538832"/>
            </a:xfrm>
          </p:grpSpPr>
          <p:sp>
            <p:nvSpPr>
              <p:cNvPr id="156" name="Rounded Rectangle 47"/>
              <p:cNvSpPr>
                <a:spLocks noChangeArrowheads="1"/>
              </p:cNvSpPr>
              <p:nvPr/>
            </p:nvSpPr>
            <p:spPr bwMode="auto">
              <a:xfrm>
                <a:off x="695748" y="2118157"/>
                <a:ext cx="1910914" cy="538832"/>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91835" tIns="45918" rIns="91835" bIns="45918"/>
              <a:lstStyle/>
              <a:p>
                <a:pPr marL="116026" indent="-116026" algn="ctr" defTabSz="903104" fontAlgn="auto">
                  <a:spcBef>
                    <a:spcPts val="0"/>
                  </a:spcBef>
                  <a:spcAft>
                    <a:spcPts val="0"/>
                  </a:spcAft>
                  <a:buClr>
                    <a:srgbClr val="667263"/>
                  </a:buClr>
                  <a:defRPr/>
                </a:pPr>
                <a:endParaRPr lang="en-US" sz="1400" b="1" kern="0" dirty="0">
                  <a:solidFill>
                    <a:srgbClr val="000000"/>
                  </a:solidFill>
                  <a:latin typeface="Times"/>
                  <a:ea typeface="ＭＳ Ｐゴシック" charset="-128"/>
                  <a:cs typeface="Arial" pitchFamily="34" charset="0"/>
                </a:endParaRPr>
              </a:p>
            </p:txBody>
          </p:sp>
          <p:pic>
            <p:nvPicPr>
              <p:cNvPr id="46144" name="Picture 79" descr="jboss.jpg"/>
              <p:cNvPicPr>
                <a:picLocks noChangeAspect="1"/>
              </p:cNvPicPr>
              <p:nvPr/>
            </p:nvPicPr>
            <p:blipFill>
              <a:blip r:embed="rId8" cstate="print">
                <a:clrChange>
                  <a:clrFrom>
                    <a:srgbClr val="FDFDFD"/>
                  </a:clrFrom>
                  <a:clrTo>
                    <a:srgbClr val="FDFDFD">
                      <a:alpha val="0"/>
                    </a:srgbClr>
                  </a:clrTo>
                </a:clrChange>
              </a:blip>
              <a:srcRect/>
              <a:stretch>
                <a:fillRect/>
              </a:stretch>
            </p:blipFill>
            <p:spPr bwMode="auto">
              <a:xfrm>
                <a:off x="2151021" y="2203846"/>
                <a:ext cx="355600" cy="166688"/>
              </a:xfrm>
              <a:prstGeom prst="rect">
                <a:avLst/>
              </a:prstGeom>
              <a:noFill/>
              <a:ln w="9525">
                <a:noFill/>
                <a:miter lim="800000"/>
                <a:headEnd/>
                <a:tailEnd/>
              </a:ln>
            </p:spPr>
          </p:pic>
          <p:pic>
            <p:nvPicPr>
              <p:cNvPr id="46145" name="Picture 233" descr="websphere.jpg"/>
              <p:cNvPicPr>
                <a:picLocks noChangeAspect="1"/>
              </p:cNvPicPr>
              <p:nvPr/>
            </p:nvPicPr>
            <p:blipFill>
              <a:blip r:embed="rId9" cstate="print"/>
              <a:srcRect/>
              <a:stretch>
                <a:fillRect/>
              </a:stretch>
            </p:blipFill>
            <p:spPr bwMode="auto">
              <a:xfrm>
                <a:off x="980528" y="2209349"/>
                <a:ext cx="700088" cy="140494"/>
              </a:xfrm>
              <a:prstGeom prst="rect">
                <a:avLst/>
              </a:prstGeom>
              <a:noFill/>
              <a:ln w="9525">
                <a:noFill/>
                <a:miter lim="800000"/>
                <a:headEnd/>
                <a:tailEnd/>
              </a:ln>
            </p:spPr>
          </p:pic>
          <p:pic>
            <p:nvPicPr>
              <p:cNvPr id="46146" name="Picture 211" descr="dot net3.jpg"/>
              <p:cNvPicPr>
                <a:picLocks noChangeAspect="1"/>
              </p:cNvPicPr>
              <p:nvPr/>
            </p:nvPicPr>
            <p:blipFill>
              <a:blip r:embed="rId10" cstate="print"/>
              <a:srcRect/>
              <a:stretch>
                <a:fillRect/>
              </a:stretch>
            </p:blipFill>
            <p:spPr bwMode="auto">
              <a:xfrm>
                <a:off x="2020985" y="2420869"/>
                <a:ext cx="527417" cy="96431"/>
              </a:xfrm>
              <a:prstGeom prst="rect">
                <a:avLst/>
              </a:prstGeom>
              <a:noFill/>
              <a:ln w="9525">
                <a:noFill/>
                <a:miter lim="800000"/>
                <a:headEnd/>
                <a:tailEnd/>
              </a:ln>
            </p:spPr>
          </p:pic>
        </p:grpSp>
        <p:pic>
          <p:nvPicPr>
            <p:cNvPr id="46142" name="Picture 80" descr="tomcat.jpg"/>
            <p:cNvPicPr>
              <a:picLocks noChangeAspect="1"/>
            </p:cNvPicPr>
            <p:nvPr/>
          </p:nvPicPr>
          <p:blipFill>
            <a:blip r:embed="rId11" cstate="print"/>
            <a:srcRect/>
            <a:stretch>
              <a:fillRect/>
            </a:stretch>
          </p:blipFill>
          <p:spPr bwMode="auto">
            <a:xfrm>
              <a:off x="990004" y="2366347"/>
              <a:ext cx="589163" cy="211330"/>
            </a:xfrm>
            <a:prstGeom prst="rect">
              <a:avLst/>
            </a:prstGeom>
            <a:noFill/>
            <a:ln w="9525">
              <a:noFill/>
              <a:miter lim="800000"/>
              <a:headEnd/>
              <a:tailEnd/>
            </a:ln>
          </p:spPr>
        </p:pic>
      </p:grpSp>
      <p:grpSp>
        <p:nvGrpSpPr>
          <p:cNvPr id="7" name="Group 16"/>
          <p:cNvGrpSpPr>
            <a:grpSpLocks/>
          </p:cNvGrpSpPr>
          <p:nvPr/>
        </p:nvGrpSpPr>
        <p:grpSpPr bwMode="auto">
          <a:xfrm>
            <a:off x="6773863" y="1524000"/>
            <a:ext cx="1920875" cy="643026"/>
            <a:chOff x="6777195" y="2475296"/>
            <a:chExt cx="1920240" cy="643376"/>
          </a:xfrm>
        </p:grpSpPr>
        <p:sp>
          <p:nvSpPr>
            <p:cNvPr id="165" name="Rounded Rectangle 164"/>
            <p:cNvSpPr>
              <a:spLocks noChangeArrowheads="1"/>
            </p:cNvSpPr>
            <p:nvPr/>
          </p:nvSpPr>
          <p:spPr bwMode="auto">
            <a:xfrm>
              <a:off x="6777195" y="2475296"/>
              <a:ext cx="1920240" cy="640111"/>
            </a:xfrm>
            <a:prstGeom prst="roundRect">
              <a:avLst>
                <a:gd name="adj" fmla="val 16667"/>
              </a:avLst>
            </a:prstGeom>
            <a:gradFill rotWithShape="1">
              <a:gsLst>
                <a:gs pos="0">
                  <a:srgbClr val="FFFFFF"/>
                </a:gs>
                <a:gs pos="42999">
                  <a:srgbClr val="FFFFFF"/>
                </a:gs>
                <a:gs pos="57001">
                  <a:srgbClr val="FFFFFF"/>
                </a:gs>
                <a:gs pos="67999">
                  <a:srgbClr val="E6E6E6"/>
                </a:gs>
                <a:gs pos="84000">
                  <a:srgbClr val="F2F2F2"/>
                </a:gs>
                <a:gs pos="100000">
                  <a:srgbClr val="FFFFFF"/>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91835" tIns="45918" rIns="91835" bIns="45918"/>
            <a:lstStyle/>
            <a:p>
              <a:pPr marL="117284" indent="-117284" algn="ctr" defTabSz="903104" fontAlgn="auto">
                <a:spcBef>
                  <a:spcPts val="0"/>
                </a:spcBef>
                <a:spcAft>
                  <a:spcPts val="0"/>
                </a:spcAft>
                <a:buClr>
                  <a:srgbClr val="667263"/>
                </a:buClr>
                <a:defRPr/>
              </a:pPr>
              <a:endParaRPr lang="en-US" b="1" kern="0" dirty="0">
                <a:solidFill>
                  <a:srgbClr val="000000"/>
                </a:solidFill>
                <a:latin typeface="Arial"/>
                <a:ea typeface="ＭＳ Ｐゴシック" charset="-128"/>
                <a:cs typeface="Arial" pitchFamily="34" charset="0"/>
              </a:endParaRPr>
            </a:p>
          </p:txBody>
        </p:sp>
        <p:sp>
          <p:nvSpPr>
            <p:cNvPr id="166" name="Text Box 10"/>
            <p:cNvSpPr txBox="1">
              <a:spLocks noChangeArrowheads="1"/>
            </p:cNvSpPr>
            <p:nvPr/>
          </p:nvSpPr>
          <p:spPr bwMode="auto">
            <a:xfrm>
              <a:off x="6881935" y="2780176"/>
              <a:ext cx="561789" cy="338496"/>
            </a:xfrm>
            <a:prstGeom prst="rect">
              <a:avLst/>
            </a:prstGeom>
            <a:gradFill rotWithShape="1">
              <a:gsLst>
                <a:gs pos="0">
                  <a:srgbClr val="F2EEEE"/>
                </a:gs>
                <a:gs pos="64999">
                  <a:srgbClr val="DDD4D4"/>
                </a:gs>
                <a:gs pos="100000">
                  <a:srgbClr val="CFC1C1"/>
                </a:gs>
              </a:gsLst>
              <a:lin ang="5400000" scaled="1"/>
            </a:gradFill>
            <a:ln w="9525">
              <a:noFill/>
              <a:miter lim="800000"/>
              <a:headEnd/>
              <a:tailEnd/>
            </a:ln>
            <a:effectLst>
              <a:outerShdw dist="20000" dir="5400000" rotWithShape="0">
                <a:srgbClr val="808080">
                  <a:alpha val="37999"/>
                </a:srgbClr>
              </a:outerShdw>
            </a:effectLst>
          </p:spPr>
          <p:txBody>
            <a:bodyPr lIns="91200" tIns="45600" rIns="91200" bIns="45600" anchor="ctr">
              <a:spAutoFit/>
            </a:bodyPr>
            <a:lstStyle/>
            <a:p>
              <a:pPr algn="ctr" defTabSz="903104" fontAlgn="auto">
                <a:spcBef>
                  <a:spcPts val="0"/>
                </a:spcBef>
                <a:spcAft>
                  <a:spcPts val="0"/>
                </a:spcAft>
                <a:buClr>
                  <a:srgbClr val="667263"/>
                </a:buClr>
                <a:defRPr/>
              </a:pPr>
              <a:r>
                <a:rPr lang="en-US" sz="800" b="1" kern="0" dirty="0">
                  <a:solidFill>
                    <a:srgbClr val="000000"/>
                  </a:solidFill>
                  <a:latin typeface="Arial"/>
                  <a:ea typeface="MS PGothic" pitchFamily="34" charset="-128"/>
                </a:rPr>
                <a:t>OWSM Agent</a:t>
              </a:r>
            </a:p>
          </p:txBody>
        </p:sp>
      </p:grpSp>
      <p:pic>
        <p:nvPicPr>
          <p:cNvPr id="46115" name="Picture 1"/>
          <p:cNvPicPr>
            <a:picLocks noChangeAspect="1"/>
          </p:cNvPicPr>
          <p:nvPr/>
        </p:nvPicPr>
        <p:blipFill>
          <a:blip r:embed="rId12" cstate="print">
            <a:clrChange>
              <a:clrFrom>
                <a:srgbClr val="FFFFFF"/>
              </a:clrFrom>
              <a:clrTo>
                <a:srgbClr val="FFFFFF">
                  <a:alpha val="0"/>
                </a:srgbClr>
              </a:clrTo>
            </a:clrChange>
          </a:blip>
          <a:srcRect r="32167"/>
          <a:stretch>
            <a:fillRect/>
          </a:stretch>
        </p:blipFill>
        <p:spPr bwMode="auto">
          <a:xfrm>
            <a:off x="6829426" y="1512888"/>
            <a:ext cx="962025" cy="354012"/>
          </a:xfrm>
          <a:prstGeom prst="rect">
            <a:avLst/>
          </a:prstGeom>
          <a:noFill/>
          <a:ln w="9525">
            <a:noFill/>
            <a:miter lim="800000"/>
            <a:headEnd/>
            <a:tailEnd/>
          </a:ln>
        </p:spPr>
      </p:pic>
      <p:pic>
        <p:nvPicPr>
          <p:cNvPr id="46116" name="Picture 22"/>
          <p:cNvPicPr>
            <a:picLocks/>
          </p:cNvPicPr>
          <p:nvPr/>
        </p:nvPicPr>
        <p:blipFill>
          <a:blip r:embed="rId13" cstate="print">
            <a:clrChange>
              <a:clrFrom>
                <a:srgbClr val="FFFFFF"/>
              </a:clrFrom>
              <a:clrTo>
                <a:srgbClr val="FFFFFF">
                  <a:alpha val="0"/>
                </a:srgbClr>
              </a:clrTo>
            </a:clrChange>
          </a:blip>
          <a:srcRect/>
          <a:stretch>
            <a:fillRect/>
          </a:stretch>
        </p:blipFill>
        <p:spPr bwMode="auto">
          <a:xfrm>
            <a:off x="7743825" y="1814513"/>
            <a:ext cx="982663" cy="355600"/>
          </a:xfrm>
          <a:prstGeom prst="rect">
            <a:avLst/>
          </a:prstGeom>
          <a:noFill/>
          <a:ln w="9525">
            <a:noFill/>
            <a:miter lim="800000"/>
            <a:headEnd/>
            <a:tailEnd/>
          </a:ln>
        </p:spPr>
      </p:pic>
      <p:pic>
        <p:nvPicPr>
          <p:cNvPr id="167" name="Picture 3"/>
          <p:cNvPicPr>
            <a:picLocks noChangeAspect="1" noChangeArrowheads="1"/>
          </p:cNvPicPr>
          <p:nvPr/>
        </p:nvPicPr>
        <p:blipFill>
          <a:blip r:embed="rId14" cstate="print"/>
          <a:srcRect/>
          <a:stretch>
            <a:fillRect/>
          </a:stretch>
        </p:blipFill>
        <p:spPr bwMode="auto">
          <a:xfrm>
            <a:off x="6815674" y="3936524"/>
            <a:ext cx="1128713" cy="504825"/>
          </a:xfrm>
          <a:prstGeom prst="rect">
            <a:avLst/>
          </a:prstGeom>
          <a:noFill/>
          <a:ln w="9525">
            <a:noFill/>
            <a:miter lim="800000"/>
            <a:headEnd/>
            <a:tailEnd/>
          </a:ln>
        </p:spPr>
      </p:pic>
      <p:pic>
        <p:nvPicPr>
          <p:cNvPr id="168" name="Picture 4"/>
          <p:cNvPicPr>
            <a:picLocks noChangeAspect="1" noChangeArrowheads="1"/>
          </p:cNvPicPr>
          <p:nvPr/>
        </p:nvPicPr>
        <p:blipFill>
          <a:blip r:embed="rId15" cstate="print"/>
          <a:srcRect/>
          <a:stretch>
            <a:fillRect/>
          </a:stretch>
        </p:blipFill>
        <p:spPr bwMode="auto">
          <a:xfrm>
            <a:off x="5613670" y="3914393"/>
            <a:ext cx="1130300" cy="522288"/>
          </a:xfrm>
          <a:prstGeom prst="rect">
            <a:avLst/>
          </a:prstGeom>
          <a:noFill/>
          <a:ln w="9525">
            <a:noFill/>
            <a:miter lim="800000"/>
            <a:headEnd/>
            <a:tailEnd/>
          </a:ln>
        </p:spPr>
      </p:pic>
      <p:pic>
        <p:nvPicPr>
          <p:cNvPr id="169" name="Picture 5"/>
          <p:cNvPicPr>
            <a:picLocks noChangeArrowheads="1"/>
          </p:cNvPicPr>
          <p:nvPr/>
        </p:nvPicPr>
        <p:blipFill>
          <a:blip r:embed="rId16" cstate="print"/>
          <a:srcRect/>
          <a:stretch>
            <a:fillRect/>
          </a:stretch>
        </p:blipFill>
        <p:spPr bwMode="auto">
          <a:xfrm>
            <a:off x="4507646" y="3931856"/>
            <a:ext cx="1130300" cy="495300"/>
          </a:xfrm>
          <a:prstGeom prst="rect">
            <a:avLst/>
          </a:prstGeom>
          <a:noFill/>
          <a:ln w="9525">
            <a:noFill/>
            <a:miter lim="800000"/>
            <a:headEnd/>
            <a:tailEnd/>
          </a:ln>
        </p:spPr>
      </p:pic>
      <p:pic>
        <p:nvPicPr>
          <p:cNvPr id="46120" name="Picture 5"/>
          <p:cNvPicPr>
            <a:picLocks noChangeAspect="1" noChangeArrowheads="1"/>
          </p:cNvPicPr>
          <p:nvPr/>
        </p:nvPicPr>
        <p:blipFill>
          <a:blip r:embed="rId17" cstate="print"/>
          <a:srcRect/>
          <a:stretch>
            <a:fillRect/>
          </a:stretch>
        </p:blipFill>
        <p:spPr bwMode="auto">
          <a:xfrm>
            <a:off x="8059117" y="3958844"/>
            <a:ext cx="1025525" cy="460375"/>
          </a:xfrm>
          <a:prstGeom prst="rect">
            <a:avLst/>
          </a:prstGeom>
          <a:noFill/>
          <a:ln w="9525">
            <a:noFill/>
            <a:miter lim="800000"/>
            <a:headEnd/>
            <a:tailEnd/>
          </a:ln>
        </p:spPr>
      </p:pic>
      <p:cxnSp>
        <p:nvCxnSpPr>
          <p:cNvPr id="172" name="Elbow Connector 171"/>
          <p:cNvCxnSpPr>
            <a:stCxn id="148" idx="3"/>
          </p:cNvCxnSpPr>
          <p:nvPr/>
        </p:nvCxnSpPr>
        <p:spPr>
          <a:xfrm>
            <a:off x="2378075" y="1562100"/>
            <a:ext cx="2393950" cy="617538"/>
          </a:xfrm>
          <a:prstGeom prst="bentConnector3">
            <a:avLst>
              <a:gd name="adj1" fmla="val 50000"/>
            </a:avLst>
          </a:prstGeom>
          <a:ln w="952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122" name="Text Box 10"/>
          <p:cNvSpPr txBox="1">
            <a:spLocks noChangeArrowheads="1"/>
          </p:cNvSpPr>
          <p:nvPr/>
        </p:nvSpPr>
        <p:spPr bwMode="auto">
          <a:xfrm>
            <a:off x="5500688" y="2395539"/>
            <a:ext cx="728662" cy="553998"/>
          </a:xfrm>
          <a:prstGeom prst="rect">
            <a:avLst/>
          </a:prstGeom>
          <a:noFill/>
          <a:ln w="9525">
            <a:noFill/>
            <a:miter lim="800000"/>
            <a:headEnd/>
            <a:tailEnd/>
          </a:ln>
        </p:spPr>
        <p:txBody>
          <a:bodyPr lIns="0" tIns="0" rIns="0" bIns="0">
            <a:spAutoFit/>
          </a:bodyPr>
          <a:lstStyle/>
          <a:p>
            <a:pPr defTabSz="914202" eaLnBrk="0" hangingPunct="0">
              <a:buClr>
                <a:srgbClr val="667263"/>
              </a:buClr>
            </a:pPr>
            <a:r>
              <a:rPr lang="en-US" sz="600" b="1" dirty="0" smtClean="0">
                <a:solidFill>
                  <a:srgbClr val="000000"/>
                </a:solidFill>
                <a:latin typeface="Arial"/>
                <a:ea typeface="MS PGothic" pitchFamily="34" charset="-128"/>
              </a:rPr>
              <a:t>WS-Security,</a:t>
            </a:r>
          </a:p>
          <a:p>
            <a:pPr defTabSz="914202" eaLnBrk="0" hangingPunct="0">
              <a:buClr>
                <a:srgbClr val="667263"/>
              </a:buClr>
            </a:pPr>
            <a:r>
              <a:rPr lang="en-US" sz="600" b="1" dirty="0" smtClean="0">
                <a:solidFill>
                  <a:srgbClr val="000000"/>
                </a:solidFill>
                <a:latin typeface="Arial"/>
                <a:ea typeface="MS PGothic" pitchFamily="34" charset="-128"/>
              </a:rPr>
              <a:t>Basic Auth,</a:t>
            </a:r>
          </a:p>
          <a:p>
            <a:pPr defTabSz="914202" eaLnBrk="0" hangingPunct="0">
              <a:buClr>
                <a:srgbClr val="667263"/>
              </a:buClr>
            </a:pPr>
            <a:r>
              <a:rPr lang="en-US" sz="600" b="1" dirty="0" smtClean="0">
                <a:solidFill>
                  <a:srgbClr val="000000"/>
                </a:solidFill>
                <a:latin typeface="Arial"/>
                <a:ea typeface="MS PGothic" pitchFamily="34" charset="-128"/>
              </a:rPr>
              <a:t>Digest,</a:t>
            </a:r>
          </a:p>
          <a:p>
            <a:pPr defTabSz="914202" eaLnBrk="0" hangingPunct="0">
              <a:buClr>
                <a:srgbClr val="667263"/>
              </a:buClr>
            </a:pPr>
            <a:r>
              <a:rPr lang="en-US" sz="600" b="1" dirty="0" smtClean="0">
                <a:solidFill>
                  <a:srgbClr val="000000"/>
                </a:solidFill>
                <a:latin typeface="Arial"/>
                <a:ea typeface="MS PGothic" pitchFamily="34" charset="-128"/>
              </a:rPr>
              <a:t>X509, UNT,</a:t>
            </a:r>
          </a:p>
          <a:p>
            <a:pPr defTabSz="914202" eaLnBrk="0" hangingPunct="0">
              <a:buClr>
                <a:srgbClr val="667263"/>
              </a:buClr>
            </a:pPr>
            <a:r>
              <a:rPr lang="en-US" sz="600" b="1" dirty="0" smtClean="0">
                <a:solidFill>
                  <a:srgbClr val="000000"/>
                </a:solidFill>
                <a:latin typeface="Arial"/>
                <a:ea typeface="MS PGothic" pitchFamily="34" charset="-128"/>
              </a:rPr>
              <a:t>SAML, Kerberos</a:t>
            </a:r>
          </a:p>
          <a:p>
            <a:pPr defTabSz="914202" eaLnBrk="0" hangingPunct="0">
              <a:buClr>
                <a:srgbClr val="667263"/>
              </a:buClr>
            </a:pPr>
            <a:r>
              <a:rPr lang="en-US" sz="600" b="1" dirty="0" smtClean="0">
                <a:solidFill>
                  <a:srgbClr val="000000"/>
                </a:solidFill>
                <a:latin typeface="Arial"/>
                <a:ea typeface="MS PGothic" pitchFamily="34" charset="-128"/>
              </a:rPr>
              <a:t>Sign &amp; Encrypt</a:t>
            </a:r>
          </a:p>
        </p:txBody>
      </p:sp>
      <p:pic>
        <p:nvPicPr>
          <p:cNvPr id="46123" name="Picture 250" descr="product_logo_soa_suite.gif"/>
          <p:cNvPicPr>
            <a:picLocks noChangeAspect="1"/>
          </p:cNvPicPr>
          <p:nvPr/>
        </p:nvPicPr>
        <p:blipFill>
          <a:blip r:embed="rId18" cstate="print">
            <a:clrChange>
              <a:clrFrom>
                <a:srgbClr val="FFFFFF"/>
              </a:clrFrom>
              <a:clrTo>
                <a:srgbClr val="FFFFFF">
                  <a:alpha val="0"/>
                </a:srgbClr>
              </a:clrTo>
            </a:clrChange>
          </a:blip>
          <a:srcRect/>
          <a:stretch>
            <a:fillRect/>
          </a:stretch>
        </p:blipFill>
        <p:spPr bwMode="auto">
          <a:xfrm>
            <a:off x="7800975" y="1552576"/>
            <a:ext cx="863600" cy="301625"/>
          </a:xfrm>
          <a:prstGeom prst="rect">
            <a:avLst/>
          </a:prstGeom>
          <a:noFill/>
          <a:ln w="9525">
            <a:noFill/>
            <a:miter lim="800000"/>
            <a:headEnd/>
            <a:tailEnd/>
          </a:ln>
        </p:spPr>
      </p:pic>
      <p:cxnSp>
        <p:nvCxnSpPr>
          <p:cNvPr id="9" name="Straight Connector 8"/>
          <p:cNvCxnSpPr/>
          <p:nvPr/>
        </p:nvCxnSpPr>
        <p:spPr>
          <a:xfrm>
            <a:off x="2378076" y="2182813"/>
            <a:ext cx="1196975" cy="0"/>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327775" y="2182814"/>
            <a:ext cx="209550" cy="1587"/>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543675" y="1949450"/>
            <a:ext cx="209550" cy="1588"/>
          </a:xfrm>
          <a:prstGeom prst="line">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550025" y="2566989"/>
            <a:ext cx="209550" cy="1587"/>
          </a:xfrm>
          <a:prstGeom prst="line">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537325" y="1949451"/>
            <a:ext cx="0" cy="62706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5" name="Down Arrow 24"/>
          <p:cNvSpPr/>
          <p:nvPr/>
        </p:nvSpPr>
        <p:spPr>
          <a:xfrm>
            <a:off x="3761162" y="1245508"/>
            <a:ext cx="142529" cy="697069"/>
          </a:xfrm>
          <a:prstGeom prst="downArrow">
            <a:avLst/>
          </a:prstGeom>
          <a:gradFill>
            <a:gsLst>
              <a:gs pos="0">
                <a:srgbClr val="FF0000">
                  <a:alpha val="0"/>
                </a:srgbClr>
              </a:gs>
              <a:gs pos="50000">
                <a:srgbClr val="FF0000"/>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defTabSz="914202">
              <a:defRPr/>
            </a:pPr>
            <a:endParaRPr lang="en-US">
              <a:solidFill>
                <a:prstClr val="white"/>
              </a:solidFill>
            </a:endParaRPr>
          </a:p>
        </p:txBody>
      </p:sp>
      <p:sp>
        <p:nvSpPr>
          <p:cNvPr id="182" name="Down Arrow 181"/>
          <p:cNvSpPr/>
          <p:nvPr/>
        </p:nvSpPr>
        <p:spPr>
          <a:xfrm>
            <a:off x="5744885" y="1269986"/>
            <a:ext cx="142727" cy="681253"/>
          </a:xfrm>
          <a:prstGeom prst="downArrow">
            <a:avLst/>
          </a:prstGeom>
          <a:gradFill>
            <a:gsLst>
              <a:gs pos="0">
                <a:srgbClr val="FF0000">
                  <a:alpha val="0"/>
                </a:srgbClr>
              </a:gs>
              <a:gs pos="50000">
                <a:srgbClr val="FF0000"/>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defTabSz="914202">
              <a:defRPr/>
            </a:pPr>
            <a:endParaRPr lang="en-US">
              <a:solidFill>
                <a:prstClr val="white"/>
              </a:solidFill>
            </a:endParaRPr>
          </a:p>
        </p:txBody>
      </p:sp>
      <p:sp>
        <p:nvSpPr>
          <p:cNvPr id="183" name="Down Arrow 182"/>
          <p:cNvSpPr/>
          <p:nvPr/>
        </p:nvSpPr>
        <p:spPr>
          <a:xfrm>
            <a:off x="7650226" y="1262592"/>
            <a:ext cx="167673" cy="267272"/>
          </a:xfrm>
          <a:prstGeom prst="downArrow">
            <a:avLst/>
          </a:prstGeom>
          <a:gradFill>
            <a:gsLst>
              <a:gs pos="0">
                <a:srgbClr val="FF0000">
                  <a:alpha val="0"/>
                </a:srgbClr>
              </a:gs>
              <a:gs pos="50000">
                <a:srgbClr val="FF0000"/>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defTabSz="914202">
              <a:defRPr/>
            </a:pPr>
            <a:endParaRPr lang="en-US">
              <a:solidFill>
                <a:prstClr val="white"/>
              </a:solidFill>
            </a:endParaRPr>
          </a:p>
        </p:txBody>
      </p:sp>
      <p:grpSp>
        <p:nvGrpSpPr>
          <p:cNvPr id="10" name="Group 109"/>
          <p:cNvGrpSpPr>
            <a:grpSpLocks/>
          </p:cNvGrpSpPr>
          <p:nvPr/>
        </p:nvGrpSpPr>
        <p:grpSpPr bwMode="auto">
          <a:xfrm>
            <a:off x="3463636" y="1946564"/>
            <a:ext cx="665019" cy="734291"/>
            <a:chOff x="3103147" y="1306676"/>
            <a:chExt cx="813408" cy="813197"/>
          </a:xfrm>
        </p:grpSpPr>
        <p:grpSp>
          <p:nvGrpSpPr>
            <p:cNvPr id="11" name="Group 265"/>
            <p:cNvGrpSpPr>
              <a:grpSpLocks/>
            </p:cNvGrpSpPr>
            <p:nvPr/>
          </p:nvGrpSpPr>
          <p:grpSpPr bwMode="auto">
            <a:xfrm>
              <a:off x="3103147" y="1306676"/>
              <a:ext cx="813408" cy="813197"/>
              <a:chOff x="1668" y="2681"/>
              <a:chExt cx="683" cy="683"/>
            </a:xfrm>
          </p:grpSpPr>
          <p:sp>
            <p:nvSpPr>
              <p:cNvPr id="75" name="Oval 86"/>
              <p:cNvSpPr>
                <a:spLocks noChangeArrowheads="1"/>
              </p:cNvSpPr>
              <p:nvPr/>
            </p:nvSpPr>
            <p:spPr bwMode="gray">
              <a:xfrm>
                <a:off x="1668" y="2681"/>
                <a:ext cx="683" cy="683"/>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defTabSz="914202" fontAlgn="auto">
                  <a:lnSpc>
                    <a:spcPct val="90000"/>
                  </a:lnSpc>
                  <a:spcBef>
                    <a:spcPct val="50000"/>
                  </a:spcBef>
                  <a:spcAft>
                    <a:spcPts val="0"/>
                  </a:spcAft>
                  <a:buClr>
                    <a:srgbClr val="FD0000"/>
                  </a:buClr>
                  <a:defRPr/>
                </a:pPr>
                <a:endParaRPr lang="en-US" sz="1300" b="1" dirty="0">
                  <a:solidFill>
                    <a:srgbClr val="000000"/>
                  </a:solidFill>
                  <a:latin typeface="Arial" charset="0"/>
                  <a:ea typeface="ＭＳ Ｐゴシック" pitchFamily="-106" charset="-128"/>
                </a:endParaRPr>
              </a:p>
            </p:txBody>
          </p:sp>
          <p:sp>
            <p:nvSpPr>
              <p:cNvPr id="78"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defTabSz="914202" fontAlgn="auto">
                  <a:lnSpc>
                    <a:spcPct val="90000"/>
                  </a:lnSpc>
                  <a:spcBef>
                    <a:spcPct val="50000"/>
                  </a:spcBef>
                  <a:spcAft>
                    <a:spcPts val="0"/>
                  </a:spcAft>
                  <a:buClr>
                    <a:srgbClr val="FD0000"/>
                  </a:buClr>
                </a:pPr>
                <a:endParaRPr lang="en-US" sz="1300" b="1" dirty="0">
                  <a:solidFill>
                    <a:srgbClr val="000000"/>
                  </a:solidFill>
                  <a:latin typeface="Arial"/>
                  <a:ea typeface="+mn-ea"/>
                </a:endParaRPr>
              </a:p>
            </p:txBody>
          </p:sp>
        </p:grpSp>
        <p:pic>
          <p:nvPicPr>
            <p:cNvPr id="74" name="Picture 68" descr="ApplicationBox"/>
            <p:cNvPicPr>
              <a:picLocks noChangeAspect="1" noChangeArrowheads="1"/>
            </p:cNvPicPr>
            <p:nvPr/>
          </p:nvPicPr>
          <p:blipFill>
            <a:blip r:embed="rId19" cstate="print"/>
            <a:srcRect/>
            <a:stretch>
              <a:fillRect/>
            </a:stretch>
          </p:blipFill>
          <p:spPr bwMode="auto">
            <a:xfrm>
              <a:off x="3139526" y="1375996"/>
              <a:ext cx="394346" cy="580021"/>
            </a:xfrm>
            <a:prstGeom prst="rect">
              <a:avLst/>
            </a:prstGeom>
            <a:noFill/>
            <a:ln w="9525">
              <a:noFill/>
              <a:miter lim="800000"/>
              <a:headEnd/>
              <a:tailEnd/>
            </a:ln>
          </p:spPr>
        </p:pic>
      </p:grpSp>
      <p:pic>
        <p:nvPicPr>
          <p:cNvPr id="81" name="Picture 101" descr="NetworkCloud.png"/>
          <p:cNvPicPr>
            <a:picLocks noChangeAspect="1"/>
          </p:cNvPicPr>
          <p:nvPr/>
        </p:nvPicPr>
        <p:blipFill>
          <a:blip r:embed="rId20" cstate="print"/>
          <a:srcRect/>
          <a:stretch>
            <a:fillRect/>
          </a:stretch>
        </p:blipFill>
        <p:spPr bwMode="auto">
          <a:xfrm>
            <a:off x="3802908" y="2334924"/>
            <a:ext cx="514173" cy="316767"/>
          </a:xfrm>
          <a:prstGeom prst="rect">
            <a:avLst/>
          </a:prstGeom>
          <a:noFill/>
          <a:ln w="9525">
            <a:noFill/>
            <a:miter lim="800000"/>
            <a:headEnd/>
            <a:tailEnd/>
          </a:ln>
        </p:spPr>
      </p:pic>
      <p:grpSp>
        <p:nvGrpSpPr>
          <p:cNvPr id="12" name="Group 172"/>
          <p:cNvGrpSpPr>
            <a:grpSpLocks/>
          </p:cNvGrpSpPr>
          <p:nvPr/>
        </p:nvGrpSpPr>
        <p:grpSpPr bwMode="auto">
          <a:xfrm>
            <a:off x="3895886" y="1734704"/>
            <a:ext cx="939350" cy="535966"/>
            <a:chOff x="3978993" y="3177449"/>
            <a:chExt cx="2030481" cy="1141502"/>
          </a:xfrm>
        </p:grpSpPr>
        <p:grpSp>
          <p:nvGrpSpPr>
            <p:cNvPr id="13" name="Group 109"/>
            <p:cNvGrpSpPr>
              <a:grpSpLocks/>
            </p:cNvGrpSpPr>
            <p:nvPr/>
          </p:nvGrpSpPr>
          <p:grpSpPr bwMode="auto">
            <a:xfrm>
              <a:off x="3978993" y="3505754"/>
              <a:ext cx="813407" cy="813197"/>
              <a:chOff x="3103147" y="1306676"/>
              <a:chExt cx="813408" cy="813197"/>
            </a:xfrm>
          </p:grpSpPr>
          <p:grpSp>
            <p:nvGrpSpPr>
              <p:cNvPr id="14" name="Group 265"/>
              <p:cNvGrpSpPr>
                <a:grpSpLocks/>
              </p:cNvGrpSpPr>
              <p:nvPr/>
            </p:nvGrpSpPr>
            <p:grpSpPr bwMode="auto">
              <a:xfrm>
                <a:off x="3103147" y="1306676"/>
                <a:ext cx="813408" cy="813197"/>
                <a:chOff x="1668" y="2681"/>
                <a:chExt cx="683" cy="683"/>
              </a:xfrm>
            </p:grpSpPr>
            <p:sp>
              <p:nvSpPr>
                <p:cNvPr id="89" name="Oval 86"/>
                <p:cNvSpPr>
                  <a:spLocks noChangeArrowheads="1"/>
                </p:cNvSpPr>
                <p:nvPr/>
              </p:nvSpPr>
              <p:spPr bwMode="gray">
                <a:xfrm>
                  <a:off x="1668" y="2680"/>
                  <a:ext cx="676" cy="684"/>
                </a:xfrm>
                <a:prstGeom prst="ellipse">
                  <a:avLst/>
                </a:prstGeom>
                <a:solidFill>
                  <a:srgbClr val="0D0D0D">
                    <a:alpha val="70195"/>
                  </a:srgbClr>
                </a:solidFill>
                <a:ln w="19050">
                  <a:solidFill>
                    <a:srgbClr val="FFFFFF"/>
                  </a:solidFill>
                  <a:round/>
                  <a:headEnd/>
                  <a:tailEnd/>
                </a:ln>
                <a:effectLst>
                  <a:outerShdw blurRad="63500" dist="215899" dir="2700000" algn="tl" rotWithShape="0">
                    <a:srgbClr val="000000">
                      <a:alpha val="42999"/>
                    </a:srgbClr>
                  </a:outerShdw>
                </a:effectLst>
              </p:spPr>
              <p:txBody>
                <a:bodyPr wrap="none" anchor="ctr"/>
                <a:lstStyle/>
                <a:p>
                  <a:pPr algn="ctr" defTabSz="914202" fontAlgn="auto">
                    <a:lnSpc>
                      <a:spcPct val="90000"/>
                    </a:lnSpc>
                    <a:spcBef>
                      <a:spcPct val="50000"/>
                    </a:spcBef>
                    <a:spcAft>
                      <a:spcPts val="0"/>
                    </a:spcAft>
                    <a:buClr>
                      <a:srgbClr val="FD0000"/>
                    </a:buClr>
                    <a:defRPr/>
                  </a:pPr>
                  <a:endParaRPr lang="en-US" sz="800" b="1" dirty="0">
                    <a:solidFill>
                      <a:srgbClr val="000000"/>
                    </a:solidFill>
                    <a:latin typeface="Arial" charset="0"/>
                    <a:ea typeface="ＭＳ Ｐゴシック" pitchFamily="-106" charset="-128"/>
                  </a:endParaRPr>
                </a:p>
              </p:txBody>
            </p:sp>
            <p:sp>
              <p:nvSpPr>
                <p:cNvPr id="90" name="Oval 28"/>
                <p:cNvSpPr>
                  <a:spLocks noChangeArrowheads="1"/>
                </p:cNvSpPr>
                <p:nvPr/>
              </p:nvSpPr>
              <p:spPr bwMode="gray">
                <a:xfrm>
                  <a:off x="1703" y="2716"/>
                  <a:ext cx="613" cy="613"/>
                </a:xfrm>
                <a:prstGeom prst="ellipse">
                  <a:avLst/>
                </a:prstGeom>
                <a:solidFill>
                  <a:schemeClr val="bg1"/>
                </a:solidFill>
                <a:ln w="19050">
                  <a:solidFill>
                    <a:srgbClr val="FFFFFF"/>
                  </a:solidFill>
                  <a:round/>
                  <a:headEnd/>
                  <a:tailEnd/>
                </a:ln>
              </p:spPr>
              <p:txBody>
                <a:bodyPr anchor="ctr"/>
                <a:lstStyle/>
                <a:p>
                  <a:pPr algn="ctr" defTabSz="914202" fontAlgn="auto">
                    <a:lnSpc>
                      <a:spcPct val="90000"/>
                    </a:lnSpc>
                    <a:spcBef>
                      <a:spcPct val="50000"/>
                    </a:spcBef>
                    <a:spcAft>
                      <a:spcPts val="0"/>
                    </a:spcAft>
                    <a:buClr>
                      <a:srgbClr val="FD0000"/>
                    </a:buClr>
                  </a:pPr>
                  <a:endParaRPr lang="en-US" sz="800" b="1" dirty="0">
                    <a:solidFill>
                      <a:srgbClr val="000000"/>
                    </a:solidFill>
                    <a:latin typeface="Arial"/>
                    <a:ea typeface="+mn-ea"/>
                  </a:endParaRPr>
                </a:p>
              </p:txBody>
            </p:sp>
          </p:grpSp>
          <p:pic>
            <p:nvPicPr>
              <p:cNvPr id="88" name="Picture 68" descr="ApplicationBox"/>
              <p:cNvPicPr>
                <a:picLocks noChangeAspect="1" noChangeArrowheads="1"/>
              </p:cNvPicPr>
              <p:nvPr/>
            </p:nvPicPr>
            <p:blipFill>
              <a:blip r:embed="rId21" cstate="print"/>
              <a:srcRect/>
              <a:stretch>
                <a:fillRect/>
              </a:stretch>
            </p:blipFill>
            <p:spPr bwMode="auto">
              <a:xfrm>
                <a:off x="3139526" y="1375996"/>
                <a:ext cx="394346" cy="580021"/>
              </a:xfrm>
              <a:prstGeom prst="rect">
                <a:avLst/>
              </a:prstGeom>
              <a:noFill/>
              <a:ln w="9525">
                <a:noFill/>
                <a:miter lim="800000"/>
                <a:headEnd/>
                <a:tailEnd/>
              </a:ln>
            </p:spPr>
          </p:pic>
        </p:grpSp>
        <p:sp>
          <p:nvSpPr>
            <p:cNvPr id="84" name="TextBox 129"/>
            <p:cNvSpPr txBox="1">
              <a:spLocks noChangeArrowheads="1"/>
            </p:cNvSpPr>
            <p:nvPr/>
          </p:nvSpPr>
          <p:spPr bwMode="auto">
            <a:xfrm>
              <a:off x="4005757" y="3177449"/>
              <a:ext cx="2003717" cy="436946"/>
            </a:xfrm>
            <a:prstGeom prst="rect">
              <a:avLst/>
            </a:prstGeom>
            <a:noFill/>
            <a:ln w="9525">
              <a:noFill/>
              <a:miter lim="800000"/>
              <a:headEnd/>
              <a:tailEnd/>
            </a:ln>
          </p:spPr>
          <p:txBody>
            <a:bodyPr lIns="91168" tIns="45584" rIns="91168" bIns="45584">
              <a:spAutoFit/>
            </a:bodyPr>
            <a:lstStyle/>
            <a:p>
              <a:pPr defTabSz="914202" fontAlgn="auto">
                <a:lnSpc>
                  <a:spcPct val="90000"/>
                </a:lnSpc>
                <a:spcBef>
                  <a:spcPct val="50000"/>
                </a:spcBef>
                <a:spcAft>
                  <a:spcPts val="0"/>
                </a:spcAft>
                <a:buClr>
                  <a:srgbClr val="FD0000"/>
                </a:buClr>
              </a:pPr>
              <a:r>
                <a:rPr lang="en-US" sz="800" b="1" dirty="0">
                  <a:solidFill>
                    <a:srgbClr val="000000"/>
                  </a:solidFill>
                  <a:latin typeface="Arial"/>
                  <a:ea typeface="+mn-ea"/>
                </a:rPr>
                <a:t>OES PDP</a:t>
              </a:r>
            </a:p>
          </p:txBody>
        </p:sp>
        <p:pic>
          <p:nvPicPr>
            <p:cNvPr id="86" name="Picture 5" descr="house039.gif"/>
            <p:cNvPicPr>
              <a:picLocks noChangeAspect="1"/>
            </p:cNvPicPr>
            <p:nvPr/>
          </p:nvPicPr>
          <p:blipFill>
            <a:blip r:embed="rId22" cstate="print"/>
            <a:srcRect/>
            <a:stretch>
              <a:fillRect/>
            </a:stretch>
          </p:blipFill>
          <p:spPr bwMode="auto">
            <a:xfrm>
              <a:off x="4343364" y="3781839"/>
              <a:ext cx="258983" cy="338644"/>
            </a:xfrm>
            <a:prstGeom prst="rect">
              <a:avLst/>
            </a:prstGeom>
            <a:noFill/>
            <a:ln w="9525">
              <a:noFill/>
              <a:miter lim="800000"/>
              <a:headEnd/>
              <a:tailEnd/>
            </a:ln>
          </p:spPr>
        </p:pic>
      </p:grpSp>
      <p:sp>
        <p:nvSpPr>
          <p:cNvPr id="91" name="TextBox 129"/>
          <p:cNvSpPr txBox="1">
            <a:spLocks noChangeArrowheads="1"/>
          </p:cNvSpPr>
          <p:nvPr/>
        </p:nvSpPr>
        <p:spPr bwMode="auto">
          <a:xfrm>
            <a:off x="3646582" y="2824791"/>
            <a:ext cx="550844" cy="230558"/>
          </a:xfrm>
          <a:prstGeom prst="rect">
            <a:avLst/>
          </a:prstGeom>
          <a:noFill/>
          <a:ln w="9525">
            <a:noFill/>
            <a:miter lim="800000"/>
            <a:headEnd/>
            <a:tailEnd/>
          </a:ln>
        </p:spPr>
        <p:txBody>
          <a:bodyPr wrap="square" lIns="91168" tIns="45584" rIns="91168" bIns="45584">
            <a:spAutoFit/>
          </a:bodyPr>
          <a:lstStyle/>
          <a:p>
            <a:pPr defTabSz="914202" fontAlgn="auto">
              <a:lnSpc>
                <a:spcPct val="90000"/>
              </a:lnSpc>
              <a:spcBef>
                <a:spcPct val="50000"/>
              </a:spcBef>
              <a:spcAft>
                <a:spcPts val="0"/>
              </a:spcAft>
              <a:buClr>
                <a:srgbClr val="FD0000"/>
              </a:buClr>
            </a:pPr>
            <a:r>
              <a:rPr lang="en-US" sz="1000" b="1" dirty="0" smtClean="0">
                <a:solidFill>
                  <a:srgbClr val="000000"/>
                </a:solidFill>
                <a:latin typeface="Arial"/>
                <a:ea typeface="+mn-ea"/>
              </a:rPr>
              <a:t>OAG</a:t>
            </a:r>
            <a:endParaRPr lang="en-US" sz="1000" b="1" dirty="0">
              <a:solidFill>
                <a:srgbClr val="000000"/>
              </a:solidFill>
              <a:latin typeface="Arial"/>
              <a:ea typeface="+mn-ea"/>
            </a:endParaRPr>
          </a:p>
        </p:txBody>
      </p:sp>
    </p:spTree>
    <p:extLst>
      <p:ext uri="{BB962C8B-B14F-4D97-AF65-F5344CB8AC3E}">
        <p14:creationId xmlns:p14="http://schemas.microsoft.com/office/powerpoint/2010/main" val="30277108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500" fill="hold"/>
                                        <p:tgtEl>
                                          <p:spTgt spid="142"/>
                                        </p:tgtEl>
                                        <p:attrNameLst>
                                          <p:attrName>ppt_x</p:attrName>
                                        </p:attrNameLst>
                                      </p:cBhvr>
                                      <p:tavLst>
                                        <p:tav tm="0">
                                          <p:val>
                                            <p:strVal val="0-#ppt_w/2"/>
                                          </p:val>
                                        </p:tav>
                                        <p:tav tm="100000">
                                          <p:val>
                                            <p:strVal val="#ppt_x"/>
                                          </p:val>
                                        </p:tav>
                                      </p:tavLst>
                                    </p:anim>
                                    <p:anim calcmode="lin" valueType="num">
                                      <p:cBhvr additive="base">
                                        <p:cTn id="16" dur="500" fill="hold"/>
                                        <p:tgtEl>
                                          <p:spTgt spid="142"/>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2" presetClass="entr" presetSubtype="4"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ppt_x"/>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 calcmode="lin" valueType="num">
                                      <p:cBhvr additive="base">
                                        <p:cTn id="24" dur="500" fill="hold"/>
                                        <p:tgtEl>
                                          <p:spTgt spid="70"/>
                                        </p:tgtEl>
                                        <p:attrNameLst>
                                          <p:attrName>ppt_x</p:attrName>
                                        </p:attrNameLst>
                                      </p:cBhvr>
                                      <p:tavLst>
                                        <p:tav tm="0">
                                          <p:val>
                                            <p:strVal val="#ppt_x"/>
                                          </p:val>
                                        </p:tav>
                                        <p:tav tm="100000">
                                          <p:val>
                                            <p:strVal val="#ppt_x"/>
                                          </p:val>
                                        </p:tav>
                                      </p:tavLst>
                                    </p:anim>
                                    <p:anim calcmode="lin" valueType="num">
                                      <p:cBhvr additive="base">
                                        <p:cTn id="25" dur="500" fill="hold"/>
                                        <p:tgtEl>
                                          <p:spTgt spid="7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additive="base">
                                        <p:cTn id="28" dur="500" fill="hold"/>
                                        <p:tgtEl>
                                          <p:spTgt spid="80"/>
                                        </p:tgtEl>
                                        <p:attrNameLst>
                                          <p:attrName>ppt_x</p:attrName>
                                        </p:attrNameLst>
                                      </p:cBhvr>
                                      <p:tavLst>
                                        <p:tav tm="0">
                                          <p:val>
                                            <p:strVal val="#ppt_x"/>
                                          </p:val>
                                        </p:tav>
                                        <p:tav tm="100000">
                                          <p:val>
                                            <p:strVal val="#ppt_x"/>
                                          </p:val>
                                        </p:tav>
                                      </p:tavLst>
                                    </p:anim>
                                    <p:anim calcmode="lin" valueType="num">
                                      <p:cBhvr additive="base">
                                        <p:cTn id="29" dur="500" fill="hold"/>
                                        <p:tgtEl>
                                          <p:spTgt spid="80"/>
                                        </p:tgtEl>
                                        <p:attrNameLst>
                                          <p:attrName>ppt_y</p:attrName>
                                        </p:attrNameLst>
                                      </p:cBhvr>
                                      <p:tavLst>
                                        <p:tav tm="0">
                                          <p:val>
                                            <p:strVal val="1+#ppt_h/2"/>
                                          </p:val>
                                        </p:tav>
                                        <p:tav tm="100000">
                                          <p:val>
                                            <p:strVal val="#ppt_y"/>
                                          </p:val>
                                        </p:tav>
                                      </p:tavLst>
                                    </p:anim>
                                  </p:childTnLst>
                                </p:cTn>
                              </p:par>
                              <p:par>
                                <p:cTn id="30" presetID="53" presetClass="exit" presetSubtype="32" fill="hold" grpId="0" nodeType="withEffect">
                                  <p:stCondLst>
                                    <p:cond delay="0"/>
                                  </p:stCondLst>
                                  <p:childTnLst>
                                    <p:anim calcmode="lin" valueType="num">
                                      <p:cBhvr>
                                        <p:cTn id="31" dur="500"/>
                                        <p:tgtEl>
                                          <p:spTgt spid="150"/>
                                        </p:tgtEl>
                                        <p:attrNameLst>
                                          <p:attrName>ppt_w</p:attrName>
                                        </p:attrNameLst>
                                      </p:cBhvr>
                                      <p:tavLst>
                                        <p:tav tm="0">
                                          <p:val>
                                            <p:strVal val="ppt_w"/>
                                          </p:val>
                                        </p:tav>
                                        <p:tav tm="100000">
                                          <p:val>
                                            <p:fltVal val="0"/>
                                          </p:val>
                                        </p:tav>
                                      </p:tavLst>
                                    </p:anim>
                                    <p:anim calcmode="lin" valueType="num">
                                      <p:cBhvr>
                                        <p:cTn id="32" dur="500"/>
                                        <p:tgtEl>
                                          <p:spTgt spid="150"/>
                                        </p:tgtEl>
                                        <p:attrNameLst>
                                          <p:attrName>ppt_h</p:attrName>
                                        </p:attrNameLst>
                                      </p:cBhvr>
                                      <p:tavLst>
                                        <p:tav tm="0">
                                          <p:val>
                                            <p:strVal val="ppt_h"/>
                                          </p:val>
                                        </p:tav>
                                        <p:tav tm="100000">
                                          <p:val>
                                            <p:fltVal val="0"/>
                                          </p:val>
                                        </p:tav>
                                      </p:tavLst>
                                    </p:anim>
                                    <p:animEffect transition="out" filter="fade">
                                      <p:cBhvr>
                                        <p:cTn id="33" dur="500"/>
                                        <p:tgtEl>
                                          <p:spTgt spid="150"/>
                                        </p:tgtEl>
                                      </p:cBhvr>
                                    </p:animEffect>
                                    <p:set>
                                      <p:cBhvr>
                                        <p:cTn id="34" dur="1" fill="hold">
                                          <p:stCondLst>
                                            <p:cond delay="499"/>
                                          </p:stCondLst>
                                        </p:cTn>
                                        <p:tgtEl>
                                          <p:spTgt spid="150"/>
                                        </p:tgtEl>
                                        <p:attrNameLst>
                                          <p:attrName>style.visibility</p:attrName>
                                        </p:attrNameLst>
                                      </p:cBhvr>
                                      <p:to>
                                        <p:strVal val="hidden"/>
                                      </p:to>
                                    </p:set>
                                  </p:childTnLst>
                                </p:cTn>
                              </p:par>
                              <p:par>
                                <p:cTn id="35" presetID="2" presetClass="entr" presetSubtype="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right)">
                                      <p:cBhvr>
                                        <p:cTn id="43" dur="500"/>
                                        <p:tgtEl>
                                          <p:spTgt spid="67"/>
                                        </p:tgtEl>
                                      </p:cBhvr>
                                    </p:animEffect>
                                  </p:childTnLst>
                                </p:cTn>
                              </p:par>
                            </p:childTnLst>
                          </p:cTn>
                        </p:par>
                        <p:par>
                          <p:cTn id="44" fill="hold" nodeType="afterGroup">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right)">
                                      <p:cBhvr>
                                        <p:cTn id="47" dur="200"/>
                                        <p:tgtEl>
                                          <p:spTgt spid="66"/>
                                        </p:tgtEl>
                                      </p:cBhvr>
                                    </p:animEffect>
                                  </p:childTnLst>
                                </p:cTn>
                              </p:par>
                            </p:childTnLst>
                          </p:cTn>
                        </p:par>
                        <p:par>
                          <p:cTn id="48" fill="hold" nodeType="afterGroup">
                            <p:stCondLst>
                              <p:cond delay="700"/>
                            </p:stCondLst>
                            <p:childTnLst>
                              <p:par>
                                <p:cTn id="49" presetID="22" presetClass="entr" presetSubtype="2"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right)">
                                      <p:cBhvr>
                                        <p:cTn id="51" dur="500"/>
                                        <p:tgtEl>
                                          <p:spTgt spid="6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2" fill="hold" nodeType="clickEffect">
                                  <p:stCondLst>
                                    <p:cond delay="0"/>
                                  </p:stCondLst>
                                  <p:childTnLst>
                                    <p:set>
                                      <p:cBhvr>
                                        <p:cTn id="55" dur="1" fill="hold">
                                          <p:stCondLst>
                                            <p:cond delay="0"/>
                                          </p:stCondLst>
                                        </p:cTn>
                                        <p:tgtEl>
                                          <p:spTgt spid="167"/>
                                        </p:tgtEl>
                                        <p:attrNameLst>
                                          <p:attrName>style.visibility</p:attrName>
                                        </p:attrNameLst>
                                      </p:cBhvr>
                                      <p:to>
                                        <p:strVal val="visible"/>
                                      </p:to>
                                    </p:set>
                                    <p:animEffect transition="in" filter="wipe(right)">
                                      <p:cBhvr>
                                        <p:cTn id="56" dur="500"/>
                                        <p:tgtEl>
                                          <p:spTgt spid="167"/>
                                        </p:tgtEl>
                                      </p:cBhvr>
                                    </p:animEffect>
                                  </p:childTnLst>
                                </p:cTn>
                              </p:par>
                              <p:par>
                                <p:cTn id="57" presetID="22" presetClass="entr" presetSubtype="2" fill="hold" nodeType="withEffect">
                                  <p:stCondLst>
                                    <p:cond delay="0"/>
                                  </p:stCondLst>
                                  <p:childTnLst>
                                    <p:set>
                                      <p:cBhvr>
                                        <p:cTn id="58" dur="1" fill="hold">
                                          <p:stCondLst>
                                            <p:cond delay="0"/>
                                          </p:stCondLst>
                                        </p:cTn>
                                        <p:tgtEl>
                                          <p:spTgt spid="168"/>
                                        </p:tgtEl>
                                        <p:attrNameLst>
                                          <p:attrName>style.visibility</p:attrName>
                                        </p:attrNameLst>
                                      </p:cBhvr>
                                      <p:to>
                                        <p:strVal val="visible"/>
                                      </p:to>
                                    </p:set>
                                    <p:animEffect transition="in" filter="wipe(right)">
                                      <p:cBhvr>
                                        <p:cTn id="59" dur="500"/>
                                        <p:tgtEl>
                                          <p:spTgt spid="168"/>
                                        </p:tgtEl>
                                      </p:cBhvr>
                                    </p:animEffect>
                                  </p:childTnLst>
                                </p:cTn>
                              </p:par>
                              <p:par>
                                <p:cTn id="60" presetID="22" presetClass="entr" presetSubtype="2" fill="hold" nodeType="withEffect">
                                  <p:stCondLst>
                                    <p:cond delay="0"/>
                                  </p:stCondLst>
                                  <p:childTnLst>
                                    <p:set>
                                      <p:cBhvr>
                                        <p:cTn id="61" dur="1" fill="hold">
                                          <p:stCondLst>
                                            <p:cond delay="0"/>
                                          </p:stCondLst>
                                        </p:cTn>
                                        <p:tgtEl>
                                          <p:spTgt spid="169"/>
                                        </p:tgtEl>
                                        <p:attrNameLst>
                                          <p:attrName>style.visibility</p:attrName>
                                        </p:attrNameLst>
                                      </p:cBhvr>
                                      <p:to>
                                        <p:strVal val="visible"/>
                                      </p:to>
                                    </p:set>
                                    <p:animEffect transition="in" filter="wipe(right)">
                                      <p:cBhvr>
                                        <p:cTn id="62" dur="500"/>
                                        <p:tgtEl>
                                          <p:spTgt spid="169"/>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150"/>
                                        </p:tgtEl>
                                        <p:attrNameLst>
                                          <p:attrName>style.visibility</p:attrName>
                                        </p:attrNameLst>
                                      </p:cBhvr>
                                      <p:to>
                                        <p:strVal val="visible"/>
                                      </p:to>
                                    </p:set>
                                    <p:animEffect transition="in" filter="fade">
                                      <p:cBhvr>
                                        <p:cTn id="6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animBg="1"/>
      <p:bldP spid="68" grpId="0" animBg="1"/>
      <p:bldP spid="79" grpId="0"/>
      <p:bldP spid="80" grpId="0"/>
      <p:bldP spid="150" grpId="0" animBg="1"/>
      <p:bldP spid="15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rgbClr val="525252"/>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rgbClr val="FF1414"/>
                </a:solidFill>
              </a:rPr>
              <a:t>API Gateway </a:t>
            </a:r>
            <a:r>
              <a:rPr lang="en-US" sz="2000" dirty="0" smtClean="0">
                <a:solidFill>
                  <a:srgbClr val="FF1414"/>
                </a:solidFill>
              </a:rPr>
              <a:t>Demo</a:t>
            </a:r>
            <a:endParaRPr lang="en-US" sz="2000" dirty="0">
              <a:solidFill>
                <a:srgbClr val="FF1414"/>
              </a:solidFill>
            </a:endParaRPr>
          </a:p>
          <a:p>
            <a:pPr>
              <a:tabLst>
                <a:tab pos="1946032" algn="l"/>
              </a:tabLst>
            </a:pPr>
            <a:r>
              <a:rPr lang="en-US" sz="2000" dirty="0">
                <a:solidFill>
                  <a:schemeClr val="bg2">
                    <a:lumMod val="50000"/>
                  </a:schemeClr>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544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1227" y="134704"/>
            <a:ext cx="1724448" cy="760334"/>
          </a:xfrm>
        </p:spPr>
        <p:txBody>
          <a:bodyPr/>
          <a:lstStyle/>
          <a:p>
            <a:r>
              <a:rPr lang="en-US" dirty="0" smtClean="0">
                <a:solidFill>
                  <a:schemeClr val="accent1"/>
                </a:solidFill>
              </a:rPr>
              <a:t/>
            </a:r>
            <a:br>
              <a:rPr lang="en-US" dirty="0" smtClean="0">
                <a:solidFill>
                  <a:schemeClr val="accent1"/>
                </a:solidFill>
              </a:rPr>
            </a:br>
            <a:r>
              <a:rPr lang="en-US" dirty="0">
                <a:solidFill>
                  <a:schemeClr val="accent1"/>
                </a:solidFill>
              </a:rPr>
              <a:t/>
            </a:r>
            <a:br>
              <a:rPr lang="en-US" dirty="0">
                <a:solidFill>
                  <a:schemeClr val="accent1"/>
                </a:solidFill>
              </a:rPr>
            </a:br>
            <a:r>
              <a:rPr lang="en-US" dirty="0" smtClean="0">
                <a:solidFill>
                  <a:schemeClr val="accent1"/>
                </a:solidFill>
              </a:rPr>
              <a:t/>
            </a:r>
            <a:br>
              <a:rPr lang="en-US" dirty="0" smtClean="0">
                <a:solidFill>
                  <a:schemeClr val="accent1"/>
                </a:solidFill>
              </a:rPr>
            </a:br>
            <a:r>
              <a:rPr lang="en-US" dirty="0" smtClean="0"/>
              <a:t>Agenda</a:t>
            </a:r>
            <a:endParaRPr lang="en-US" dirty="0"/>
          </a:p>
        </p:txBody>
      </p:sp>
      <p:sp>
        <p:nvSpPr>
          <p:cNvPr id="6" name="Text Placeholder 5"/>
          <p:cNvSpPr>
            <a:spLocks noGrp="1"/>
          </p:cNvSpPr>
          <p:nvPr>
            <p:ph type="body" sz="quarter" idx="13"/>
          </p:nvPr>
        </p:nvSpPr>
        <p:spPr>
          <a:xfrm>
            <a:off x="3035186" y="760979"/>
            <a:ext cx="5867033" cy="3479643"/>
          </a:xfrm>
        </p:spPr>
        <p:txBody>
          <a:bodyPr/>
          <a:lstStyle/>
          <a:p>
            <a:pPr>
              <a:tabLst>
                <a:tab pos="1946032" algn="l"/>
              </a:tabLst>
            </a:pPr>
            <a:r>
              <a:rPr lang="en-US" sz="2000" dirty="0">
                <a:solidFill>
                  <a:schemeClr val="bg2">
                    <a:lumMod val="50000"/>
                  </a:schemeClr>
                </a:solidFill>
              </a:rPr>
              <a:t>Mobile Security Market</a:t>
            </a:r>
          </a:p>
          <a:p>
            <a:pPr>
              <a:tabLst>
                <a:tab pos="1946032" algn="l"/>
              </a:tabLst>
            </a:pPr>
            <a:r>
              <a:rPr lang="en-US" sz="2000" dirty="0">
                <a:solidFill>
                  <a:schemeClr val="bg2">
                    <a:lumMod val="50000"/>
                  </a:schemeClr>
                </a:solidFill>
              </a:rPr>
              <a:t>Oracle Mobile Security Vision</a:t>
            </a:r>
          </a:p>
          <a:p>
            <a:pPr>
              <a:tabLst>
                <a:tab pos="1946032" algn="l"/>
              </a:tabLst>
            </a:pPr>
            <a:r>
              <a:rPr lang="en-US" sz="2000" dirty="0">
                <a:solidFill>
                  <a:schemeClr val="bg2">
                    <a:lumMod val="50000"/>
                  </a:schemeClr>
                </a:solidFill>
              </a:rPr>
              <a:t>Identity Management and Mobile Security</a:t>
            </a:r>
          </a:p>
          <a:p>
            <a:pPr>
              <a:tabLst>
                <a:tab pos="1946032" algn="l"/>
              </a:tabLst>
            </a:pPr>
            <a:r>
              <a:rPr lang="en-US" sz="2000" dirty="0">
                <a:solidFill>
                  <a:schemeClr val="bg2">
                    <a:lumMod val="50000"/>
                  </a:schemeClr>
                </a:solidFill>
              </a:rPr>
              <a:t>Product Overview and </a:t>
            </a:r>
            <a:r>
              <a:rPr lang="en-US" sz="2000" dirty="0" smtClean="0">
                <a:solidFill>
                  <a:schemeClr val="bg2">
                    <a:lumMod val="50000"/>
                  </a:schemeClr>
                </a:solidFill>
              </a:rPr>
              <a:t>Roadmap</a:t>
            </a:r>
            <a:endParaRPr lang="en-US" sz="2000" dirty="0">
              <a:solidFill>
                <a:schemeClr val="bg2">
                  <a:lumMod val="50000"/>
                </a:schemeClr>
              </a:solidFill>
            </a:endParaRPr>
          </a:p>
          <a:p>
            <a:pPr>
              <a:tabLst>
                <a:tab pos="1946032" algn="l"/>
              </a:tabLst>
            </a:pPr>
            <a:r>
              <a:rPr lang="en-US" sz="2000" dirty="0">
                <a:solidFill>
                  <a:schemeClr val="bg2">
                    <a:lumMod val="50000"/>
                  </a:schemeClr>
                </a:solidFill>
              </a:rPr>
              <a:t>Mobile Workspace Demo</a:t>
            </a:r>
          </a:p>
          <a:p>
            <a:pPr>
              <a:tabLst>
                <a:tab pos="1946032" algn="l"/>
              </a:tabLst>
            </a:pPr>
            <a:r>
              <a:rPr lang="en-US" sz="2000" dirty="0">
                <a:solidFill>
                  <a:schemeClr val="bg2">
                    <a:lumMod val="50000"/>
                  </a:schemeClr>
                </a:solidFill>
              </a:rPr>
              <a:t>API Security with Oracle API Gateway</a:t>
            </a:r>
          </a:p>
          <a:p>
            <a:pPr>
              <a:tabLst>
                <a:tab pos="1946032" algn="l"/>
              </a:tabLst>
            </a:pPr>
            <a:r>
              <a:rPr lang="en-US" sz="2000" dirty="0">
                <a:solidFill>
                  <a:schemeClr val="bg2">
                    <a:lumMod val="50000"/>
                  </a:schemeClr>
                </a:solidFill>
              </a:rPr>
              <a:t>API Gateway </a:t>
            </a:r>
            <a:r>
              <a:rPr lang="en-US" sz="2000" dirty="0" smtClean="0">
                <a:solidFill>
                  <a:schemeClr val="bg2">
                    <a:lumMod val="50000"/>
                  </a:schemeClr>
                </a:solidFill>
              </a:rPr>
              <a:t>Demo</a:t>
            </a:r>
            <a:endParaRPr lang="en-US" sz="2000" dirty="0">
              <a:solidFill>
                <a:schemeClr val="bg2">
                  <a:lumMod val="50000"/>
                </a:schemeClr>
              </a:solidFill>
            </a:endParaRPr>
          </a:p>
          <a:p>
            <a:pPr>
              <a:tabLst>
                <a:tab pos="1946032" algn="l"/>
              </a:tabLst>
            </a:pPr>
            <a:r>
              <a:rPr lang="en-US" sz="2000" dirty="0">
                <a:solidFill>
                  <a:srgbClr val="FF0000"/>
                </a:solidFill>
              </a:rPr>
              <a:t>Q&amp;A</a:t>
            </a:r>
          </a:p>
        </p:txBody>
      </p:sp>
      <p:pic>
        <p:nvPicPr>
          <p:cNvPr id="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2300289"/>
            <a:ext cx="23447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431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128" y="246807"/>
            <a:ext cx="7626646" cy="423784"/>
          </a:xfrm>
        </p:spPr>
        <p:txBody>
          <a:bodyPr/>
          <a:lstStyle/>
          <a:p>
            <a:r>
              <a:rPr lang="en-US" dirty="0" smtClean="0"/>
              <a:t>Join the Community</a:t>
            </a:r>
            <a:endParaRPr lang="en-US" dirty="0"/>
          </a:p>
        </p:txBody>
      </p:sp>
      <p:sp>
        <p:nvSpPr>
          <p:cNvPr id="6" name="Rectangle 3"/>
          <p:cNvSpPr txBox="1">
            <a:spLocks noChangeArrowheads="1"/>
          </p:cNvSpPr>
          <p:nvPr/>
        </p:nvSpPr>
        <p:spPr bwMode="auto">
          <a:xfrm>
            <a:off x="4885079" y="1412555"/>
            <a:ext cx="3062812" cy="2451100"/>
          </a:xfrm>
          <a:prstGeom prst="rect">
            <a:avLst/>
          </a:prstGeom>
          <a:noFill/>
          <a:ln w="9525">
            <a:noFill/>
            <a:miter lim="800000"/>
            <a:headEnd/>
            <a:tailEnd/>
          </a:ln>
        </p:spPr>
        <p:txBody>
          <a:bodyPr lIns="91299" tIns="45650" rIns="91299" bIns="45650">
            <a:prstTxWarp prst="textNoShape">
              <a:avLst/>
            </a:prstTxWarp>
          </a:bodyPr>
          <a:lstStyle/>
          <a:p>
            <a:pPr>
              <a:lnSpc>
                <a:spcPct val="80000"/>
              </a:lnSpc>
              <a:spcBef>
                <a:spcPts val="1200"/>
              </a:spcBef>
            </a:pPr>
            <a:r>
              <a:rPr lang="en-US" sz="1600" dirty="0">
                <a:latin typeface="Calibri" pitchFamily="-84" charset="0"/>
                <a:ea typeface="ＭＳ Ｐゴシック" pitchFamily="-84" charset="-128"/>
                <a:cs typeface="ＭＳ Ｐゴシック" pitchFamily="-84" charset="-128"/>
              </a:rPr>
              <a:t>Twitter</a:t>
            </a:r>
            <a:br>
              <a:rPr lang="en-US" sz="1600" dirty="0">
                <a:latin typeface="Calibri" pitchFamily="-84" charset="0"/>
                <a:ea typeface="ＭＳ Ｐゴシック" pitchFamily="-84" charset="-128"/>
                <a:cs typeface="ＭＳ Ｐゴシック" pitchFamily="-84" charset="-128"/>
              </a:rPr>
            </a:br>
            <a:r>
              <a:rPr lang="en-US" sz="1600" dirty="0" err="1">
                <a:solidFill>
                  <a:srgbClr val="FF0000"/>
                </a:solidFill>
                <a:latin typeface="Calibri" pitchFamily="-84" charset="0"/>
                <a:ea typeface="ＭＳ Ｐゴシック" pitchFamily="-84" charset="-128"/>
                <a:cs typeface="ＭＳ Ｐゴシック" pitchFamily="-84" charset="-128"/>
              </a:rPr>
              <a:t>twitter.com/OracleIDM</a:t>
            </a:r>
            <a:endParaRPr lang="en-US" sz="1600" dirty="0">
              <a:solidFill>
                <a:srgbClr val="FF0000"/>
              </a:solidFill>
              <a:latin typeface="Calibri" pitchFamily="-84" charset="0"/>
              <a:ea typeface="ＭＳ Ｐゴシック" pitchFamily="-84" charset="-128"/>
              <a:cs typeface="ＭＳ Ｐゴシック" pitchFamily="-84" charset="-128"/>
            </a:endParaRPr>
          </a:p>
          <a:p>
            <a:pPr>
              <a:lnSpc>
                <a:spcPct val="80000"/>
              </a:lnSpc>
              <a:spcBef>
                <a:spcPts val="1200"/>
              </a:spcBef>
            </a:pPr>
            <a:r>
              <a:rPr lang="en-US" sz="1600" dirty="0">
                <a:latin typeface="Calibri" pitchFamily="-84" charset="0"/>
                <a:ea typeface="ＭＳ Ｐゴシック" pitchFamily="-84" charset="-128"/>
                <a:cs typeface="ＭＳ Ｐゴシック" pitchFamily="-84" charset="-128"/>
              </a:rPr>
              <a:t>Facebook</a:t>
            </a:r>
            <a:br>
              <a:rPr lang="en-US" sz="1600" dirty="0">
                <a:latin typeface="Calibri" pitchFamily="-84" charset="0"/>
                <a:ea typeface="ＭＳ Ｐゴシック" pitchFamily="-84" charset="-128"/>
                <a:cs typeface="ＭＳ Ｐゴシック" pitchFamily="-84" charset="-128"/>
              </a:rPr>
            </a:br>
            <a:r>
              <a:rPr lang="en-US" sz="1600" dirty="0">
                <a:solidFill>
                  <a:srgbClr val="FF0000"/>
                </a:solidFill>
                <a:latin typeface="Calibri" pitchFamily="-84" charset="0"/>
                <a:ea typeface="ＭＳ Ｐゴシック" pitchFamily="-84" charset="-128"/>
                <a:cs typeface="ＭＳ Ｐゴシック" pitchFamily="-84" charset="-128"/>
              </a:rPr>
              <a:t>facebook.com/</a:t>
            </a:r>
            <a:r>
              <a:rPr lang="en-US" sz="1600" dirty="0" err="1">
                <a:solidFill>
                  <a:srgbClr val="FF0000"/>
                </a:solidFill>
                <a:latin typeface="Calibri" pitchFamily="-84" charset="0"/>
                <a:ea typeface="ＭＳ Ｐゴシック" pitchFamily="-84" charset="-128"/>
                <a:cs typeface="ＭＳ Ｐゴシック" pitchFamily="-84" charset="-128"/>
              </a:rPr>
              <a:t>OracleSecurity</a:t>
            </a:r>
            <a:endParaRPr lang="en-US" sz="1600" dirty="0">
              <a:solidFill>
                <a:srgbClr val="FF0000"/>
              </a:solidFill>
              <a:latin typeface="Calibri" pitchFamily="-84" charset="0"/>
              <a:ea typeface="ＭＳ Ｐゴシック" pitchFamily="-84" charset="-128"/>
              <a:cs typeface="ＭＳ Ｐゴシック" pitchFamily="-84" charset="-128"/>
            </a:endParaRPr>
          </a:p>
          <a:p>
            <a:pPr>
              <a:lnSpc>
                <a:spcPct val="80000"/>
              </a:lnSpc>
              <a:spcBef>
                <a:spcPts val="1200"/>
              </a:spcBef>
            </a:pPr>
            <a:r>
              <a:rPr lang="en-US" sz="1600" dirty="0">
                <a:latin typeface="Calibri" pitchFamily="-84" charset="0"/>
                <a:ea typeface="ＭＳ Ｐゴシック" pitchFamily="-84" charset="-128"/>
                <a:cs typeface="ＭＳ Ｐゴシック" pitchFamily="-84" charset="-128"/>
              </a:rPr>
              <a:t>Oracle Blogs</a:t>
            </a:r>
            <a:br>
              <a:rPr lang="en-US" sz="1600" dirty="0">
                <a:latin typeface="Calibri" pitchFamily="-84" charset="0"/>
                <a:ea typeface="ＭＳ Ｐゴシック" pitchFamily="-84" charset="-128"/>
                <a:cs typeface="ＭＳ Ｐゴシック" pitchFamily="-84" charset="-128"/>
              </a:rPr>
            </a:br>
            <a:r>
              <a:rPr lang="en-US" sz="1600" dirty="0">
                <a:solidFill>
                  <a:srgbClr val="FF0000"/>
                </a:solidFill>
                <a:latin typeface="Calibri" pitchFamily="-84" charset="0"/>
                <a:ea typeface="ＭＳ Ｐゴシック" pitchFamily="-84" charset="-128"/>
                <a:cs typeface="ＭＳ Ｐゴシック" pitchFamily="-84" charset="-128"/>
              </a:rPr>
              <a:t>Blogs.oracle.com/</a:t>
            </a:r>
            <a:r>
              <a:rPr lang="en-US" sz="1600" dirty="0" err="1">
                <a:solidFill>
                  <a:srgbClr val="FF0000"/>
                </a:solidFill>
                <a:latin typeface="Calibri" pitchFamily="-84" charset="0"/>
                <a:ea typeface="ＭＳ Ｐゴシック" pitchFamily="-84" charset="-128"/>
                <a:cs typeface="ＭＳ Ｐゴシック" pitchFamily="-84" charset="-128"/>
              </a:rPr>
              <a:t>OracleIDM</a:t>
            </a:r>
            <a:endParaRPr lang="en-US" sz="1600" dirty="0">
              <a:solidFill>
                <a:srgbClr val="FF0000"/>
              </a:solidFill>
              <a:latin typeface="Calibri" pitchFamily="-84" charset="0"/>
              <a:ea typeface="ＭＳ Ｐゴシック" pitchFamily="-84" charset="-128"/>
              <a:cs typeface="ＭＳ Ｐゴシック" pitchFamily="-84" charset="-128"/>
            </a:endParaRPr>
          </a:p>
          <a:p>
            <a:pPr>
              <a:lnSpc>
                <a:spcPct val="80000"/>
              </a:lnSpc>
              <a:spcBef>
                <a:spcPts val="1200"/>
              </a:spcBef>
            </a:pPr>
            <a:r>
              <a:rPr lang="en-US" sz="1600" dirty="0">
                <a:latin typeface="Calibri" pitchFamily="-84" charset="0"/>
                <a:ea typeface="ＭＳ Ｐゴシック" pitchFamily="-84" charset="-128"/>
                <a:cs typeface="ＭＳ Ｐゴシック" pitchFamily="-84" charset="-128"/>
              </a:rPr>
              <a:t>Oracle </a:t>
            </a:r>
            <a:r>
              <a:rPr lang="en-US" sz="1600" dirty="0" err="1">
                <a:latin typeface="Calibri" pitchFamily="-84" charset="0"/>
                <a:ea typeface="ＭＳ Ｐゴシック" pitchFamily="-84" charset="-128"/>
                <a:cs typeface="ＭＳ Ｐゴシック" pitchFamily="-84" charset="-128"/>
              </a:rPr>
              <a:t>IdM</a:t>
            </a:r>
            <a:r>
              <a:rPr lang="en-US" sz="1600" dirty="0">
                <a:latin typeface="Calibri" pitchFamily="-84" charset="0"/>
                <a:ea typeface="ＭＳ Ｐゴシック" pitchFamily="-84" charset="-128"/>
                <a:cs typeface="ＭＳ Ｐゴシック" pitchFamily="-84" charset="-128"/>
              </a:rPr>
              <a:t> Website</a:t>
            </a:r>
            <a:br>
              <a:rPr lang="en-US" sz="1600" dirty="0">
                <a:latin typeface="Calibri" pitchFamily="-84" charset="0"/>
                <a:ea typeface="ＭＳ Ｐゴシック" pitchFamily="-84" charset="-128"/>
                <a:cs typeface="ＭＳ Ｐゴシック" pitchFamily="-84" charset="-128"/>
              </a:rPr>
            </a:br>
            <a:r>
              <a:rPr lang="en-US" sz="1600" dirty="0">
                <a:solidFill>
                  <a:srgbClr val="FF0000"/>
                </a:solidFill>
                <a:latin typeface="Calibri" pitchFamily="-84" charset="0"/>
                <a:ea typeface="ＭＳ Ｐゴシック" pitchFamily="-84" charset="-128"/>
                <a:cs typeface="ＭＳ Ｐゴシック" pitchFamily="-84" charset="-128"/>
              </a:rPr>
              <a:t>oracle.com/Identity</a:t>
            </a:r>
          </a:p>
          <a:p>
            <a:pPr>
              <a:lnSpc>
                <a:spcPct val="80000"/>
              </a:lnSpc>
              <a:spcBef>
                <a:spcPts val="1200"/>
              </a:spcBef>
            </a:pPr>
            <a:endParaRPr lang="en-US" sz="1600" dirty="0">
              <a:solidFill>
                <a:srgbClr val="FF0000"/>
              </a:solidFill>
              <a:latin typeface="Calibri" pitchFamily="-84" charset="0"/>
              <a:ea typeface="ＭＳ Ｐゴシック" pitchFamily="-84" charset="-128"/>
              <a:cs typeface="ＭＳ Ｐゴシック" pitchFamily="-84" charset="-128"/>
            </a:endParaRPr>
          </a:p>
          <a:p>
            <a:pPr algn="l">
              <a:lnSpc>
                <a:spcPct val="70000"/>
              </a:lnSpc>
              <a:spcBef>
                <a:spcPct val="20000"/>
              </a:spcBef>
              <a:buClr>
                <a:schemeClr val="accent1"/>
              </a:buClr>
              <a:buFont typeface="Times" pitchFamily="-84" charset="0"/>
              <a:buNone/>
            </a:pPr>
            <a:endParaRPr lang="en-US" sz="1600" dirty="0">
              <a:latin typeface="Calibri" pitchFamily="-84" charset="0"/>
              <a:ea typeface="ＭＳ Ｐゴシック" pitchFamily="-84" charset="-128"/>
              <a:cs typeface="ＭＳ Ｐゴシック" pitchFamily="-84" charset="-128"/>
            </a:endParaRPr>
          </a:p>
          <a:p>
            <a:pPr algn="l">
              <a:lnSpc>
                <a:spcPct val="70000"/>
              </a:lnSpc>
              <a:spcBef>
                <a:spcPct val="20000"/>
              </a:spcBef>
              <a:buClr>
                <a:schemeClr val="accent1"/>
              </a:buClr>
              <a:buFont typeface="Times" pitchFamily="-84" charset="0"/>
              <a:buNone/>
            </a:pPr>
            <a:endParaRPr lang="en-US" sz="1600" dirty="0">
              <a:solidFill>
                <a:schemeClr val="tx2"/>
              </a:solidFill>
              <a:latin typeface="Calibri" pitchFamily="-84" charset="0"/>
              <a:ea typeface="ＭＳ Ｐゴシック" pitchFamily="-84" charset="-128"/>
              <a:cs typeface="ＭＳ Ｐゴシック" pitchFamily="-84" charset="-128"/>
            </a:endParaRPr>
          </a:p>
        </p:txBody>
      </p:sp>
      <p:pic>
        <p:nvPicPr>
          <p:cNvPr id="7" name="Picture 4" descr="http://ts3.mm.bing.net/images/thumbnail.aspx?q=1033046139138&amp;id=658c32ee14e50b375359d5ec27fad25b"/>
          <p:cNvPicPr>
            <a:picLocks noChangeAspect="1" noChangeArrowheads="1"/>
          </p:cNvPicPr>
          <p:nvPr/>
        </p:nvPicPr>
        <p:blipFill>
          <a:blip r:embed="rId3" cstate="print"/>
          <a:srcRect/>
          <a:stretch>
            <a:fillRect/>
          </a:stretch>
        </p:blipFill>
        <p:spPr bwMode="auto">
          <a:xfrm>
            <a:off x="4481953" y="1522792"/>
            <a:ext cx="322890" cy="321841"/>
          </a:xfrm>
          <a:prstGeom prst="rect">
            <a:avLst/>
          </a:prstGeom>
          <a:noFill/>
          <a:ln w="9525">
            <a:noFill/>
            <a:miter lim="800000"/>
            <a:headEnd/>
            <a:tailEnd/>
          </a:ln>
        </p:spPr>
      </p:pic>
      <p:pic>
        <p:nvPicPr>
          <p:cNvPr id="8" name="ihover-img" descr="http://ts3.mm.bing.net/images/thumbnail.aspx?q=1090460388890&amp;id=0142cfd610a5bd205d28fddd1d2959f4"/>
          <p:cNvPicPr>
            <a:picLocks noChangeAspect="1" noChangeArrowheads="1"/>
          </p:cNvPicPr>
          <p:nvPr/>
        </p:nvPicPr>
        <p:blipFill>
          <a:blip r:embed="rId4" cstate="print"/>
          <a:srcRect/>
          <a:stretch>
            <a:fillRect/>
          </a:stretch>
        </p:blipFill>
        <p:spPr bwMode="auto">
          <a:xfrm>
            <a:off x="4480098" y="2047394"/>
            <a:ext cx="350147" cy="351196"/>
          </a:xfrm>
          <a:prstGeom prst="rect">
            <a:avLst/>
          </a:prstGeom>
          <a:noFill/>
          <a:ln w="9525">
            <a:noFill/>
            <a:miter lim="800000"/>
            <a:headEnd/>
            <a:tailEnd/>
          </a:ln>
        </p:spPr>
      </p:pic>
      <p:pic>
        <p:nvPicPr>
          <p:cNvPr id="9" name="yui_3_3_0_12_1314123989105423" descr="http://ts3.mm.bing.net/images/thumbnail.aspx?q=1056184931962&amp;id=bf25512c817f5904ebd473ff718040c3"/>
          <p:cNvPicPr>
            <a:picLocks noChangeAspect="1" noChangeArrowheads="1"/>
          </p:cNvPicPr>
          <p:nvPr/>
        </p:nvPicPr>
        <p:blipFill>
          <a:blip r:embed="rId5" cstate="print"/>
          <a:srcRect/>
          <a:stretch>
            <a:fillRect/>
          </a:stretch>
        </p:blipFill>
        <p:spPr bwMode="auto">
          <a:xfrm>
            <a:off x="4490970" y="2608166"/>
            <a:ext cx="324987" cy="327084"/>
          </a:xfrm>
          <a:prstGeom prst="rect">
            <a:avLst/>
          </a:prstGeom>
          <a:noFill/>
          <a:ln w="9525">
            <a:noFill/>
            <a:miter lim="800000"/>
            <a:headEnd/>
            <a:tailEnd/>
          </a:ln>
        </p:spPr>
      </p:pic>
      <p:pic>
        <p:nvPicPr>
          <p:cNvPr id="3" name="Picture 2" descr="Screen Shot 2013-11-05 at 1.11.49 A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3823" y="3068949"/>
            <a:ext cx="404089" cy="414191"/>
          </a:xfrm>
          <a:prstGeom prst="rect">
            <a:avLst/>
          </a:prstGeom>
        </p:spPr>
      </p:pic>
      <p:pic>
        <p:nvPicPr>
          <p:cNvPr id="42" name="Picture 41"/>
          <p:cNvPicPr>
            <a:picLocks noChangeAspect="1"/>
          </p:cNvPicPr>
          <p:nvPr/>
        </p:nvPicPr>
        <p:blipFill>
          <a:blip r:embed="rId7" cstate="print"/>
          <a:stretch>
            <a:fillRect/>
          </a:stretch>
        </p:blipFill>
        <p:spPr>
          <a:xfrm>
            <a:off x="1344551" y="1323159"/>
            <a:ext cx="2289244" cy="2289244"/>
          </a:xfrm>
          <a:prstGeom prst="rect">
            <a:avLst/>
          </a:prstGeom>
          <a:ln>
            <a:noFill/>
          </a:ln>
          <a:effectLst>
            <a:outerShdw blurRad="292100" dist="139700" dir="2700000" algn="tl" rotWithShape="0">
              <a:srgbClr val="333333">
                <a:alpha val="65000"/>
              </a:srgbClr>
            </a:outerShdw>
          </a:effectLst>
        </p:spPr>
      </p:pic>
      <p:pic>
        <p:nvPicPr>
          <p:cNvPr id="44" name="Picture 43" descr="Head_Man_Plus_R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3167" y="104673"/>
            <a:ext cx="911263" cy="85645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4216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 </a:t>
            </a:r>
            <a:r>
              <a:rPr lang="en-US" smtClean="0"/>
              <a:t>Section Divider</a:t>
            </a: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8073"/>
          </a:xfrm>
          <a:prstGeom prst="rect">
            <a:avLst/>
          </a:prstGeom>
        </p:spPr>
      </p:pic>
      <p:grpSp>
        <p:nvGrpSpPr>
          <p:cNvPr id="4" name="Group 3"/>
          <p:cNvGrpSpPr/>
          <p:nvPr/>
        </p:nvGrpSpPr>
        <p:grpSpPr>
          <a:xfrm>
            <a:off x="0" y="4629150"/>
            <a:ext cx="9144000" cy="171450"/>
            <a:chOff x="0" y="4629150"/>
            <a:chExt cx="9144000" cy="171450"/>
          </a:xfrm>
        </p:grpSpPr>
        <p:grpSp>
          <p:nvGrpSpPr>
            <p:cNvPr id="5" name="Group 4"/>
            <p:cNvGrpSpPr/>
            <p:nvPr/>
          </p:nvGrpSpPr>
          <p:grpSpPr>
            <a:xfrm>
              <a:off x="0" y="4629150"/>
              <a:ext cx="9144000" cy="168275"/>
              <a:chOff x="0" y="4629150"/>
              <a:chExt cx="9144000" cy="168275"/>
            </a:xfrm>
          </p:grpSpPr>
          <p:pic>
            <p:nvPicPr>
              <p:cNvPr id="8" name="Picture 25" descr="Red B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9" name="Picture 8" descr="Oracle WHITE"/>
              <p:cNvPicPr>
                <a:picLocks noChangeArrowheads="1"/>
              </p:cNvPicPr>
              <p:nvPr/>
            </p:nvPicPr>
            <p:blipFill>
              <a:blip r:embed="rId4" cstate="print"/>
              <a:srcRect/>
              <a:stretch>
                <a:fillRect/>
              </a:stretch>
            </p:blipFill>
            <p:spPr bwMode="auto">
              <a:xfrm>
                <a:off x="8015479" y="4668926"/>
                <a:ext cx="704056" cy="88722"/>
              </a:xfrm>
              <a:prstGeom prst="rect">
                <a:avLst/>
              </a:prstGeom>
              <a:noFill/>
              <a:ln w="9525">
                <a:noFill/>
                <a:miter lim="800000"/>
                <a:headEnd/>
                <a:tailEnd/>
              </a:ln>
            </p:spPr>
          </p:pic>
        </p:grpSp>
        <p:cxnSp>
          <p:nvCxnSpPr>
            <p:cNvPr id="6" name="Straight Connector 5"/>
            <p:cNvCxnSpPr/>
            <p:nvPr/>
          </p:nvCxnSpPr>
          <p:spPr>
            <a:xfrm>
              <a:off x="0" y="4629150"/>
              <a:ext cx="91440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4800600"/>
              <a:ext cx="91440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998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25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0800000">
            <a:off x="-94129" y="2234979"/>
            <a:ext cx="9332258" cy="2402593"/>
          </a:xfrm>
          <a:prstGeom prst="rect">
            <a:avLst/>
          </a:prstGeom>
          <a:gradFill>
            <a:gsLst>
              <a:gs pos="60000">
                <a:srgbClr val="EBEDEC"/>
              </a:gs>
              <a:gs pos="100000">
                <a:srgbClr val="CBD0CE"/>
              </a:gs>
              <a:gs pos="0">
                <a:schemeClr val="bg1"/>
              </a:gs>
            </a:gsLst>
            <a:lin ang="54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39" name="Rectangle 38"/>
          <p:cNvSpPr/>
          <p:nvPr/>
        </p:nvSpPr>
        <p:spPr>
          <a:xfrm>
            <a:off x="-505011" y="1354065"/>
            <a:ext cx="10081452" cy="1498387"/>
          </a:xfrm>
          <a:prstGeom prst="rect">
            <a:avLst/>
          </a:prstGeom>
          <a:blipFill dpi="0"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artisticBlur radius="7"/>
                      </a14:imgEffect>
                    </a14:imgLayer>
                  </a14:imgProps>
                </a:ext>
              </a:extLst>
            </a:blip>
            <a:srcRect/>
            <a:tile tx="0" ty="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6"/>
          <p:cNvSpPr>
            <a:spLocks noEditPoints="1"/>
          </p:cNvSpPr>
          <p:nvPr/>
        </p:nvSpPr>
        <p:spPr bwMode="auto">
          <a:xfrm>
            <a:off x="7854523" y="2413702"/>
            <a:ext cx="212532" cy="679365"/>
          </a:xfrm>
          <a:custGeom>
            <a:avLst/>
            <a:gdLst>
              <a:gd name="T0" fmla="*/ 512 w 659"/>
              <a:gd name="T1" fmla="*/ 753 h 2107"/>
              <a:gd name="T2" fmla="*/ 211 w 659"/>
              <a:gd name="T3" fmla="*/ 253 h 2107"/>
              <a:gd name="T4" fmla="*/ 190 w 659"/>
              <a:gd name="T5" fmla="*/ 347 h 2107"/>
              <a:gd name="T6" fmla="*/ 57 w 659"/>
              <a:gd name="T7" fmla="*/ 427 h 2107"/>
              <a:gd name="T8" fmla="*/ 27 w 659"/>
              <a:gd name="T9" fmla="*/ 583 h 2107"/>
              <a:gd name="T10" fmla="*/ 2 w 659"/>
              <a:gd name="T11" fmla="*/ 740 h 2107"/>
              <a:gd name="T12" fmla="*/ 12 w 659"/>
              <a:gd name="T13" fmla="*/ 821 h 2107"/>
              <a:gd name="T14" fmla="*/ 105 w 659"/>
              <a:gd name="T15" fmla="*/ 931 h 2107"/>
              <a:gd name="T16" fmla="*/ 107 w 659"/>
              <a:gd name="T17" fmla="*/ 1168 h 2107"/>
              <a:gd name="T18" fmla="*/ 136 w 659"/>
              <a:gd name="T19" fmla="*/ 1226 h 2107"/>
              <a:gd name="T20" fmla="*/ 149 w 659"/>
              <a:gd name="T21" fmla="*/ 1356 h 2107"/>
              <a:gd name="T22" fmla="*/ 176 w 659"/>
              <a:gd name="T23" fmla="*/ 1582 h 2107"/>
              <a:gd name="T24" fmla="*/ 201 w 659"/>
              <a:gd name="T25" fmla="*/ 1890 h 2107"/>
              <a:gd name="T26" fmla="*/ 209 w 659"/>
              <a:gd name="T27" fmla="*/ 1958 h 2107"/>
              <a:gd name="T28" fmla="*/ 199 w 659"/>
              <a:gd name="T29" fmla="*/ 2017 h 2107"/>
              <a:gd name="T30" fmla="*/ 288 w 659"/>
              <a:gd name="T31" fmla="*/ 2084 h 2107"/>
              <a:gd name="T32" fmla="*/ 302 w 659"/>
              <a:gd name="T33" fmla="*/ 2029 h 2107"/>
              <a:gd name="T34" fmla="*/ 325 w 659"/>
              <a:gd name="T35" fmla="*/ 1981 h 2107"/>
              <a:gd name="T36" fmla="*/ 330 w 659"/>
              <a:gd name="T37" fmla="*/ 1928 h 2107"/>
              <a:gd name="T38" fmla="*/ 321 w 659"/>
              <a:gd name="T39" fmla="*/ 1699 h 2107"/>
              <a:gd name="T40" fmla="*/ 310 w 659"/>
              <a:gd name="T41" fmla="*/ 1586 h 2107"/>
              <a:gd name="T42" fmla="*/ 323 w 659"/>
              <a:gd name="T43" fmla="*/ 1384 h 2107"/>
              <a:gd name="T44" fmla="*/ 316 w 659"/>
              <a:gd name="T45" fmla="*/ 1309 h 2107"/>
              <a:gd name="T46" fmla="*/ 352 w 659"/>
              <a:gd name="T47" fmla="*/ 1294 h 2107"/>
              <a:gd name="T48" fmla="*/ 365 w 659"/>
              <a:gd name="T49" fmla="*/ 1422 h 2107"/>
              <a:gd name="T50" fmla="*/ 382 w 659"/>
              <a:gd name="T51" fmla="*/ 1564 h 2107"/>
              <a:gd name="T52" fmla="*/ 397 w 659"/>
              <a:gd name="T53" fmla="*/ 1762 h 2107"/>
              <a:gd name="T54" fmla="*/ 381 w 659"/>
              <a:gd name="T55" fmla="*/ 1903 h 2107"/>
              <a:gd name="T56" fmla="*/ 412 w 659"/>
              <a:gd name="T57" fmla="*/ 2024 h 2107"/>
              <a:gd name="T58" fmla="*/ 423 w 659"/>
              <a:gd name="T59" fmla="*/ 2067 h 2107"/>
              <a:gd name="T60" fmla="*/ 526 w 659"/>
              <a:gd name="T61" fmla="*/ 2019 h 2107"/>
              <a:gd name="T62" fmla="*/ 509 w 659"/>
              <a:gd name="T63" fmla="*/ 1909 h 2107"/>
              <a:gd name="T64" fmla="*/ 516 w 659"/>
              <a:gd name="T65" fmla="*/ 1661 h 2107"/>
              <a:gd name="T66" fmla="*/ 514 w 659"/>
              <a:gd name="T67" fmla="*/ 1542 h 2107"/>
              <a:gd name="T68" fmla="*/ 527 w 659"/>
              <a:gd name="T69" fmla="*/ 1399 h 2107"/>
              <a:gd name="T70" fmla="*/ 553 w 659"/>
              <a:gd name="T71" fmla="*/ 1203 h 2107"/>
              <a:gd name="T72" fmla="*/ 574 w 659"/>
              <a:gd name="T73" fmla="*/ 1168 h 2107"/>
              <a:gd name="T74" fmla="*/ 565 w 659"/>
              <a:gd name="T75" fmla="*/ 997 h 2107"/>
              <a:gd name="T76" fmla="*/ 566 w 659"/>
              <a:gd name="T77" fmla="*/ 941 h 2107"/>
              <a:gd name="T78" fmla="*/ 582 w 659"/>
              <a:gd name="T79" fmla="*/ 875 h 2107"/>
              <a:gd name="T80" fmla="*/ 639 w 659"/>
              <a:gd name="T81" fmla="*/ 688 h 2107"/>
              <a:gd name="T82" fmla="*/ 575 w 659"/>
              <a:gd name="T83" fmla="*/ 412 h 2107"/>
              <a:gd name="T84" fmla="*/ 516 w 659"/>
              <a:gd name="T85" fmla="*/ 356 h 2107"/>
              <a:gd name="T86" fmla="*/ 416 w 659"/>
              <a:gd name="T87" fmla="*/ 311 h 2107"/>
              <a:gd name="T88" fmla="*/ 380 w 659"/>
              <a:gd name="T89" fmla="*/ 239 h 2107"/>
              <a:gd name="T90" fmla="*/ 257 w 659"/>
              <a:gd name="T91" fmla="*/ 30 h 2107"/>
              <a:gd name="T92" fmla="*/ 183 w 659"/>
              <a:gd name="T93" fmla="*/ 85 h 2107"/>
              <a:gd name="T94" fmla="*/ 211 w 659"/>
              <a:gd name="T95" fmla="*/ 253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9" h="2107">
                <a:moveTo>
                  <a:pt x="511" y="732"/>
                </a:moveTo>
                <a:cubicBezTo>
                  <a:pt x="511" y="732"/>
                  <a:pt x="509" y="751"/>
                  <a:pt x="512" y="753"/>
                </a:cubicBezTo>
                <a:cubicBezTo>
                  <a:pt x="533" y="759"/>
                  <a:pt x="520" y="720"/>
                  <a:pt x="511" y="732"/>
                </a:cubicBezTo>
                <a:moveTo>
                  <a:pt x="211" y="253"/>
                </a:moveTo>
                <a:cubicBezTo>
                  <a:pt x="217" y="269"/>
                  <a:pt x="239" y="289"/>
                  <a:pt x="228" y="303"/>
                </a:cubicBezTo>
                <a:cubicBezTo>
                  <a:pt x="216" y="318"/>
                  <a:pt x="208" y="338"/>
                  <a:pt x="190" y="347"/>
                </a:cubicBezTo>
                <a:cubicBezTo>
                  <a:pt x="160" y="361"/>
                  <a:pt x="128" y="375"/>
                  <a:pt x="96" y="383"/>
                </a:cubicBezTo>
                <a:cubicBezTo>
                  <a:pt x="70" y="390"/>
                  <a:pt x="60" y="399"/>
                  <a:pt x="57" y="427"/>
                </a:cubicBezTo>
                <a:cubicBezTo>
                  <a:pt x="54" y="455"/>
                  <a:pt x="42" y="482"/>
                  <a:pt x="37" y="510"/>
                </a:cubicBezTo>
                <a:cubicBezTo>
                  <a:pt x="34" y="528"/>
                  <a:pt x="37" y="567"/>
                  <a:pt x="27" y="583"/>
                </a:cubicBezTo>
                <a:cubicBezTo>
                  <a:pt x="19" y="624"/>
                  <a:pt x="12" y="666"/>
                  <a:pt x="7" y="707"/>
                </a:cubicBezTo>
                <a:cubicBezTo>
                  <a:pt x="6" y="717"/>
                  <a:pt x="7" y="731"/>
                  <a:pt x="2" y="740"/>
                </a:cubicBezTo>
                <a:cubicBezTo>
                  <a:pt x="2" y="752"/>
                  <a:pt x="8" y="763"/>
                  <a:pt x="5" y="774"/>
                </a:cubicBezTo>
                <a:cubicBezTo>
                  <a:pt x="0" y="793"/>
                  <a:pt x="1" y="805"/>
                  <a:pt x="12" y="821"/>
                </a:cubicBezTo>
                <a:cubicBezTo>
                  <a:pt x="26" y="843"/>
                  <a:pt x="43" y="860"/>
                  <a:pt x="62" y="877"/>
                </a:cubicBezTo>
                <a:cubicBezTo>
                  <a:pt x="75" y="890"/>
                  <a:pt x="109" y="911"/>
                  <a:pt x="105" y="931"/>
                </a:cubicBezTo>
                <a:cubicBezTo>
                  <a:pt x="95" y="986"/>
                  <a:pt x="95" y="1045"/>
                  <a:pt x="99" y="1101"/>
                </a:cubicBezTo>
                <a:cubicBezTo>
                  <a:pt x="101" y="1123"/>
                  <a:pt x="104" y="1146"/>
                  <a:pt x="107" y="1168"/>
                </a:cubicBezTo>
                <a:cubicBezTo>
                  <a:pt x="109" y="1182"/>
                  <a:pt x="104" y="1218"/>
                  <a:pt x="126" y="1214"/>
                </a:cubicBezTo>
                <a:cubicBezTo>
                  <a:pt x="135" y="1218"/>
                  <a:pt x="136" y="1214"/>
                  <a:pt x="136" y="1226"/>
                </a:cubicBezTo>
                <a:cubicBezTo>
                  <a:pt x="137" y="1243"/>
                  <a:pt x="138" y="1259"/>
                  <a:pt x="140" y="1276"/>
                </a:cubicBezTo>
                <a:cubicBezTo>
                  <a:pt x="142" y="1302"/>
                  <a:pt x="145" y="1329"/>
                  <a:pt x="149" y="1356"/>
                </a:cubicBezTo>
                <a:cubicBezTo>
                  <a:pt x="155" y="1394"/>
                  <a:pt x="162" y="1432"/>
                  <a:pt x="165" y="1471"/>
                </a:cubicBezTo>
                <a:cubicBezTo>
                  <a:pt x="168" y="1504"/>
                  <a:pt x="162" y="1551"/>
                  <a:pt x="176" y="1582"/>
                </a:cubicBezTo>
                <a:cubicBezTo>
                  <a:pt x="186" y="1647"/>
                  <a:pt x="182" y="1715"/>
                  <a:pt x="187" y="1780"/>
                </a:cubicBezTo>
                <a:cubicBezTo>
                  <a:pt x="189" y="1817"/>
                  <a:pt x="194" y="1854"/>
                  <a:pt x="201" y="1890"/>
                </a:cubicBezTo>
                <a:cubicBezTo>
                  <a:pt x="205" y="1908"/>
                  <a:pt x="208" y="1927"/>
                  <a:pt x="209" y="1946"/>
                </a:cubicBezTo>
                <a:cubicBezTo>
                  <a:pt x="209" y="1948"/>
                  <a:pt x="207" y="1956"/>
                  <a:pt x="209" y="1958"/>
                </a:cubicBezTo>
                <a:cubicBezTo>
                  <a:pt x="212" y="1960"/>
                  <a:pt x="226" y="1963"/>
                  <a:pt x="226" y="1968"/>
                </a:cubicBezTo>
                <a:cubicBezTo>
                  <a:pt x="213" y="1977"/>
                  <a:pt x="209" y="2004"/>
                  <a:pt x="199" y="2017"/>
                </a:cubicBezTo>
                <a:cubicBezTo>
                  <a:pt x="191" y="2028"/>
                  <a:pt x="171" y="2074"/>
                  <a:pt x="191" y="2083"/>
                </a:cubicBezTo>
                <a:cubicBezTo>
                  <a:pt x="209" y="2101"/>
                  <a:pt x="266" y="2095"/>
                  <a:pt x="288" y="2084"/>
                </a:cubicBezTo>
                <a:cubicBezTo>
                  <a:pt x="296" y="2079"/>
                  <a:pt x="305" y="2070"/>
                  <a:pt x="304" y="2060"/>
                </a:cubicBezTo>
                <a:cubicBezTo>
                  <a:pt x="303" y="2054"/>
                  <a:pt x="292" y="2033"/>
                  <a:pt x="302" y="2029"/>
                </a:cubicBezTo>
                <a:cubicBezTo>
                  <a:pt x="309" y="2026"/>
                  <a:pt x="325" y="2016"/>
                  <a:pt x="325" y="2007"/>
                </a:cubicBezTo>
                <a:cubicBezTo>
                  <a:pt x="325" y="2002"/>
                  <a:pt x="328" y="1984"/>
                  <a:pt x="325" y="1981"/>
                </a:cubicBezTo>
                <a:cubicBezTo>
                  <a:pt x="323" y="1979"/>
                  <a:pt x="326" y="1955"/>
                  <a:pt x="325" y="1951"/>
                </a:cubicBezTo>
                <a:cubicBezTo>
                  <a:pt x="322" y="1940"/>
                  <a:pt x="328" y="1940"/>
                  <a:pt x="330" y="1928"/>
                </a:cubicBezTo>
                <a:cubicBezTo>
                  <a:pt x="332" y="1911"/>
                  <a:pt x="333" y="1893"/>
                  <a:pt x="334" y="1876"/>
                </a:cubicBezTo>
                <a:cubicBezTo>
                  <a:pt x="335" y="1816"/>
                  <a:pt x="326" y="1758"/>
                  <a:pt x="321" y="1699"/>
                </a:cubicBezTo>
                <a:cubicBezTo>
                  <a:pt x="320" y="1680"/>
                  <a:pt x="318" y="1661"/>
                  <a:pt x="316" y="1641"/>
                </a:cubicBezTo>
                <a:cubicBezTo>
                  <a:pt x="315" y="1618"/>
                  <a:pt x="305" y="1610"/>
                  <a:pt x="310" y="1586"/>
                </a:cubicBezTo>
                <a:cubicBezTo>
                  <a:pt x="319" y="1541"/>
                  <a:pt x="314" y="1497"/>
                  <a:pt x="319" y="1451"/>
                </a:cubicBezTo>
                <a:cubicBezTo>
                  <a:pt x="321" y="1429"/>
                  <a:pt x="324" y="1407"/>
                  <a:pt x="323" y="1384"/>
                </a:cubicBezTo>
                <a:cubicBezTo>
                  <a:pt x="323" y="1371"/>
                  <a:pt x="323" y="1357"/>
                  <a:pt x="322" y="1344"/>
                </a:cubicBezTo>
                <a:cubicBezTo>
                  <a:pt x="322" y="1332"/>
                  <a:pt x="317" y="1322"/>
                  <a:pt x="316" y="1309"/>
                </a:cubicBezTo>
                <a:cubicBezTo>
                  <a:pt x="314" y="1294"/>
                  <a:pt x="319" y="1267"/>
                  <a:pt x="327" y="1255"/>
                </a:cubicBezTo>
                <a:cubicBezTo>
                  <a:pt x="334" y="1246"/>
                  <a:pt x="350" y="1287"/>
                  <a:pt x="352" y="1294"/>
                </a:cubicBezTo>
                <a:cubicBezTo>
                  <a:pt x="359" y="1323"/>
                  <a:pt x="359" y="1353"/>
                  <a:pt x="364" y="1382"/>
                </a:cubicBezTo>
                <a:cubicBezTo>
                  <a:pt x="366" y="1396"/>
                  <a:pt x="364" y="1409"/>
                  <a:pt x="365" y="1422"/>
                </a:cubicBezTo>
                <a:cubicBezTo>
                  <a:pt x="367" y="1434"/>
                  <a:pt x="373" y="1444"/>
                  <a:pt x="373" y="1456"/>
                </a:cubicBezTo>
                <a:cubicBezTo>
                  <a:pt x="373" y="1490"/>
                  <a:pt x="366" y="1534"/>
                  <a:pt x="382" y="1564"/>
                </a:cubicBezTo>
                <a:cubicBezTo>
                  <a:pt x="404" y="1605"/>
                  <a:pt x="391" y="1657"/>
                  <a:pt x="391" y="1702"/>
                </a:cubicBezTo>
                <a:cubicBezTo>
                  <a:pt x="391" y="1722"/>
                  <a:pt x="391" y="1742"/>
                  <a:pt x="397" y="1762"/>
                </a:cubicBezTo>
                <a:cubicBezTo>
                  <a:pt x="402" y="1779"/>
                  <a:pt x="391" y="1796"/>
                  <a:pt x="388" y="1813"/>
                </a:cubicBezTo>
                <a:cubicBezTo>
                  <a:pt x="383" y="1842"/>
                  <a:pt x="378" y="1874"/>
                  <a:pt x="381" y="1903"/>
                </a:cubicBezTo>
                <a:cubicBezTo>
                  <a:pt x="384" y="1925"/>
                  <a:pt x="399" y="1956"/>
                  <a:pt x="390" y="1978"/>
                </a:cubicBezTo>
                <a:cubicBezTo>
                  <a:pt x="381" y="2001"/>
                  <a:pt x="393" y="2014"/>
                  <a:pt x="412" y="2024"/>
                </a:cubicBezTo>
                <a:cubicBezTo>
                  <a:pt x="417" y="2028"/>
                  <a:pt x="423" y="2024"/>
                  <a:pt x="426" y="2033"/>
                </a:cubicBezTo>
                <a:cubicBezTo>
                  <a:pt x="429" y="2045"/>
                  <a:pt x="415" y="2055"/>
                  <a:pt x="423" y="2067"/>
                </a:cubicBezTo>
                <a:cubicBezTo>
                  <a:pt x="438" y="2092"/>
                  <a:pt x="528" y="2107"/>
                  <a:pt x="539" y="2071"/>
                </a:cubicBezTo>
                <a:cubicBezTo>
                  <a:pt x="544" y="2055"/>
                  <a:pt x="535" y="2031"/>
                  <a:pt x="526" y="2019"/>
                </a:cubicBezTo>
                <a:cubicBezTo>
                  <a:pt x="521" y="2012"/>
                  <a:pt x="483" y="1960"/>
                  <a:pt x="505" y="1968"/>
                </a:cubicBezTo>
                <a:cubicBezTo>
                  <a:pt x="500" y="1950"/>
                  <a:pt x="504" y="1928"/>
                  <a:pt x="509" y="1909"/>
                </a:cubicBezTo>
                <a:cubicBezTo>
                  <a:pt x="514" y="1880"/>
                  <a:pt x="518" y="1851"/>
                  <a:pt x="517" y="1822"/>
                </a:cubicBezTo>
                <a:cubicBezTo>
                  <a:pt x="519" y="1768"/>
                  <a:pt x="516" y="1715"/>
                  <a:pt x="516" y="1661"/>
                </a:cubicBezTo>
                <a:cubicBezTo>
                  <a:pt x="515" y="1637"/>
                  <a:pt x="515" y="1614"/>
                  <a:pt x="514" y="1590"/>
                </a:cubicBezTo>
                <a:cubicBezTo>
                  <a:pt x="513" y="1577"/>
                  <a:pt x="508" y="1554"/>
                  <a:pt x="514" y="1542"/>
                </a:cubicBezTo>
                <a:cubicBezTo>
                  <a:pt x="522" y="1529"/>
                  <a:pt x="516" y="1509"/>
                  <a:pt x="518" y="1494"/>
                </a:cubicBezTo>
                <a:cubicBezTo>
                  <a:pt x="524" y="1463"/>
                  <a:pt x="526" y="1431"/>
                  <a:pt x="527" y="1399"/>
                </a:cubicBezTo>
                <a:cubicBezTo>
                  <a:pt x="528" y="1365"/>
                  <a:pt x="536" y="1330"/>
                  <a:pt x="536" y="1297"/>
                </a:cubicBezTo>
                <a:cubicBezTo>
                  <a:pt x="537" y="1283"/>
                  <a:pt x="535" y="1201"/>
                  <a:pt x="553" y="1203"/>
                </a:cubicBezTo>
                <a:cubicBezTo>
                  <a:pt x="558" y="1200"/>
                  <a:pt x="568" y="1202"/>
                  <a:pt x="572" y="1198"/>
                </a:cubicBezTo>
                <a:cubicBezTo>
                  <a:pt x="576" y="1195"/>
                  <a:pt x="574" y="1172"/>
                  <a:pt x="574" y="1168"/>
                </a:cubicBezTo>
                <a:cubicBezTo>
                  <a:pt x="575" y="1138"/>
                  <a:pt x="575" y="1109"/>
                  <a:pt x="574" y="1079"/>
                </a:cubicBezTo>
                <a:cubicBezTo>
                  <a:pt x="573" y="1052"/>
                  <a:pt x="568" y="1024"/>
                  <a:pt x="565" y="997"/>
                </a:cubicBezTo>
                <a:cubicBezTo>
                  <a:pt x="563" y="979"/>
                  <a:pt x="561" y="962"/>
                  <a:pt x="557" y="945"/>
                </a:cubicBezTo>
                <a:cubicBezTo>
                  <a:pt x="560" y="932"/>
                  <a:pt x="556" y="942"/>
                  <a:pt x="566" y="941"/>
                </a:cubicBezTo>
                <a:cubicBezTo>
                  <a:pt x="569" y="940"/>
                  <a:pt x="556" y="908"/>
                  <a:pt x="556" y="907"/>
                </a:cubicBezTo>
                <a:cubicBezTo>
                  <a:pt x="553" y="899"/>
                  <a:pt x="578" y="879"/>
                  <a:pt x="582" y="875"/>
                </a:cubicBezTo>
                <a:cubicBezTo>
                  <a:pt x="610" y="848"/>
                  <a:pt x="627" y="822"/>
                  <a:pt x="643" y="788"/>
                </a:cubicBezTo>
                <a:cubicBezTo>
                  <a:pt x="659" y="755"/>
                  <a:pt x="651" y="721"/>
                  <a:pt x="639" y="688"/>
                </a:cubicBezTo>
                <a:cubicBezTo>
                  <a:pt x="622" y="643"/>
                  <a:pt x="624" y="594"/>
                  <a:pt x="613" y="547"/>
                </a:cubicBezTo>
                <a:cubicBezTo>
                  <a:pt x="603" y="502"/>
                  <a:pt x="594" y="455"/>
                  <a:pt x="575" y="412"/>
                </a:cubicBezTo>
                <a:cubicBezTo>
                  <a:pt x="571" y="402"/>
                  <a:pt x="574" y="374"/>
                  <a:pt x="563" y="368"/>
                </a:cubicBezTo>
                <a:cubicBezTo>
                  <a:pt x="551" y="362"/>
                  <a:pt x="530" y="359"/>
                  <a:pt x="516" y="356"/>
                </a:cubicBezTo>
                <a:cubicBezTo>
                  <a:pt x="499" y="353"/>
                  <a:pt x="485" y="344"/>
                  <a:pt x="468" y="339"/>
                </a:cubicBezTo>
                <a:cubicBezTo>
                  <a:pt x="449" y="332"/>
                  <a:pt x="429" y="328"/>
                  <a:pt x="416" y="311"/>
                </a:cubicBezTo>
                <a:cubicBezTo>
                  <a:pt x="408" y="301"/>
                  <a:pt x="391" y="286"/>
                  <a:pt x="379" y="281"/>
                </a:cubicBezTo>
                <a:cubicBezTo>
                  <a:pt x="364" y="275"/>
                  <a:pt x="379" y="251"/>
                  <a:pt x="380" y="239"/>
                </a:cubicBezTo>
                <a:cubicBezTo>
                  <a:pt x="407" y="252"/>
                  <a:pt x="426" y="139"/>
                  <a:pt x="391" y="163"/>
                </a:cubicBezTo>
                <a:cubicBezTo>
                  <a:pt x="418" y="82"/>
                  <a:pt x="339" y="0"/>
                  <a:pt x="257" y="30"/>
                </a:cubicBezTo>
                <a:cubicBezTo>
                  <a:pt x="240" y="36"/>
                  <a:pt x="230" y="52"/>
                  <a:pt x="215" y="55"/>
                </a:cubicBezTo>
                <a:cubicBezTo>
                  <a:pt x="201" y="59"/>
                  <a:pt x="190" y="73"/>
                  <a:pt x="183" y="85"/>
                </a:cubicBezTo>
                <a:cubicBezTo>
                  <a:pt x="164" y="118"/>
                  <a:pt x="185" y="143"/>
                  <a:pt x="184" y="177"/>
                </a:cubicBezTo>
                <a:cubicBezTo>
                  <a:pt x="164" y="173"/>
                  <a:pt x="187" y="256"/>
                  <a:pt x="211" y="253"/>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Freeform 61"/>
          <p:cNvSpPr>
            <a:spLocks noEditPoints="1"/>
          </p:cNvSpPr>
          <p:nvPr/>
        </p:nvSpPr>
        <p:spPr bwMode="auto">
          <a:xfrm>
            <a:off x="6945460" y="2393817"/>
            <a:ext cx="240813" cy="665539"/>
          </a:xfrm>
          <a:custGeom>
            <a:avLst/>
            <a:gdLst>
              <a:gd name="T0" fmla="*/ 640 w 702"/>
              <a:gd name="T1" fmla="*/ 560 h 1941"/>
              <a:gd name="T2" fmla="*/ 527 w 702"/>
              <a:gd name="T3" fmla="*/ 301 h 1941"/>
              <a:gd name="T4" fmla="*/ 377 w 702"/>
              <a:gd name="T5" fmla="*/ 222 h 1941"/>
              <a:gd name="T6" fmla="*/ 394 w 702"/>
              <a:gd name="T7" fmla="*/ 157 h 1941"/>
              <a:gd name="T8" fmla="*/ 233 w 702"/>
              <a:gd name="T9" fmla="*/ 38 h 1941"/>
              <a:gd name="T10" fmla="*/ 213 w 702"/>
              <a:gd name="T11" fmla="*/ 148 h 1941"/>
              <a:gd name="T12" fmla="*/ 239 w 702"/>
              <a:gd name="T13" fmla="*/ 214 h 1941"/>
              <a:gd name="T14" fmla="*/ 172 w 702"/>
              <a:gd name="T15" fmla="*/ 361 h 1941"/>
              <a:gd name="T16" fmla="*/ 83 w 702"/>
              <a:gd name="T17" fmla="*/ 446 h 1941"/>
              <a:gd name="T18" fmla="*/ 58 w 702"/>
              <a:gd name="T19" fmla="*/ 544 h 1941"/>
              <a:gd name="T20" fmla="*/ 13 w 702"/>
              <a:gd name="T21" fmla="*/ 676 h 1941"/>
              <a:gd name="T22" fmla="*/ 105 w 702"/>
              <a:gd name="T23" fmla="*/ 951 h 1941"/>
              <a:gd name="T24" fmla="*/ 176 w 702"/>
              <a:gd name="T25" fmla="*/ 1017 h 1941"/>
              <a:gd name="T26" fmla="*/ 208 w 702"/>
              <a:gd name="T27" fmla="*/ 1402 h 1941"/>
              <a:gd name="T28" fmla="*/ 205 w 702"/>
              <a:gd name="T29" fmla="*/ 1630 h 1941"/>
              <a:gd name="T30" fmla="*/ 244 w 702"/>
              <a:gd name="T31" fmla="*/ 1787 h 1941"/>
              <a:gd name="T32" fmla="*/ 329 w 702"/>
              <a:gd name="T33" fmla="*/ 1927 h 1941"/>
              <a:gd name="T34" fmla="*/ 360 w 702"/>
              <a:gd name="T35" fmla="*/ 1785 h 1941"/>
              <a:gd name="T36" fmla="*/ 361 w 702"/>
              <a:gd name="T37" fmla="*/ 1657 h 1941"/>
              <a:gd name="T38" fmla="*/ 356 w 702"/>
              <a:gd name="T39" fmla="*/ 1437 h 1941"/>
              <a:gd name="T40" fmla="*/ 367 w 702"/>
              <a:gd name="T41" fmla="*/ 1159 h 1941"/>
              <a:gd name="T42" fmla="*/ 407 w 702"/>
              <a:gd name="T43" fmla="*/ 1256 h 1941"/>
              <a:gd name="T44" fmla="*/ 474 w 702"/>
              <a:gd name="T45" fmla="*/ 1575 h 1941"/>
              <a:gd name="T46" fmla="*/ 501 w 702"/>
              <a:gd name="T47" fmla="*/ 1816 h 1941"/>
              <a:gd name="T48" fmla="*/ 537 w 702"/>
              <a:gd name="T49" fmla="*/ 1910 h 1941"/>
              <a:gd name="T50" fmla="*/ 627 w 702"/>
              <a:gd name="T51" fmla="*/ 1861 h 1941"/>
              <a:gd name="T52" fmla="*/ 611 w 702"/>
              <a:gd name="T53" fmla="*/ 1770 h 1941"/>
              <a:gd name="T54" fmla="*/ 613 w 702"/>
              <a:gd name="T55" fmla="*/ 1667 h 1941"/>
              <a:gd name="T56" fmla="*/ 626 w 702"/>
              <a:gd name="T57" fmla="*/ 1416 h 1941"/>
              <a:gd name="T58" fmla="*/ 613 w 702"/>
              <a:gd name="T59" fmla="*/ 1248 h 1941"/>
              <a:gd name="T60" fmla="*/ 598 w 702"/>
              <a:gd name="T61" fmla="*/ 1045 h 1941"/>
              <a:gd name="T62" fmla="*/ 644 w 702"/>
              <a:gd name="T63" fmla="*/ 1100 h 1941"/>
              <a:gd name="T64" fmla="*/ 664 w 702"/>
              <a:gd name="T65" fmla="*/ 1092 h 1941"/>
              <a:gd name="T66" fmla="*/ 681 w 702"/>
              <a:gd name="T67" fmla="*/ 1030 h 1941"/>
              <a:gd name="T68" fmla="*/ 696 w 702"/>
              <a:gd name="T69" fmla="*/ 960 h 1941"/>
              <a:gd name="T70" fmla="*/ 183 w 702"/>
              <a:gd name="T71" fmla="*/ 801 h 1941"/>
              <a:gd name="T72" fmla="*/ 157 w 702"/>
              <a:gd name="T73" fmla="*/ 834 h 1941"/>
              <a:gd name="T74" fmla="*/ 133 w 702"/>
              <a:gd name="T75" fmla="*/ 772 h 1941"/>
              <a:gd name="T76" fmla="*/ 153 w 702"/>
              <a:gd name="T77" fmla="*/ 635 h 1941"/>
              <a:gd name="T78" fmla="*/ 188 w 702"/>
              <a:gd name="T79" fmla="*/ 741 h 1941"/>
              <a:gd name="T80" fmla="*/ 570 w 702"/>
              <a:gd name="T81" fmla="*/ 769 h 1941"/>
              <a:gd name="T82" fmla="*/ 587 w 702"/>
              <a:gd name="T83" fmla="*/ 885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2" h="1941">
                <a:moveTo>
                  <a:pt x="700" y="922"/>
                </a:moveTo>
                <a:cubicBezTo>
                  <a:pt x="688" y="826"/>
                  <a:pt x="674" y="731"/>
                  <a:pt x="655" y="636"/>
                </a:cubicBezTo>
                <a:cubicBezTo>
                  <a:pt x="650" y="611"/>
                  <a:pt x="646" y="585"/>
                  <a:pt x="640" y="560"/>
                </a:cubicBezTo>
                <a:cubicBezTo>
                  <a:pt x="635" y="535"/>
                  <a:pt x="639" y="512"/>
                  <a:pt x="636" y="486"/>
                </a:cubicBezTo>
                <a:cubicBezTo>
                  <a:pt x="629" y="431"/>
                  <a:pt x="609" y="380"/>
                  <a:pt x="594" y="327"/>
                </a:cubicBezTo>
                <a:cubicBezTo>
                  <a:pt x="588" y="307"/>
                  <a:pt x="545" y="305"/>
                  <a:pt x="527" y="301"/>
                </a:cubicBezTo>
                <a:cubicBezTo>
                  <a:pt x="507" y="296"/>
                  <a:pt x="486" y="293"/>
                  <a:pt x="465" y="290"/>
                </a:cubicBezTo>
                <a:cubicBezTo>
                  <a:pt x="441" y="286"/>
                  <a:pt x="419" y="281"/>
                  <a:pt x="399" y="265"/>
                </a:cubicBezTo>
                <a:cubicBezTo>
                  <a:pt x="380" y="249"/>
                  <a:pt x="370" y="251"/>
                  <a:pt x="377" y="222"/>
                </a:cubicBezTo>
                <a:cubicBezTo>
                  <a:pt x="380" y="209"/>
                  <a:pt x="378" y="195"/>
                  <a:pt x="383" y="183"/>
                </a:cubicBezTo>
                <a:cubicBezTo>
                  <a:pt x="384" y="179"/>
                  <a:pt x="391" y="179"/>
                  <a:pt x="392" y="174"/>
                </a:cubicBezTo>
                <a:cubicBezTo>
                  <a:pt x="393" y="169"/>
                  <a:pt x="394" y="163"/>
                  <a:pt x="394" y="157"/>
                </a:cubicBezTo>
                <a:cubicBezTo>
                  <a:pt x="395" y="135"/>
                  <a:pt x="392" y="120"/>
                  <a:pt x="392" y="99"/>
                </a:cubicBezTo>
                <a:cubicBezTo>
                  <a:pt x="392" y="52"/>
                  <a:pt x="361" y="12"/>
                  <a:pt x="314" y="7"/>
                </a:cubicBezTo>
                <a:cubicBezTo>
                  <a:pt x="284" y="0"/>
                  <a:pt x="253" y="17"/>
                  <a:pt x="233" y="38"/>
                </a:cubicBezTo>
                <a:cubicBezTo>
                  <a:pt x="221" y="51"/>
                  <a:pt x="215" y="73"/>
                  <a:pt x="215" y="91"/>
                </a:cubicBezTo>
                <a:cubicBezTo>
                  <a:pt x="215" y="93"/>
                  <a:pt x="219" y="131"/>
                  <a:pt x="220" y="130"/>
                </a:cubicBezTo>
                <a:cubicBezTo>
                  <a:pt x="213" y="135"/>
                  <a:pt x="210" y="132"/>
                  <a:pt x="213" y="148"/>
                </a:cubicBezTo>
                <a:cubicBezTo>
                  <a:pt x="216" y="159"/>
                  <a:pt x="220" y="171"/>
                  <a:pt x="222" y="183"/>
                </a:cubicBezTo>
                <a:cubicBezTo>
                  <a:pt x="224" y="190"/>
                  <a:pt x="232" y="192"/>
                  <a:pt x="235" y="198"/>
                </a:cubicBezTo>
                <a:cubicBezTo>
                  <a:pt x="237" y="203"/>
                  <a:pt x="237" y="209"/>
                  <a:pt x="239" y="214"/>
                </a:cubicBezTo>
                <a:cubicBezTo>
                  <a:pt x="243" y="236"/>
                  <a:pt x="261" y="256"/>
                  <a:pt x="259" y="279"/>
                </a:cubicBezTo>
                <a:cubicBezTo>
                  <a:pt x="256" y="299"/>
                  <a:pt x="244" y="313"/>
                  <a:pt x="230" y="327"/>
                </a:cubicBezTo>
                <a:cubicBezTo>
                  <a:pt x="214" y="342"/>
                  <a:pt x="191" y="350"/>
                  <a:pt x="172" y="361"/>
                </a:cubicBezTo>
                <a:cubicBezTo>
                  <a:pt x="153" y="371"/>
                  <a:pt x="135" y="381"/>
                  <a:pt x="116" y="393"/>
                </a:cubicBezTo>
                <a:cubicBezTo>
                  <a:pt x="107" y="399"/>
                  <a:pt x="94" y="404"/>
                  <a:pt x="87" y="413"/>
                </a:cubicBezTo>
                <a:cubicBezTo>
                  <a:pt x="82" y="420"/>
                  <a:pt x="85" y="437"/>
                  <a:pt x="83" y="446"/>
                </a:cubicBezTo>
                <a:cubicBezTo>
                  <a:pt x="80" y="460"/>
                  <a:pt x="75" y="474"/>
                  <a:pt x="75" y="488"/>
                </a:cubicBezTo>
                <a:cubicBezTo>
                  <a:pt x="75" y="497"/>
                  <a:pt x="78" y="510"/>
                  <a:pt x="75" y="518"/>
                </a:cubicBezTo>
                <a:cubicBezTo>
                  <a:pt x="71" y="528"/>
                  <a:pt x="62" y="534"/>
                  <a:pt x="58" y="544"/>
                </a:cubicBezTo>
                <a:cubicBezTo>
                  <a:pt x="55" y="551"/>
                  <a:pt x="53" y="559"/>
                  <a:pt x="50" y="567"/>
                </a:cubicBezTo>
                <a:cubicBezTo>
                  <a:pt x="46" y="580"/>
                  <a:pt x="42" y="594"/>
                  <a:pt x="38" y="608"/>
                </a:cubicBezTo>
                <a:cubicBezTo>
                  <a:pt x="31" y="632"/>
                  <a:pt x="20" y="653"/>
                  <a:pt x="13" y="676"/>
                </a:cubicBezTo>
                <a:cubicBezTo>
                  <a:pt x="7" y="696"/>
                  <a:pt x="0" y="730"/>
                  <a:pt x="7" y="750"/>
                </a:cubicBezTo>
                <a:cubicBezTo>
                  <a:pt x="25" y="797"/>
                  <a:pt x="41" y="844"/>
                  <a:pt x="66" y="888"/>
                </a:cubicBezTo>
                <a:cubicBezTo>
                  <a:pt x="78" y="910"/>
                  <a:pt x="93" y="929"/>
                  <a:pt x="105" y="951"/>
                </a:cubicBezTo>
                <a:cubicBezTo>
                  <a:pt x="115" y="969"/>
                  <a:pt x="118" y="983"/>
                  <a:pt x="140" y="984"/>
                </a:cubicBezTo>
                <a:cubicBezTo>
                  <a:pt x="130" y="972"/>
                  <a:pt x="151" y="970"/>
                  <a:pt x="152" y="973"/>
                </a:cubicBezTo>
                <a:cubicBezTo>
                  <a:pt x="159" y="989"/>
                  <a:pt x="167" y="1002"/>
                  <a:pt x="176" y="1017"/>
                </a:cubicBezTo>
                <a:cubicBezTo>
                  <a:pt x="185" y="1032"/>
                  <a:pt x="178" y="1069"/>
                  <a:pt x="177" y="1087"/>
                </a:cubicBezTo>
                <a:cubicBezTo>
                  <a:pt x="175" y="1139"/>
                  <a:pt x="176" y="1193"/>
                  <a:pt x="179" y="1245"/>
                </a:cubicBezTo>
                <a:cubicBezTo>
                  <a:pt x="182" y="1299"/>
                  <a:pt x="204" y="1348"/>
                  <a:pt x="208" y="1402"/>
                </a:cubicBezTo>
                <a:cubicBezTo>
                  <a:pt x="210" y="1430"/>
                  <a:pt x="215" y="1457"/>
                  <a:pt x="219" y="1485"/>
                </a:cubicBezTo>
                <a:cubicBezTo>
                  <a:pt x="222" y="1510"/>
                  <a:pt x="219" y="1531"/>
                  <a:pt x="216" y="1557"/>
                </a:cubicBezTo>
                <a:cubicBezTo>
                  <a:pt x="213" y="1581"/>
                  <a:pt x="209" y="1606"/>
                  <a:pt x="205" y="1630"/>
                </a:cubicBezTo>
                <a:cubicBezTo>
                  <a:pt x="199" y="1661"/>
                  <a:pt x="221" y="1680"/>
                  <a:pt x="228" y="1707"/>
                </a:cubicBezTo>
                <a:cubicBezTo>
                  <a:pt x="232" y="1724"/>
                  <a:pt x="222" y="1737"/>
                  <a:pt x="230" y="1753"/>
                </a:cubicBezTo>
                <a:cubicBezTo>
                  <a:pt x="235" y="1764"/>
                  <a:pt x="238" y="1776"/>
                  <a:pt x="244" y="1787"/>
                </a:cubicBezTo>
                <a:cubicBezTo>
                  <a:pt x="256" y="1814"/>
                  <a:pt x="251" y="1831"/>
                  <a:pt x="243" y="1858"/>
                </a:cubicBezTo>
                <a:cubicBezTo>
                  <a:pt x="236" y="1877"/>
                  <a:pt x="221" y="1914"/>
                  <a:pt x="243" y="1927"/>
                </a:cubicBezTo>
                <a:cubicBezTo>
                  <a:pt x="257" y="1937"/>
                  <a:pt x="316" y="1941"/>
                  <a:pt x="329" y="1927"/>
                </a:cubicBezTo>
                <a:cubicBezTo>
                  <a:pt x="343" y="1913"/>
                  <a:pt x="335" y="1896"/>
                  <a:pt x="338" y="1879"/>
                </a:cubicBezTo>
                <a:cubicBezTo>
                  <a:pt x="340" y="1863"/>
                  <a:pt x="349" y="1856"/>
                  <a:pt x="347" y="1837"/>
                </a:cubicBezTo>
                <a:cubicBezTo>
                  <a:pt x="345" y="1817"/>
                  <a:pt x="353" y="1803"/>
                  <a:pt x="360" y="1785"/>
                </a:cubicBezTo>
                <a:cubicBezTo>
                  <a:pt x="366" y="1770"/>
                  <a:pt x="374" y="1756"/>
                  <a:pt x="375" y="1741"/>
                </a:cubicBezTo>
                <a:cubicBezTo>
                  <a:pt x="376" y="1727"/>
                  <a:pt x="368" y="1713"/>
                  <a:pt x="362" y="1700"/>
                </a:cubicBezTo>
                <a:cubicBezTo>
                  <a:pt x="356" y="1686"/>
                  <a:pt x="360" y="1673"/>
                  <a:pt x="361" y="1657"/>
                </a:cubicBezTo>
                <a:cubicBezTo>
                  <a:pt x="362" y="1640"/>
                  <a:pt x="356" y="1623"/>
                  <a:pt x="354" y="1607"/>
                </a:cubicBezTo>
                <a:cubicBezTo>
                  <a:pt x="351" y="1576"/>
                  <a:pt x="333" y="1546"/>
                  <a:pt x="346" y="1515"/>
                </a:cubicBezTo>
                <a:cubicBezTo>
                  <a:pt x="356" y="1491"/>
                  <a:pt x="356" y="1463"/>
                  <a:pt x="356" y="1437"/>
                </a:cubicBezTo>
                <a:cubicBezTo>
                  <a:pt x="356" y="1407"/>
                  <a:pt x="352" y="1379"/>
                  <a:pt x="352" y="1350"/>
                </a:cubicBezTo>
                <a:cubicBezTo>
                  <a:pt x="353" y="1317"/>
                  <a:pt x="356" y="1284"/>
                  <a:pt x="359" y="1252"/>
                </a:cubicBezTo>
                <a:cubicBezTo>
                  <a:pt x="363" y="1221"/>
                  <a:pt x="364" y="1190"/>
                  <a:pt x="367" y="1159"/>
                </a:cubicBezTo>
                <a:cubicBezTo>
                  <a:pt x="367" y="1151"/>
                  <a:pt x="375" y="1090"/>
                  <a:pt x="381" y="1093"/>
                </a:cubicBezTo>
                <a:cubicBezTo>
                  <a:pt x="392" y="1100"/>
                  <a:pt x="395" y="1164"/>
                  <a:pt x="398" y="1178"/>
                </a:cubicBezTo>
                <a:cubicBezTo>
                  <a:pt x="402" y="1203"/>
                  <a:pt x="399" y="1233"/>
                  <a:pt x="407" y="1256"/>
                </a:cubicBezTo>
                <a:cubicBezTo>
                  <a:pt x="420" y="1294"/>
                  <a:pt x="433" y="1332"/>
                  <a:pt x="445" y="1370"/>
                </a:cubicBezTo>
                <a:cubicBezTo>
                  <a:pt x="455" y="1403"/>
                  <a:pt x="446" y="1436"/>
                  <a:pt x="452" y="1470"/>
                </a:cubicBezTo>
                <a:cubicBezTo>
                  <a:pt x="459" y="1505"/>
                  <a:pt x="470" y="1540"/>
                  <a:pt x="474" y="1575"/>
                </a:cubicBezTo>
                <a:cubicBezTo>
                  <a:pt x="477" y="1605"/>
                  <a:pt x="487" y="1633"/>
                  <a:pt x="487" y="1663"/>
                </a:cubicBezTo>
                <a:cubicBezTo>
                  <a:pt x="486" y="1692"/>
                  <a:pt x="464" y="1717"/>
                  <a:pt x="471" y="1747"/>
                </a:cubicBezTo>
                <a:cubicBezTo>
                  <a:pt x="477" y="1773"/>
                  <a:pt x="502" y="1788"/>
                  <a:pt x="501" y="1816"/>
                </a:cubicBezTo>
                <a:cubicBezTo>
                  <a:pt x="500" y="1839"/>
                  <a:pt x="496" y="1851"/>
                  <a:pt x="514" y="1868"/>
                </a:cubicBezTo>
                <a:cubicBezTo>
                  <a:pt x="520" y="1872"/>
                  <a:pt x="537" y="1868"/>
                  <a:pt x="529" y="1883"/>
                </a:cubicBezTo>
                <a:cubicBezTo>
                  <a:pt x="523" y="1893"/>
                  <a:pt x="529" y="1904"/>
                  <a:pt x="537" y="1910"/>
                </a:cubicBezTo>
                <a:cubicBezTo>
                  <a:pt x="552" y="1921"/>
                  <a:pt x="581" y="1917"/>
                  <a:pt x="600" y="1916"/>
                </a:cubicBezTo>
                <a:cubicBezTo>
                  <a:pt x="611" y="1915"/>
                  <a:pt x="634" y="1916"/>
                  <a:pt x="634" y="1899"/>
                </a:cubicBezTo>
                <a:cubicBezTo>
                  <a:pt x="634" y="1887"/>
                  <a:pt x="632" y="1872"/>
                  <a:pt x="627" y="1861"/>
                </a:cubicBezTo>
                <a:cubicBezTo>
                  <a:pt x="620" y="1849"/>
                  <a:pt x="610" y="1836"/>
                  <a:pt x="606" y="1823"/>
                </a:cubicBezTo>
                <a:cubicBezTo>
                  <a:pt x="603" y="1816"/>
                  <a:pt x="604" y="1807"/>
                  <a:pt x="602" y="1800"/>
                </a:cubicBezTo>
                <a:cubicBezTo>
                  <a:pt x="599" y="1791"/>
                  <a:pt x="608" y="1778"/>
                  <a:pt x="611" y="1770"/>
                </a:cubicBezTo>
                <a:cubicBezTo>
                  <a:pt x="615" y="1758"/>
                  <a:pt x="617" y="1745"/>
                  <a:pt x="621" y="1733"/>
                </a:cubicBezTo>
                <a:cubicBezTo>
                  <a:pt x="624" y="1724"/>
                  <a:pt x="632" y="1708"/>
                  <a:pt x="625" y="1699"/>
                </a:cubicBezTo>
                <a:cubicBezTo>
                  <a:pt x="617" y="1688"/>
                  <a:pt x="613" y="1681"/>
                  <a:pt x="613" y="1667"/>
                </a:cubicBezTo>
                <a:cubicBezTo>
                  <a:pt x="611" y="1637"/>
                  <a:pt x="617" y="1607"/>
                  <a:pt x="618" y="1577"/>
                </a:cubicBezTo>
                <a:cubicBezTo>
                  <a:pt x="619" y="1550"/>
                  <a:pt x="615" y="1518"/>
                  <a:pt x="623" y="1491"/>
                </a:cubicBezTo>
                <a:cubicBezTo>
                  <a:pt x="630" y="1467"/>
                  <a:pt x="625" y="1440"/>
                  <a:pt x="626" y="1416"/>
                </a:cubicBezTo>
                <a:cubicBezTo>
                  <a:pt x="626" y="1401"/>
                  <a:pt x="628" y="1386"/>
                  <a:pt x="626" y="1371"/>
                </a:cubicBezTo>
                <a:cubicBezTo>
                  <a:pt x="625" y="1359"/>
                  <a:pt x="616" y="1351"/>
                  <a:pt x="615" y="1340"/>
                </a:cubicBezTo>
                <a:cubicBezTo>
                  <a:pt x="613" y="1309"/>
                  <a:pt x="614" y="1279"/>
                  <a:pt x="613" y="1248"/>
                </a:cubicBezTo>
                <a:cubicBezTo>
                  <a:pt x="613" y="1222"/>
                  <a:pt x="612" y="1192"/>
                  <a:pt x="607" y="1166"/>
                </a:cubicBezTo>
                <a:cubicBezTo>
                  <a:pt x="601" y="1142"/>
                  <a:pt x="597" y="1116"/>
                  <a:pt x="595" y="1090"/>
                </a:cubicBezTo>
                <a:cubicBezTo>
                  <a:pt x="594" y="1075"/>
                  <a:pt x="589" y="1056"/>
                  <a:pt x="598" y="1045"/>
                </a:cubicBezTo>
                <a:cubicBezTo>
                  <a:pt x="608" y="1050"/>
                  <a:pt x="610" y="1039"/>
                  <a:pt x="615" y="1039"/>
                </a:cubicBezTo>
                <a:cubicBezTo>
                  <a:pt x="619" y="1040"/>
                  <a:pt x="625" y="1046"/>
                  <a:pt x="628" y="1047"/>
                </a:cubicBezTo>
                <a:cubicBezTo>
                  <a:pt x="616" y="1068"/>
                  <a:pt x="641" y="1085"/>
                  <a:pt x="644" y="1100"/>
                </a:cubicBezTo>
                <a:cubicBezTo>
                  <a:pt x="646" y="1108"/>
                  <a:pt x="647" y="1137"/>
                  <a:pt x="655" y="1137"/>
                </a:cubicBezTo>
                <a:cubicBezTo>
                  <a:pt x="671" y="1137"/>
                  <a:pt x="660" y="1111"/>
                  <a:pt x="659" y="1100"/>
                </a:cubicBezTo>
                <a:cubicBezTo>
                  <a:pt x="657" y="1092"/>
                  <a:pt x="664" y="1096"/>
                  <a:pt x="664" y="1092"/>
                </a:cubicBezTo>
                <a:cubicBezTo>
                  <a:pt x="664" y="1087"/>
                  <a:pt x="662" y="1086"/>
                  <a:pt x="661" y="1082"/>
                </a:cubicBezTo>
                <a:cubicBezTo>
                  <a:pt x="660" y="1078"/>
                  <a:pt x="669" y="1066"/>
                  <a:pt x="672" y="1060"/>
                </a:cubicBezTo>
                <a:cubicBezTo>
                  <a:pt x="677" y="1048"/>
                  <a:pt x="681" y="1045"/>
                  <a:pt x="681" y="1030"/>
                </a:cubicBezTo>
                <a:cubicBezTo>
                  <a:pt x="681" y="1020"/>
                  <a:pt x="686" y="1015"/>
                  <a:pt x="691" y="1008"/>
                </a:cubicBezTo>
                <a:cubicBezTo>
                  <a:pt x="702" y="991"/>
                  <a:pt x="677" y="965"/>
                  <a:pt x="689" y="951"/>
                </a:cubicBezTo>
                <a:cubicBezTo>
                  <a:pt x="692" y="948"/>
                  <a:pt x="695" y="959"/>
                  <a:pt x="696" y="960"/>
                </a:cubicBezTo>
                <a:cubicBezTo>
                  <a:pt x="699" y="962"/>
                  <a:pt x="700" y="926"/>
                  <a:pt x="700" y="922"/>
                </a:cubicBezTo>
                <a:close/>
                <a:moveTo>
                  <a:pt x="188" y="741"/>
                </a:moveTo>
                <a:cubicBezTo>
                  <a:pt x="177" y="760"/>
                  <a:pt x="181" y="780"/>
                  <a:pt x="183" y="801"/>
                </a:cubicBezTo>
                <a:cubicBezTo>
                  <a:pt x="184" y="810"/>
                  <a:pt x="185" y="819"/>
                  <a:pt x="187" y="828"/>
                </a:cubicBezTo>
                <a:cubicBezTo>
                  <a:pt x="189" y="843"/>
                  <a:pt x="182" y="832"/>
                  <a:pt x="173" y="832"/>
                </a:cubicBezTo>
                <a:cubicBezTo>
                  <a:pt x="169" y="832"/>
                  <a:pt x="158" y="838"/>
                  <a:pt x="157" y="834"/>
                </a:cubicBezTo>
                <a:cubicBezTo>
                  <a:pt x="155" y="826"/>
                  <a:pt x="153" y="818"/>
                  <a:pt x="149" y="811"/>
                </a:cubicBezTo>
                <a:cubicBezTo>
                  <a:pt x="146" y="803"/>
                  <a:pt x="140" y="796"/>
                  <a:pt x="134" y="790"/>
                </a:cubicBezTo>
                <a:cubicBezTo>
                  <a:pt x="124" y="781"/>
                  <a:pt x="131" y="785"/>
                  <a:pt x="133" y="772"/>
                </a:cubicBezTo>
                <a:cubicBezTo>
                  <a:pt x="135" y="751"/>
                  <a:pt x="146" y="730"/>
                  <a:pt x="144" y="709"/>
                </a:cubicBezTo>
                <a:cubicBezTo>
                  <a:pt x="143" y="696"/>
                  <a:pt x="142" y="683"/>
                  <a:pt x="140" y="671"/>
                </a:cubicBezTo>
                <a:cubicBezTo>
                  <a:pt x="139" y="663"/>
                  <a:pt x="143" y="635"/>
                  <a:pt x="153" y="635"/>
                </a:cubicBezTo>
                <a:cubicBezTo>
                  <a:pt x="156" y="634"/>
                  <a:pt x="177" y="683"/>
                  <a:pt x="182" y="689"/>
                </a:cubicBezTo>
                <a:cubicBezTo>
                  <a:pt x="188" y="697"/>
                  <a:pt x="194" y="704"/>
                  <a:pt x="201" y="711"/>
                </a:cubicBezTo>
                <a:cubicBezTo>
                  <a:pt x="205" y="715"/>
                  <a:pt x="190" y="738"/>
                  <a:pt x="188" y="741"/>
                </a:cubicBezTo>
                <a:close/>
                <a:moveTo>
                  <a:pt x="570" y="769"/>
                </a:moveTo>
                <a:cubicBezTo>
                  <a:pt x="558" y="767"/>
                  <a:pt x="556" y="715"/>
                  <a:pt x="556" y="706"/>
                </a:cubicBezTo>
                <a:cubicBezTo>
                  <a:pt x="559" y="700"/>
                  <a:pt x="578" y="770"/>
                  <a:pt x="570" y="769"/>
                </a:cubicBezTo>
                <a:close/>
                <a:moveTo>
                  <a:pt x="598" y="1025"/>
                </a:moveTo>
                <a:cubicBezTo>
                  <a:pt x="584" y="990"/>
                  <a:pt x="589" y="942"/>
                  <a:pt x="587" y="904"/>
                </a:cubicBezTo>
                <a:cubicBezTo>
                  <a:pt x="587" y="902"/>
                  <a:pt x="584" y="887"/>
                  <a:pt x="587" y="885"/>
                </a:cubicBezTo>
                <a:cubicBezTo>
                  <a:pt x="582" y="888"/>
                  <a:pt x="599" y="951"/>
                  <a:pt x="603" y="957"/>
                </a:cubicBezTo>
                <a:cubicBezTo>
                  <a:pt x="614" y="972"/>
                  <a:pt x="603" y="1007"/>
                  <a:pt x="598" y="1025"/>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 name="Freeform 63"/>
          <p:cNvSpPr>
            <a:spLocks/>
          </p:cNvSpPr>
          <p:nvPr/>
        </p:nvSpPr>
        <p:spPr bwMode="auto">
          <a:xfrm>
            <a:off x="6680953" y="2639986"/>
            <a:ext cx="212028" cy="561735"/>
          </a:xfrm>
          <a:custGeom>
            <a:avLst/>
            <a:gdLst>
              <a:gd name="T0" fmla="*/ 54 w 741"/>
              <a:gd name="T1" fmla="*/ 485 h 1964"/>
              <a:gd name="T2" fmla="*/ 80 w 741"/>
              <a:gd name="T3" fmla="*/ 449 h 1964"/>
              <a:gd name="T4" fmla="*/ 87 w 741"/>
              <a:gd name="T5" fmla="*/ 405 h 1964"/>
              <a:gd name="T6" fmla="*/ 119 w 741"/>
              <a:gd name="T7" fmla="*/ 325 h 1964"/>
              <a:gd name="T8" fmla="*/ 167 w 741"/>
              <a:gd name="T9" fmla="*/ 271 h 1964"/>
              <a:gd name="T10" fmla="*/ 182 w 741"/>
              <a:gd name="T11" fmla="*/ 213 h 1964"/>
              <a:gd name="T12" fmla="*/ 217 w 741"/>
              <a:gd name="T13" fmla="*/ 183 h 1964"/>
              <a:gd name="T14" fmla="*/ 220 w 741"/>
              <a:gd name="T15" fmla="*/ 131 h 1964"/>
              <a:gd name="T16" fmla="*/ 308 w 741"/>
              <a:gd name="T17" fmla="*/ 3 h 1964"/>
              <a:gd name="T18" fmla="*/ 399 w 741"/>
              <a:gd name="T19" fmla="*/ 90 h 1964"/>
              <a:gd name="T20" fmla="*/ 410 w 741"/>
              <a:gd name="T21" fmla="*/ 101 h 1964"/>
              <a:gd name="T22" fmla="*/ 399 w 741"/>
              <a:gd name="T23" fmla="*/ 226 h 1964"/>
              <a:gd name="T24" fmla="*/ 503 w 741"/>
              <a:gd name="T25" fmla="*/ 286 h 1964"/>
              <a:gd name="T26" fmla="*/ 554 w 741"/>
              <a:gd name="T27" fmla="*/ 301 h 1964"/>
              <a:gd name="T28" fmla="*/ 616 w 741"/>
              <a:gd name="T29" fmla="*/ 375 h 1964"/>
              <a:gd name="T30" fmla="*/ 647 w 741"/>
              <a:gd name="T31" fmla="*/ 473 h 1964"/>
              <a:gd name="T32" fmla="*/ 656 w 741"/>
              <a:gd name="T33" fmla="*/ 543 h 1964"/>
              <a:gd name="T34" fmla="*/ 669 w 741"/>
              <a:gd name="T35" fmla="*/ 608 h 1964"/>
              <a:gd name="T36" fmla="*/ 688 w 741"/>
              <a:gd name="T37" fmla="*/ 1022 h 1964"/>
              <a:gd name="T38" fmla="*/ 672 w 741"/>
              <a:gd name="T39" fmla="*/ 1074 h 1964"/>
              <a:gd name="T40" fmla="*/ 740 w 741"/>
              <a:gd name="T41" fmla="*/ 1112 h 1964"/>
              <a:gd name="T42" fmla="*/ 735 w 741"/>
              <a:gd name="T43" fmla="*/ 1342 h 1964"/>
              <a:gd name="T44" fmla="*/ 656 w 741"/>
              <a:gd name="T45" fmla="*/ 1410 h 1964"/>
              <a:gd name="T46" fmla="*/ 582 w 741"/>
              <a:gd name="T47" fmla="*/ 1472 h 1964"/>
              <a:gd name="T48" fmla="*/ 584 w 741"/>
              <a:gd name="T49" fmla="*/ 1807 h 1964"/>
              <a:gd name="T50" fmla="*/ 635 w 741"/>
              <a:gd name="T51" fmla="*/ 1945 h 1964"/>
              <a:gd name="T52" fmla="*/ 506 w 741"/>
              <a:gd name="T53" fmla="*/ 1934 h 1964"/>
              <a:gd name="T54" fmla="*/ 449 w 741"/>
              <a:gd name="T55" fmla="*/ 1882 h 1964"/>
              <a:gd name="T56" fmla="*/ 430 w 741"/>
              <a:gd name="T57" fmla="*/ 1804 h 1964"/>
              <a:gd name="T58" fmla="*/ 444 w 741"/>
              <a:gd name="T59" fmla="*/ 1750 h 1964"/>
              <a:gd name="T60" fmla="*/ 427 w 741"/>
              <a:gd name="T61" fmla="*/ 1696 h 1964"/>
              <a:gd name="T62" fmla="*/ 390 w 741"/>
              <a:gd name="T63" fmla="*/ 1308 h 1964"/>
              <a:gd name="T64" fmla="*/ 354 w 741"/>
              <a:gd name="T65" fmla="*/ 1449 h 1964"/>
              <a:gd name="T66" fmla="*/ 316 w 741"/>
              <a:gd name="T67" fmla="*/ 1734 h 1964"/>
              <a:gd name="T68" fmla="*/ 324 w 741"/>
              <a:gd name="T69" fmla="*/ 1831 h 1964"/>
              <a:gd name="T70" fmla="*/ 282 w 741"/>
              <a:gd name="T71" fmla="*/ 1894 h 1964"/>
              <a:gd name="T72" fmla="*/ 269 w 741"/>
              <a:gd name="T73" fmla="*/ 1936 h 1964"/>
              <a:gd name="T74" fmla="*/ 149 w 741"/>
              <a:gd name="T75" fmla="*/ 1945 h 1964"/>
              <a:gd name="T76" fmla="*/ 189 w 741"/>
              <a:gd name="T77" fmla="*/ 1856 h 1964"/>
              <a:gd name="T78" fmla="*/ 172 w 741"/>
              <a:gd name="T79" fmla="*/ 1790 h 1964"/>
              <a:gd name="T80" fmla="*/ 206 w 741"/>
              <a:gd name="T81" fmla="*/ 1718 h 1964"/>
              <a:gd name="T82" fmla="*/ 185 w 741"/>
              <a:gd name="T83" fmla="*/ 1544 h 1964"/>
              <a:gd name="T84" fmla="*/ 91 w 741"/>
              <a:gd name="T85" fmla="*/ 1068 h 1964"/>
              <a:gd name="T86" fmla="*/ 134 w 741"/>
              <a:gd name="T87" fmla="*/ 845 h 1964"/>
              <a:gd name="T88" fmla="*/ 164 w 741"/>
              <a:gd name="T89" fmla="*/ 646 h 1964"/>
              <a:gd name="T90" fmla="*/ 122 w 741"/>
              <a:gd name="T91" fmla="*/ 659 h 1964"/>
              <a:gd name="T92" fmla="*/ 17 w 741"/>
              <a:gd name="T93" fmla="*/ 536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1" h="1964">
                <a:moveTo>
                  <a:pt x="17" y="536"/>
                </a:moveTo>
                <a:cubicBezTo>
                  <a:pt x="26" y="516"/>
                  <a:pt x="45" y="502"/>
                  <a:pt x="54" y="485"/>
                </a:cubicBezTo>
                <a:cubicBezTo>
                  <a:pt x="60" y="474"/>
                  <a:pt x="59" y="464"/>
                  <a:pt x="73" y="463"/>
                </a:cubicBezTo>
                <a:cubicBezTo>
                  <a:pt x="67" y="454"/>
                  <a:pt x="80" y="456"/>
                  <a:pt x="80" y="449"/>
                </a:cubicBezTo>
                <a:cubicBezTo>
                  <a:pt x="75" y="443"/>
                  <a:pt x="67" y="428"/>
                  <a:pt x="80" y="425"/>
                </a:cubicBezTo>
                <a:cubicBezTo>
                  <a:pt x="75" y="415"/>
                  <a:pt x="85" y="413"/>
                  <a:pt x="87" y="405"/>
                </a:cubicBezTo>
                <a:cubicBezTo>
                  <a:pt x="90" y="387"/>
                  <a:pt x="83" y="359"/>
                  <a:pt x="91" y="344"/>
                </a:cubicBezTo>
                <a:cubicBezTo>
                  <a:pt x="94" y="338"/>
                  <a:pt x="110" y="329"/>
                  <a:pt x="119" y="325"/>
                </a:cubicBezTo>
                <a:cubicBezTo>
                  <a:pt x="136" y="316"/>
                  <a:pt x="150" y="310"/>
                  <a:pt x="170" y="308"/>
                </a:cubicBezTo>
                <a:cubicBezTo>
                  <a:pt x="170" y="296"/>
                  <a:pt x="165" y="283"/>
                  <a:pt x="167" y="271"/>
                </a:cubicBezTo>
                <a:cubicBezTo>
                  <a:pt x="167" y="265"/>
                  <a:pt x="172" y="259"/>
                  <a:pt x="174" y="252"/>
                </a:cubicBezTo>
                <a:cubicBezTo>
                  <a:pt x="177" y="238"/>
                  <a:pt x="177" y="222"/>
                  <a:pt x="182" y="213"/>
                </a:cubicBezTo>
                <a:cubicBezTo>
                  <a:pt x="185" y="207"/>
                  <a:pt x="195" y="204"/>
                  <a:pt x="200" y="199"/>
                </a:cubicBezTo>
                <a:cubicBezTo>
                  <a:pt x="207" y="194"/>
                  <a:pt x="212" y="189"/>
                  <a:pt x="217" y="183"/>
                </a:cubicBezTo>
                <a:cubicBezTo>
                  <a:pt x="220" y="171"/>
                  <a:pt x="209" y="151"/>
                  <a:pt x="219" y="142"/>
                </a:cubicBezTo>
                <a:cubicBezTo>
                  <a:pt x="216" y="141"/>
                  <a:pt x="216" y="131"/>
                  <a:pt x="220" y="131"/>
                </a:cubicBezTo>
                <a:cubicBezTo>
                  <a:pt x="213" y="102"/>
                  <a:pt x="217" y="60"/>
                  <a:pt x="233" y="40"/>
                </a:cubicBezTo>
                <a:cubicBezTo>
                  <a:pt x="249" y="22"/>
                  <a:pt x="276" y="0"/>
                  <a:pt x="308" y="3"/>
                </a:cubicBezTo>
                <a:cubicBezTo>
                  <a:pt x="325" y="4"/>
                  <a:pt x="353" y="10"/>
                  <a:pt x="365" y="18"/>
                </a:cubicBezTo>
                <a:cubicBezTo>
                  <a:pt x="380" y="28"/>
                  <a:pt x="395" y="66"/>
                  <a:pt x="399" y="90"/>
                </a:cubicBezTo>
                <a:cubicBezTo>
                  <a:pt x="400" y="94"/>
                  <a:pt x="401" y="101"/>
                  <a:pt x="399" y="106"/>
                </a:cubicBezTo>
                <a:cubicBezTo>
                  <a:pt x="403" y="104"/>
                  <a:pt x="405" y="98"/>
                  <a:pt x="410" y="101"/>
                </a:cubicBezTo>
                <a:cubicBezTo>
                  <a:pt x="418" y="121"/>
                  <a:pt x="425" y="177"/>
                  <a:pt x="398" y="176"/>
                </a:cubicBezTo>
                <a:cubicBezTo>
                  <a:pt x="396" y="196"/>
                  <a:pt x="395" y="207"/>
                  <a:pt x="399" y="226"/>
                </a:cubicBezTo>
                <a:cubicBezTo>
                  <a:pt x="415" y="234"/>
                  <a:pt x="422" y="247"/>
                  <a:pt x="435" y="257"/>
                </a:cubicBezTo>
                <a:cubicBezTo>
                  <a:pt x="456" y="272"/>
                  <a:pt x="476" y="277"/>
                  <a:pt x="503" y="286"/>
                </a:cubicBezTo>
                <a:cubicBezTo>
                  <a:pt x="516" y="290"/>
                  <a:pt x="528" y="299"/>
                  <a:pt x="540" y="301"/>
                </a:cubicBezTo>
                <a:cubicBezTo>
                  <a:pt x="544" y="302"/>
                  <a:pt x="549" y="301"/>
                  <a:pt x="554" y="301"/>
                </a:cubicBezTo>
                <a:cubicBezTo>
                  <a:pt x="577" y="304"/>
                  <a:pt x="603" y="318"/>
                  <a:pt x="617" y="333"/>
                </a:cubicBezTo>
                <a:cubicBezTo>
                  <a:pt x="615" y="349"/>
                  <a:pt x="620" y="360"/>
                  <a:pt x="616" y="375"/>
                </a:cubicBezTo>
                <a:cubicBezTo>
                  <a:pt x="626" y="391"/>
                  <a:pt x="629" y="411"/>
                  <a:pt x="634" y="434"/>
                </a:cubicBezTo>
                <a:cubicBezTo>
                  <a:pt x="638" y="448"/>
                  <a:pt x="644" y="461"/>
                  <a:pt x="647" y="473"/>
                </a:cubicBezTo>
                <a:cubicBezTo>
                  <a:pt x="651" y="487"/>
                  <a:pt x="649" y="498"/>
                  <a:pt x="649" y="511"/>
                </a:cubicBezTo>
                <a:cubicBezTo>
                  <a:pt x="650" y="521"/>
                  <a:pt x="656" y="532"/>
                  <a:pt x="656" y="543"/>
                </a:cubicBezTo>
                <a:cubicBezTo>
                  <a:pt x="657" y="548"/>
                  <a:pt x="656" y="554"/>
                  <a:pt x="656" y="558"/>
                </a:cubicBezTo>
                <a:cubicBezTo>
                  <a:pt x="660" y="576"/>
                  <a:pt x="669" y="589"/>
                  <a:pt x="669" y="608"/>
                </a:cubicBezTo>
                <a:cubicBezTo>
                  <a:pt x="670" y="633"/>
                  <a:pt x="674" y="656"/>
                  <a:pt x="676" y="681"/>
                </a:cubicBezTo>
                <a:cubicBezTo>
                  <a:pt x="686" y="791"/>
                  <a:pt x="684" y="907"/>
                  <a:pt x="688" y="1022"/>
                </a:cubicBezTo>
                <a:cubicBezTo>
                  <a:pt x="682" y="1023"/>
                  <a:pt x="674" y="1021"/>
                  <a:pt x="671" y="1025"/>
                </a:cubicBezTo>
                <a:cubicBezTo>
                  <a:pt x="671" y="1040"/>
                  <a:pt x="675" y="1058"/>
                  <a:pt x="672" y="1074"/>
                </a:cubicBezTo>
                <a:cubicBezTo>
                  <a:pt x="689" y="1080"/>
                  <a:pt x="723" y="1071"/>
                  <a:pt x="736" y="1084"/>
                </a:cubicBezTo>
                <a:cubicBezTo>
                  <a:pt x="741" y="1088"/>
                  <a:pt x="740" y="1101"/>
                  <a:pt x="740" y="1112"/>
                </a:cubicBezTo>
                <a:cubicBezTo>
                  <a:pt x="738" y="1158"/>
                  <a:pt x="738" y="1229"/>
                  <a:pt x="736" y="1283"/>
                </a:cubicBezTo>
                <a:cubicBezTo>
                  <a:pt x="735" y="1303"/>
                  <a:pt x="739" y="1329"/>
                  <a:pt x="735" y="1342"/>
                </a:cubicBezTo>
                <a:cubicBezTo>
                  <a:pt x="731" y="1353"/>
                  <a:pt x="714" y="1357"/>
                  <a:pt x="713" y="1366"/>
                </a:cubicBezTo>
                <a:cubicBezTo>
                  <a:pt x="692" y="1377"/>
                  <a:pt x="675" y="1395"/>
                  <a:pt x="656" y="1410"/>
                </a:cubicBezTo>
                <a:cubicBezTo>
                  <a:pt x="634" y="1428"/>
                  <a:pt x="607" y="1445"/>
                  <a:pt x="592" y="1468"/>
                </a:cubicBezTo>
                <a:cubicBezTo>
                  <a:pt x="590" y="1471"/>
                  <a:pt x="582" y="1467"/>
                  <a:pt x="582" y="1472"/>
                </a:cubicBezTo>
                <a:cubicBezTo>
                  <a:pt x="586" y="1560"/>
                  <a:pt x="574" y="1676"/>
                  <a:pt x="580" y="1770"/>
                </a:cubicBezTo>
                <a:cubicBezTo>
                  <a:pt x="581" y="1783"/>
                  <a:pt x="585" y="1798"/>
                  <a:pt x="584" y="1807"/>
                </a:cubicBezTo>
                <a:cubicBezTo>
                  <a:pt x="582" y="1817"/>
                  <a:pt x="571" y="1826"/>
                  <a:pt x="569" y="1835"/>
                </a:cubicBezTo>
                <a:cubicBezTo>
                  <a:pt x="589" y="1874"/>
                  <a:pt x="625" y="1897"/>
                  <a:pt x="635" y="1945"/>
                </a:cubicBezTo>
                <a:cubicBezTo>
                  <a:pt x="618" y="1957"/>
                  <a:pt x="584" y="1964"/>
                  <a:pt x="555" y="1962"/>
                </a:cubicBezTo>
                <a:cubicBezTo>
                  <a:pt x="536" y="1960"/>
                  <a:pt x="511" y="1949"/>
                  <a:pt x="506" y="1934"/>
                </a:cubicBezTo>
                <a:cubicBezTo>
                  <a:pt x="501" y="1920"/>
                  <a:pt x="505" y="1904"/>
                  <a:pt x="492" y="1896"/>
                </a:cubicBezTo>
                <a:cubicBezTo>
                  <a:pt x="476" y="1905"/>
                  <a:pt x="459" y="1891"/>
                  <a:pt x="449" y="1882"/>
                </a:cubicBezTo>
                <a:cubicBezTo>
                  <a:pt x="447" y="1881"/>
                  <a:pt x="449" y="1874"/>
                  <a:pt x="448" y="1870"/>
                </a:cubicBezTo>
                <a:cubicBezTo>
                  <a:pt x="430" y="1856"/>
                  <a:pt x="424" y="1831"/>
                  <a:pt x="430" y="1804"/>
                </a:cubicBezTo>
                <a:cubicBezTo>
                  <a:pt x="431" y="1796"/>
                  <a:pt x="438" y="1791"/>
                  <a:pt x="440" y="1783"/>
                </a:cubicBezTo>
                <a:cubicBezTo>
                  <a:pt x="442" y="1774"/>
                  <a:pt x="445" y="1757"/>
                  <a:pt x="444" y="1750"/>
                </a:cubicBezTo>
                <a:cubicBezTo>
                  <a:pt x="442" y="1742"/>
                  <a:pt x="432" y="1738"/>
                  <a:pt x="430" y="1732"/>
                </a:cubicBezTo>
                <a:cubicBezTo>
                  <a:pt x="427" y="1724"/>
                  <a:pt x="428" y="1710"/>
                  <a:pt x="427" y="1696"/>
                </a:cubicBezTo>
                <a:cubicBezTo>
                  <a:pt x="425" y="1660"/>
                  <a:pt x="420" y="1622"/>
                  <a:pt x="417" y="1590"/>
                </a:cubicBezTo>
                <a:cubicBezTo>
                  <a:pt x="408" y="1494"/>
                  <a:pt x="396" y="1404"/>
                  <a:pt x="390" y="1308"/>
                </a:cubicBezTo>
                <a:cubicBezTo>
                  <a:pt x="386" y="1247"/>
                  <a:pt x="387" y="1171"/>
                  <a:pt x="365" y="1130"/>
                </a:cubicBezTo>
                <a:cubicBezTo>
                  <a:pt x="356" y="1229"/>
                  <a:pt x="360" y="1346"/>
                  <a:pt x="354" y="1449"/>
                </a:cubicBezTo>
                <a:cubicBezTo>
                  <a:pt x="348" y="1536"/>
                  <a:pt x="358" y="1641"/>
                  <a:pt x="333" y="1704"/>
                </a:cubicBezTo>
                <a:cubicBezTo>
                  <a:pt x="329" y="1713"/>
                  <a:pt x="319" y="1722"/>
                  <a:pt x="316" y="1734"/>
                </a:cubicBezTo>
                <a:cubicBezTo>
                  <a:pt x="312" y="1749"/>
                  <a:pt x="316" y="1764"/>
                  <a:pt x="309" y="1775"/>
                </a:cubicBezTo>
                <a:cubicBezTo>
                  <a:pt x="313" y="1791"/>
                  <a:pt x="328" y="1812"/>
                  <a:pt x="324" y="1831"/>
                </a:cubicBezTo>
                <a:cubicBezTo>
                  <a:pt x="322" y="1844"/>
                  <a:pt x="307" y="1845"/>
                  <a:pt x="301" y="1856"/>
                </a:cubicBezTo>
                <a:cubicBezTo>
                  <a:pt x="309" y="1876"/>
                  <a:pt x="294" y="1887"/>
                  <a:pt x="282" y="1894"/>
                </a:cubicBezTo>
                <a:cubicBezTo>
                  <a:pt x="274" y="1898"/>
                  <a:pt x="270" y="1894"/>
                  <a:pt x="267" y="1901"/>
                </a:cubicBezTo>
                <a:cubicBezTo>
                  <a:pt x="265" y="1906"/>
                  <a:pt x="273" y="1924"/>
                  <a:pt x="269" y="1936"/>
                </a:cubicBezTo>
                <a:cubicBezTo>
                  <a:pt x="263" y="1959"/>
                  <a:pt x="228" y="1964"/>
                  <a:pt x="196" y="1962"/>
                </a:cubicBezTo>
                <a:cubicBezTo>
                  <a:pt x="179" y="1960"/>
                  <a:pt x="153" y="1957"/>
                  <a:pt x="149" y="1945"/>
                </a:cubicBezTo>
                <a:cubicBezTo>
                  <a:pt x="144" y="1932"/>
                  <a:pt x="157" y="1907"/>
                  <a:pt x="163" y="1896"/>
                </a:cubicBezTo>
                <a:cubicBezTo>
                  <a:pt x="171" y="1881"/>
                  <a:pt x="182" y="1870"/>
                  <a:pt x="189" y="1856"/>
                </a:cubicBezTo>
                <a:cubicBezTo>
                  <a:pt x="179" y="1844"/>
                  <a:pt x="192" y="1828"/>
                  <a:pt x="196" y="1815"/>
                </a:cubicBezTo>
                <a:cubicBezTo>
                  <a:pt x="188" y="1807"/>
                  <a:pt x="178" y="1801"/>
                  <a:pt x="172" y="1790"/>
                </a:cubicBezTo>
                <a:cubicBezTo>
                  <a:pt x="169" y="1763"/>
                  <a:pt x="180" y="1760"/>
                  <a:pt x="191" y="1747"/>
                </a:cubicBezTo>
                <a:cubicBezTo>
                  <a:pt x="197" y="1739"/>
                  <a:pt x="206" y="1729"/>
                  <a:pt x="206" y="1718"/>
                </a:cubicBezTo>
                <a:cubicBezTo>
                  <a:pt x="206" y="1710"/>
                  <a:pt x="200" y="1699"/>
                  <a:pt x="197" y="1688"/>
                </a:cubicBezTo>
                <a:cubicBezTo>
                  <a:pt x="185" y="1646"/>
                  <a:pt x="184" y="1592"/>
                  <a:pt x="185" y="1544"/>
                </a:cubicBezTo>
                <a:cubicBezTo>
                  <a:pt x="188" y="1388"/>
                  <a:pt x="174" y="1229"/>
                  <a:pt x="161" y="1089"/>
                </a:cubicBezTo>
                <a:cubicBezTo>
                  <a:pt x="136" y="1083"/>
                  <a:pt x="111" y="1078"/>
                  <a:pt x="91" y="1068"/>
                </a:cubicBezTo>
                <a:cubicBezTo>
                  <a:pt x="105" y="997"/>
                  <a:pt x="120" y="925"/>
                  <a:pt x="137" y="855"/>
                </a:cubicBezTo>
                <a:cubicBezTo>
                  <a:pt x="138" y="850"/>
                  <a:pt x="132" y="851"/>
                  <a:pt x="134" y="845"/>
                </a:cubicBezTo>
                <a:cubicBezTo>
                  <a:pt x="150" y="806"/>
                  <a:pt x="165" y="761"/>
                  <a:pt x="171" y="711"/>
                </a:cubicBezTo>
                <a:cubicBezTo>
                  <a:pt x="174" y="684"/>
                  <a:pt x="166" y="669"/>
                  <a:pt x="164" y="646"/>
                </a:cubicBezTo>
                <a:cubicBezTo>
                  <a:pt x="163" y="628"/>
                  <a:pt x="163" y="615"/>
                  <a:pt x="160" y="601"/>
                </a:cubicBezTo>
                <a:cubicBezTo>
                  <a:pt x="154" y="629"/>
                  <a:pt x="140" y="647"/>
                  <a:pt x="122" y="659"/>
                </a:cubicBezTo>
                <a:cubicBezTo>
                  <a:pt x="83" y="685"/>
                  <a:pt x="17" y="650"/>
                  <a:pt x="6" y="612"/>
                </a:cubicBezTo>
                <a:cubicBezTo>
                  <a:pt x="0" y="588"/>
                  <a:pt x="9" y="554"/>
                  <a:pt x="17" y="536"/>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 name="Freeform 64"/>
          <p:cNvSpPr>
            <a:spLocks/>
          </p:cNvSpPr>
          <p:nvPr/>
        </p:nvSpPr>
        <p:spPr bwMode="auto">
          <a:xfrm>
            <a:off x="8388742" y="2620855"/>
            <a:ext cx="154204" cy="507366"/>
          </a:xfrm>
          <a:custGeom>
            <a:avLst/>
            <a:gdLst>
              <a:gd name="T0" fmla="*/ 6 w 589"/>
              <a:gd name="T1" fmla="*/ 1023 h 1939"/>
              <a:gd name="T2" fmla="*/ 17 w 589"/>
              <a:gd name="T3" fmla="*/ 1140 h 1939"/>
              <a:gd name="T4" fmla="*/ 40 w 589"/>
              <a:gd name="T5" fmla="*/ 1167 h 1939"/>
              <a:gd name="T6" fmla="*/ 102 w 589"/>
              <a:gd name="T7" fmla="*/ 1192 h 1939"/>
              <a:gd name="T8" fmla="*/ 77 w 589"/>
              <a:gd name="T9" fmla="*/ 1155 h 1939"/>
              <a:gd name="T10" fmla="*/ 79 w 589"/>
              <a:gd name="T11" fmla="*/ 1108 h 1939"/>
              <a:gd name="T12" fmla="*/ 113 w 589"/>
              <a:gd name="T13" fmla="*/ 1159 h 1939"/>
              <a:gd name="T14" fmla="*/ 77 w 589"/>
              <a:gd name="T15" fmla="*/ 1031 h 1939"/>
              <a:gd name="T16" fmla="*/ 125 w 589"/>
              <a:gd name="T17" fmla="*/ 732 h 1939"/>
              <a:gd name="T18" fmla="*/ 121 w 589"/>
              <a:gd name="T19" fmla="*/ 881 h 1939"/>
              <a:gd name="T20" fmla="*/ 115 w 589"/>
              <a:gd name="T21" fmla="*/ 975 h 1939"/>
              <a:gd name="T22" fmla="*/ 117 w 589"/>
              <a:gd name="T23" fmla="*/ 1088 h 1939"/>
              <a:gd name="T24" fmla="*/ 125 w 589"/>
              <a:gd name="T25" fmla="*/ 1163 h 1939"/>
              <a:gd name="T26" fmla="*/ 129 w 589"/>
              <a:gd name="T27" fmla="*/ 1327 h 1939"/>
              <a:gd name="T28" fmla="*/ 114 w 589"/>
              <a:gd name="T29" fmla="*/ 1601 h 1939"/>
              <a:gd name="T30" fmla="*/ 135 w 589"/>
              <a:gd name="T31" fmla="*/ 1710 h 1939"/>
              <a:gd name="T32" fmla="*/ 109 w 589"/>
              <a:gd name="T33" fmla="*/ 1802 h 1939"/>
              <a:gd name="T34" fmla="*/ 97 w 589"/>
              <a:gd name="T35" fmla="*/ 1842 h 1939"/>
              <a:gd name="T36" fmla="*/ 77 w 589"/>
              <a:gd name="T37" fmla="*/ 1886 h 1939"/>
              <a:gd name="T38" fmla="*/ 167 w 589"/>
              <a:gd name="T39" fmla="*/ 1928 h 1939"/>
              <a:gd name="T40" fmla="*/ 208 w 589"/>
              <a:gd name="T41" fmla="*/ 1863 h 1939"/>
              <a:gd name="T42" fmla="*/ 247 w 589"/>
              <a:gd name="T43" fmla="*/ 1775 h 1939"/>
              <a:gd name="T44" fmla="*/ 273 w 589"/>
              <a:gd name="T45" fmla="*/ 1697 h 1939"/>
              <a:gd name="T46" fmla="*/ 283 w 589"/>
              <a:gd name="T47" fmla="*/ 1552 h 1939"/>
              <a:gd name="T48" fmla="*/ 308 w 589"/>
              <a:gd name="T49" fmla="*/ 1223 h 1939"/>
              <a:gd name="T50" fmla="*/ 372 w 589"/>
              <a:gd name="T51" fmla="*/ 1636 h 1939"/>
              <a:gd name="T52" fmla="*/ 376 w 589"/>
              <a:gd name="T53" fmla="*/ 1735 h 1939"/>
              <a:gd name="T54" fmla="*/ 390 w 589"/>
              <a:gd name="T55" fmla="*/ 1824 h 1939"/>
              <a:gd name="T56" fmla="*/ 415 w 589"/>
              <a:gd name="T57" fmla="*/ 1879 h 1939"/>
              <a:gd name="T58" fmla="*/ 519 w 589"/>
              <a:gd name="T59" fmla="*/ 1928 h 1939"/>
              <a:gd name="T60" fmla="*/ 506 w 589"/>
              <a:gd name="T61" fmla="*/ 1773 h 1939"/>
              <a:gd name="T62" fmla="*/ 481 w 589"/>
              <a:gd name="T63" fmla="*/ 1675 h 1939"/>
              <a:gd name="T64" fmla="*/ 506 w 589"/>
              <a:gd name="T65" fmla="*/ 1534 h 1939"/>
              <a:gd name="T66" fmla="*/ 561 w 589"/>
              <a:gd name="T67" fmla="*/ 1538 h 1939"/>
              <a:gd name="T68" fmla="*/ 577 w 589"/>
              <a:gd name="T69" fmla="*/ 1434 h 1939"/>
              <a:gd name="T70" fmla="*/ 574 w 589"/>
              <a:gd name="T71" fmla="*/ 1184 h 1939"/>
              <a:gd name="T72" fmla="*/ 579 w 589"/>
              <a:gd name="T73" fmla="*/ 1096 h 1939"/>
              <a:gd name="T74" fmla="*/ 568 w 589"/>
              <a:gd name="T75" fmla="*/ 1001 h 1939"/>
              <a:gd name="T76" fmla="*/ 557 w 589"/>
              <a:gd name="T77" fmla="*/ 767 h 1939"/>
              <a:gd name="T78" fmla="*/ 537 w 589"/>
              <a:gd name="T79" fmla="*/ 596 h 1939"/>
              <a:gd name="T80" fmla="*/ 530 w 589"/>
              <a:gd name="T81" fmla="*/ 541 h 1939"/>
              <a:gd name="T82" fmla="*/ 523 w 589"/>
              <a:gd name="T83" fmla="*/ 409 h 1939"/>
              <a:gd name="T84" fmla="*/ 452 w 589"/>
              <a:gd name="T85" fmla="*/ 331 h 1939"/>
              <a:gd name="T86" fmla="*/ 386 w 589"/>
              <a:gd name="T87" fmla="*/ 302 h 1939"/>
              <a:gd name="T88" fmla="*/ 340 w 589"/>
              <a:gd name="T89" fmla="*/ 268 h 1939"/>
              <a:gd name="T90" fmla="*/ 377 w 589"/>
              <a:gd name="T91" fmla="*/ 152 h 1939"/>
              <a:gd name="T92" fmla="*/ 346 w 589"/>
              <a:gd name="T93" fmla="*/ 31 h 1939"/>
              <a:gd name="T94" fmla="*/ 341 w 589"/>
              <a:gd name="T95" fmla="*/ 28 h 1939"/>
              <a:gd name="T96" fmla="*/ 199 w 589"/>
              <a:gd name="T97" fmla="*/ 22 h 1939"/>
              <a:gd name="T98" fmla="*/ 173 w 589"/>
              <a:gd name="T99" fmla="*/ 84 h 1939"/>
              <a:gd name="T100" fmla="*/ 172 w 589"/>
              <a:gd name="T101" fmla="*/ 89 h 1939"/>
              <a:gd name="T102" fmla="*/ 167 w 589"/>
              <a:gd name="T103" fmla="*/ 158 h 1939"/>
              <a:gd name="T104" fmla="*/ 197 w 589"/>
              <a:gd name="T105" fmla="*/ 204 h 1939"/>
              <a:gd name="T106" fmla="*/ 205 w 589"/>
              <a:gd name="T107" fmla="*/ 294 h 1939"/>
              <a:gd name="T108" fmla="*/ 149 w 589"/>
              <a:gd name="T109" fmla="*/ 325 h 1939"/>
              <a:gd name="T110" fmla="*/ 79 w 589"/>
              <a:gd name="T111" fmla="*/ 362 h 1939"/>
              <a:gd name="T112" fmla="*/ 42 w 589"/>
              <a:gd name="T113" fmla="*/ 445 h 1939"/>
              <a:gd name="T114" fmla="*/ 10 w 589"/>
              <a:gd name="T115" fmla="*/ 782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9" h="1939">
                <a:moveTo>
                  <a:pt x="10" y="782"/>
                </a:moveTo>
                <a:cubicBezTo>
                  <a:pt x="6" y="864"/>
                  <a:pt x="0" y="946"/>
                  <a:pt x="6" y="1023"/>
                </a:cubicBezTo>
                <a:cubicBezTo>
                  <a:pt x="7" y="1028"/>
                  <a:pt x="16" y="1026"/>
                  <a:pt x="18" y="1031"/>
                </a:cubicBezTo>
                <a:cubicBezTo>
                  <a:pt x="15" y="1070"/>
                  <a:pt x="1" y="1109"/>
                  <a:pt x="17" y="1140"/>
                </a:cubicBezTo>
                <a:cubicBezTo>
                  <a:pt x="19" y="1144"/>
                  <a:pt x="22" y="1145"/>
                  <a:pt x="25" y="1149"/>
                </a:cubicBezTo>
                <a:cubicBezTo>
                  <a:pt x="31" y="1156"/>
                  <a:pt x="34" y="1160"/>
                  <a:pt x="40" y="1167"/>
                </a:cubicBezTo>
                <a:cubicBezTo>
                  <a:pt x="50" y="1177"/>
                  <a:pt x="59" y="1181"/>
                  <a:pt x="75" y="1187"/>
                </a:cubicBezTo>
                <a:cubicBezTo>
                  <a:pt x="83" y="1191"/>
                  <a:pt x="94" y="1198"/>
                  <a:pt x="102" y="1192"/>
                </a:cubicBezTo>
                <a:cubicBezTo>
                  <a:pt x="106" y="1181"/>
                  <a:pt x="94" y="1176"/>
                  <a:pt x="86" y="1171"/>
                </a:cubicBezTo>
                <a:cubicBezTo>
                  <a:pt x="88" y="1161"/>
                  <a:pt x="81" y="1160"/>
                  <a:pt x="77" y="1155"/>
                </a:cubicBezTo>
                <a:cubicBezTo>
                  <a:pt x="78" y="1150"/>
                  <a:pt x="73" y="1145"/>
                  <a:pt x="72" y="1138"/>
                </a:cubicBezTo>
                <a:cubicBezTo>
                  <a:pt x="71" y="1128"/>
                  <a:pt x="72" y="1112"/>
                  <a:pt x="79" y="1108"/>
                </a:cubicBezTo>
                <a:cubicBezTo>
                  <a:pt x="86" y="1112"/>
                  <a:pt x="85" y="1127"/>
                  <a:pt x="89" y="1139"/>
                </a:cubicBezTo>
                <a:cubicBezTo>
                  <a:pt x="92" y="1151"/>
                  <a:pt x="101" y="1164"/>
                  <a:pt x="113" y="1159"/>
                </a:cubicBezTo>
                <a:cubicBezTo>
                  <a:pt x="119" y="1150"/>
                  <a:pt x="114" y="1137"/>
                  <a:pt x="112" y="1126"/>
                </a:cubicBezTo>
                <a:cubicBezTo>
                  <a:pt x="103" y="1092"/>
                  <a:pt x="101" y="1050"/>
                  <a:pt x="77" y="1031"/>
                </a:cubicBezTo>
                <a:cubicBezTo>
                  <a:pt x="91" y="1025"/>
                  <a:pt x="89" y="1005"/>
                  <a:pt x="93" y="984"/>
                </a:cubicBezTo>
                <a:cubicBezTo>
                  <a:pt x="108" y="906"/>
                  <a:pt x="115" y="813"/>
                  <a:pt x="125" y="732"/>
                </a:cubicBezTo>
                <a:cubicBezTo>
                  <a:pt x="142" y="773"/>
                  <a:pt x="122" y="827"/>
                  <a:pt x="117" y="872"/>
                </a:cubicBezTo>
                <a:cubicBezTo>
                  <a:pt x="116" y="877"/>
                  <a:pt x="122" y="876"/>
                  <a:pt x="121" y="881"/>
                </a:cubicBezTo>
                <a:cubicBezTo>
                  <a:pt x="120" y="901"/>
                  <a:pt x="123" y="920"/>
                  <a:pt x="121" y="942"/>
                </a:cubicBezTo>
                <a:cubicBezTo>
                  <a:pt x="120" y="953"/>
                  <a:pt x="116" y="964"/>
                  <a:pt x="115" y="975"/>
                </a:cubicBezTo>
                <a:cubicBezTo>
                  <a:pt x="114" y="990"/>
                  <a:pt x="116" y="1006"/>
                  <a:pt x="117" y="1024"/>
                </a:cubicBezTo>
                <a:cubicBezTo>
                  <a:pt x="119" y="1045"/>
                  <a:pt x="114" y="1069"/>
                  <a:pt x="117" y="1088"/>
                </a:cubicBezTo>
                <a:cubicBezTo>
                  <a:pt x="118" y="1094"/>
                  <a:pt x="121" y="1097"/>
                  <a:pt x="122" y="1101"/>
                </a:cubicBezTo>
                <a:cubicBezTo>
                  <a:pt x="125" y="1120"/>
                  <a:pt x="124" y="1143"/>
                  <a:pt x="125" y="1163"/>
                </a:cubicBezTo>
                <a:cubicBezTo>
                  <a:pt x="127" y="1183"/>
                  <a:pt x="131" y="1202"/>
                  <a:pt x="132" y="1221"/>
                </a:cubicBezTo>
                <a:cubicBezTo>
                  <a:pt x="136" y="1256"/>
                  <a:pt x="127" y="1291"/>
                  <a:pt x="129" y="1327"/>
                </a:cubicBezTo>
                <a:cubicBezTo>
                  <a:pt x="131" y="1374"/>
                  <a:pt x="131" y="1424"/>
                  <a:pt x="128" y="1470"/>
                </a:cubicBezTo>
                <a:cubicBezTo>
                  <a:pt x="124" y="1516"/>
                  <a:pt x="111" y="1561"/>
                  <a:pt x="114" y="1601"/>
                </a:cubicBezTo>
                <a:cubicBezTo>
                  <a:pt x="116" y="1624"/>
                  <a:pt x="121" y="1649"/>
                  <a:pt x="127" y="1669"/>
                </a:cubicBezTo>
                <a:cubicBezTo>
                  <a:pt x="129" y="1680"/>
                  <a:pt x="139" y="1695"/>
                  <a:pt x="135" y="1710"/>
                </a:cubicBezTo>
                <a:cubicBezTo>
                  <a:pt x="131" y="1722"/>
                  <a:pt x="111" y="1725"/>
                  <a:pt x="106" y="1734"/>
                </a:cubicBezTo>
                <a:cubicBezTo>
                  <a:pt x="99" y="1745"/>
                  <a:pt x="104" y="1790"/>
                  <a:pt x="109" y="1802"/>
                </a:cubicBezTo>
                <a:cubicBezTo>
                  <a:pt x="111" y="1805"/>
                  <a:pt x="110" y="1808"/>
                  <a:pt x="115" y="1808"/>
                </a:cubicBezTo>
                <a:cubicBezTo>
                  <a:pt x="112" y="1821"/>
                  <a:pt x="104" y="1830"/>
                  <a:pt x="97" y="1842"/>
                </a:cubicBezTo>
                <a:cubicBezTo>
                  <a:pt x="91" y="1852"/>
                  <a:pt x="80" y="1864"/>
                  <a:pt x="77" y="1875"/>
                </a:cubicBezTo>
                <a:cubicBezTo>
                  <a:pt x="76" y="1877"/>
                  <a:pt x="78" y="1882"/>
                  <a:pt x="77" y="1886"/>
                </a:cubicBezTo>
                <a:cubicBezTo>
                  <a:pt x="76" y="1896"/>
                  <a:pt x="71" y="1920"/>
                  <a:pt x="83" y="1928"/>
                </a:cubicBezTo>
                <a:cubicBezTo>
                  <a:pt x="94" y="1935"/>
                  <a:pt x="153" y="1933"/>
                  <a:pt x="167" y="1928"/>
                </a:cubicBezTo>
                <a:cubicBezTo>
                  <a:pt x="189" y="1919"/>
                  <a:pt x="184" y="1902"/>
                  <a:pt x="185" y="1879"/>
                </a:cubicBezTo>
                <a:cubicBezTo>
                  <a:pt x="193" y="1877"/>
                  <a:pt x="202" y="1870"/>
                  <a:pt x="208" y="1863"/>
                </a:cubicBezTo>
                <a:cubicBezTo>
                  <a:pt x="208" y="1850"/>
                  <a:pt x="208" y="1839"/>
                  <a:pt x="207" y="1829"/>
                </a:cubicBezTo>
                <a:cubicBezTo>
                  <a:pt x="220" y="1815"/>
                  <a:pt x="233" y="1793"/>
                  <a:pt x="247" y="1775"/>
                </a:cubicBezTo>
                <a:cubicBezTo>
                  <a:pt x="252" y="1768"/>
                  <a:pt x="261" y="1763"/>
                  <a:pt x="265" y="1755"/>
                </a:cubicBezTo>
                <a:cubicBezTo>
                  <a:pt x="271" y="1742"/>
                  <a:pt x="270" y="1716"/>
                  <a:pt x="273" y="1697"/>
                </a:cubicBezTo>
                <a:cubicBezTo>
                  <a:pt x="276" y="1677"/>
                  <a:pt x="281" y="1658"/>
                  <a:pt x="282" y="1641"/>
                </a:cubicBezTo>
                <a:cubicBezTo>
                  <a:pt x="284" y="1613"/>
                  <a:pt x="282" y="1583"/>
                  <a:pt x="283" y="1552"/>
                </a:cubicBezTo>
                <a:cubicBezTo>
                  <a:pt x="286" y="1491"/>
                  <a:pt x="285" y="1431"/>
                  <a:pt x="290" y="1374"/>
                </a:cubicBezTo>
                <a:cubicBezTo>
                  <a:pt x="296" y="1318"/>
                  <a:pt x="299" y="1273"/>
                  <a:pt x="308" y="1223"/>
                </a:cubicBezTo>
                <a:cubicBezTo>
                  <a:pt x="331" y="1273"/>
                  <a:pt x="317" y="1336"/>
                  <a:pt x="333" y="1397"/>
                </a:cubicBezTo>
                <a:cubicBezTo>
                  <a:pt x="352" y="1471"/>
                  <a:pt x="360" y="1554"/>
                  <a:pt x="372" y="1636"/>
                </a:cubicBezTo>
                <a:cubicBezTo>
                  <a:pt x="375" y="1652"/>
                  <a:pt x="380" y="1668"/>
                  <a:pt x="380" y="1683"/>
                </a:cubicBezTo>
                <a:cubicBezTo>
                  <a:pt x="381" y="1700"/>
                  <a:pt x="377" y="1718"/>
                  <a:pt x="376" y="1735"/>
                </a:cubicBezTo>
                <a:cubicBezTo>
                  <a:pt x="374" y="1751"/>
                  <a:pt x="368" y="1768"/>
                  <a:pt x="369" y="1784"/>
                </a:cubicBezTo>
                <a:cubicBezTo>
                  <a:pt x="370" y="1803"/>
                  <a:pt x="386" y="1808"/>
                  <a:pt x="390" y="1824"/>
                </a:cubicBezTo>
                <a:cubicBezTo>
                  <a:pt x="392" y="1835"/>
                  <a:pt x="384" y="1856"/>
                  <a:pt x="388" y="1867"/>
                </a:cubicBezTo>
                <a:cubicBezTo>
                  <a:pt x="390" y="1870"/>
                  <a:pt x="401" y="1879"/>
                  <a:pt x="415" y="1879"/>
                </a:cubicBezTo>
                <a:cubicBezTo>
                  <a:pt x="418" y="1890"/>
                  <a:pt x="412" y="1899"/>
                  <a:pt x="414" y="1913"/>
                </a:cubicBezTo>
                <a:cubicBezTo>
                  <a:pt x="429" y="1939"/>
                  <a:pt x="483" y="1932"/>
                  <a:pt x="519" y="1928"/>
                </a:cubicBezTo>
                <a:cubicBezTo>
                  <a:pt x="539" y="1887"/>
                  <a:pt x="504" y="1854"/>
                  <a:pt x="490" y="1824"/>
                </a:cubicBezTo>
                <a:cubicBezTo>
                  <a:pt x="492" y="1808"/>
                  <a:pt x="507" y="1793"/>
                  <a:pt x="506" y="1773"/>
                </a:cubicBezTo>
                <a:cubicBezTo>
                  <a:pt x="505" y="1755"/>
                  <a:pt x="479" y="1735"/>
                  <a:pt x="476" y="1718"/>
                </a:cubicBezTo>
                <a:cubicBezTo>
                  <a:pt x="474" y="1706"/>
                  <a:pt x="480" y="1690"/>
                  <a:pt x="481" y="1675"/>
                </a:cubicBezTo>
                <a:cubicBezTo>
                  <a:pt x="483" y="1630"/>
                  <a:pt x="483" y="1587"/>
                  <a:pt x="482" y="1539"/>
                </a:cubicBezTo>
                <a:cubicBezTo>
                  <a:pt x="488" y="1533"/>
                  <a:pt x="498" y="1537"/>
                  <a:pt x="506" y="1534"/>
                </a:cubicBezTo>
                <a:cubicBezTo>
                  <a:pt x="516" y="1532"/>
                  <a:pt x="518" y="1521"/>
                  <a:pt x="527" y="1516"/>
                </a:cubicBezTo>
                <a:cubicBezTo>
                  <a:pt x="536" y="1528"/>
                  <a:pt x="544" y="1536"/>
                  <a:pt x="561" y="1538"/>
                </a:cubicBezTo>
                <a:cubicBezTo>
                  <a:pt x="564" y="1523"/>
                  <a:pt x="570" y="1508"/>
                  <a:pt x="574" y="1492"/>
                </a:cubicBezTo>
                <a:cubicBezTo>
                  <a:pt x="578" y="1474"/>
                  <a:pt x="576" y="1454"/>
                  <a:pt x="577" y="1434"/>
                </a:cubicBezTo>
                <a:cubicBezTo>
                  <a:pt x="584" y="1354"/>
                  <a:pt x="589" y="1267"/>
                  <a:pt x="584" y="1186"/>
                </a:cubicBezTo>
                <a:cubicBezTo>
                  <a:pt x="583" y="1183"/>
                  <a:pt x="575" y="1185"/>
                  <a:pt x="574" y="1184"/>
                </a:cubicBezTo>
                <a:cubicBezTo>
                  <a:pt x="570" y="1166"/>
                  <a:pt x="565" y="1150"/>
                  <a:pt x="558" y="1136"/>
                </a:cubicBezTo>
                <a:cubicBezTo>
                  <a:pt x="559" y="1120"/>
                  <a:pt x="576" y="1110"/>
                  <a:pt x="579" y="1096"/>
                </a:cubicBezTo>
                <a:cubicBezTo>
                  <a:pt x="581" y="1084"/>
                  <a:pt x="574" y="1066"/>
                  <a:pt x="572" y="1050"/>
                </a:cubicBezTo>
                <a:cubicBezTo>
                  <a:pt x="570" y="1034"/>
                  <a:pt x="567" y="1018"/>
                  <a:pt x="568" y="1001"/>
                </a:cubicBezTo>
                <a:cubicBezTo>
                  <a:pt x="572" y="998"/>
                  <a:pt x="579" y="998"/>
                  <a:pt x="583" y="995"/>
                </a:cubicBezTo>
                <a:cubicBezTo>
                  <a:pt x="570" y="923"/>
                  <a:pt x="570" y="842"/>
                  <a:pt x="557" y="767"/>
                </a:cubicBezTo>
                <a:cubicBezTo>
                  <a:pt x="551" y="730"/>
                  <a:pt x="543" y="692"/>
                  <a:pt x="542" y="657"/>
                </a:cubicBezTo>
                <a:cubicBezTo>
                  <a:pt x="541" y="635"/>
                  <a:pt x="542" y="615"/>
                  <a:pt x="537" y="596"/>
                </a:cubicBezTo>
                <a:cubicBezTo>
                  <a:pt x="534" y="586"/>
                  <a:pt x="529" y="576"/>
                  <a:pt x="528" y="566"/>
                </a:cubicBezTo>
                <a:cubicBezTo>
                  <a:pt x="527" y="558"/>
                  <a:pt x="530" y="549"/>
                  <a:pt x="530" y="541"/>
                </a:cubicBezTo>
                <a:cubicBezTo>
                  <a:pt x="531" y="521"/>
                  <a:pt x="531" y="500"/>
                  <a:pt x="529" y="479"/>
                </a:cubicBezTo>
                <a:cubicBezTo>
                  <a:pt x="527" y="453"/>
                  <a:pt x="524" y="433"/>
                  <a:pt x="523" y="409"/>
                </a:cubicBezTo>
                <a:cubicBezTo>
                  <a:pt x="523" y="394"/>
                  <a:pt x="521" y="369"/>
                  <a:pt x="515" y="362"/>
                </a:cubicBezTo>
                <a:cubicBezTo>
                  <a:pt x="506" y="350"/>
                  <a:pt x="473" y="339"/>
                  <a:pt x="452" y="331"/>
                </a:cubicBezTo>
                <a:cubicBezTo>
                  <a:pt x="440" y="326"/>
                  <a:pt x="428" y="323"/>
                  <a:pt x="417" y="318"/>
                </a:cubicBezTo>
                <a:cubicBezTo>
                  <a:pt x="405" y="313"/>
                  <a:pt x="395" y="305"/>
                  <a:pt x="386" y="302"/>
                </a:cubicBezTo>
                <a:cubicBezTo>
                  <a:pt x="375" y="298"/>
                  <a:pt x="364" y="295"/>
                  <a:pt x="356" y="288"/>
                </a:cubicBezTo>
                <a:cubicBezTo>
                  <a:pt x="350" y="282"/>
                  <a:pt x="348" y="274"/>
                  <a:pt x="340" y="268"/>
                </a:cubicBezTo>
                <a:cubicBezTo>
                  <a:pt x="335" y="220"/>
                  <a:pt x="366" y="199"/>
                  <a:pt x="365" y="161"/>
                </a:cubicBezTo>
                <a:cubicBezTo>
                  <a:pt x="372" y="165"/>
                  <a:pt x="373" y="157"/>
                  <a:pt x="377" y="152"/>
                </a:cubicBezTo>
                <a:cubicBezTo>
                  <a:pt x="374" y="138"/>
                  <a:pt x="377" y="121"/>
                  <a:pt x="376" y="104"/>
                </a:cubicBezTo>
                <a:cubicBezTo>
                  <a:pt x="373" y="74"/>
                  <a:pt x="359" y="52"/>
                  <a:pt x="346" y="31"/>
                </a:cubicBezTo>
                <a:cubicBezTo>
                  <a:pt x="340" y="30"/>
                  <a:pt x="348" y="34"/>
                  <a:pt x="345" y="34"/>
                </a:cubicBezTo>
                <a:cubicBezTo>
                  <a:pt x="341" y="32"/>
                  <a:pt x="345" y="30"/>
                  <a:pt x="341" y="28"/>
                </a:cubicBezTo>
                <a:cubicBezTo>
                  <a:pt x="323" y="15"/>
                  <a:pt x="298" y="9"/>
                  <a:pt x="277" y="0"/>
                </a:cubicBezTo>
                <a:cubicBezTo>
                  <a:pt x="249" y="2"/>
                  <a:pt x="216" y="1"/>
                  <a:pt x="199" y="22"/>
                </a:cubicBezTo>
                <a:cubicBezTo>
                  <a:pt x="197" y="24"/>
                  <a:pt x="195" y="30"/>
                  <a:pt x="192" y="33"/>
                </a:cubicBezTo>
                <a:cubicBezTo>
                  <a:pt x="183" y="46"/>
                  <a:pt x="175" y="64"/>
                  <a:pt x="173" y="84"/>
                </a:cubicBezTo>
                <a:cubicBezTo>
                  <a:pt x="172" y="85"/>
                  <a:pt x="168" y="83"/>
                  <a:pt x="169" y="89"/>
                </a:cubicBezTo>
                <a:cubicBezTo>
                  <a:pt x="170" y="96"/>
                  <a:pt x="171" y="84"/>
                  <a:pt x="172" y="89"/>
                </a:cubicBezTo>
                <a:cubicBezTo>
                  <a:pt x="166" y="101"/>
                  <a:pt x="172" y="114"/>
                  <a:pt x="172" y="128"/>
                </a:cubicBezTo>
                <a:cubicBezTo>
                  <a:pt x="171" y="140"/>
                  <a:pt x="165" y="149"/>
                  <a:pt x="167" y="158"/>
                </a:cubicBezTo>
                <a:cubicBezTo>
                  <a:pt x="169" y="170"/>
                  <a:pt x="179" y="172"/>
                  <a:pt x="179" y="183"/>
                </a:cubicBezTo>
                <a:cubicBezTo>
                  <a:pt x="187" y="187"/>
                  <a:pt x="191" y="202"/>
                  <a:pt x="197" y="204"/>
                </a:cubicBezTo>
                <a:cubicBezTo>
                  <a:pt x="200" y="225"/>
                  <a:pt x="220" y="247"/>
                  <a:pt x="217" y="271"/>
                </a:cubicBezTo>
                <a:cubicBezTo>
                  <a:pt x="216" y="278"/>
                  <a:pt x="209" y="288"/>
                  <a:pt x="205" y="294"/>
                </a:cubicBezTo>
                <a:cubicBezTo>
                  <a:pt x="200" y="301"/>
                  <a:pt x="190" y="305"/>
                  <a:pt x="184" y="311"/>
                </a:cubicBezTo>
                <a:cubicBezTo>
                  <a:pt x="171" y="314"/>
                  <a:pt x="158" y="323"/>
                  <a:pt x="149" y="325"/>
                </a:cubicBezTo>
                <a:cubicBezTo>
                  <a:pt x="147" y="331"/>
                  <a:pt x="134" y="336"/>
                  <a:pt x="128" y="341"/>
                </a:cubicBezTo>
                <a:cubicBezTo>
                  <a:pt x="109" y="343"/>
                  <a:pt x="98" y="352"/>
                  <a:pt x="79" y="362"/>
                </a:cubicBezTo>
                <a:cubicBezTo>
                  <a:pt x="67" y="369"/>
                  <a:pt x="48" y="376"/>
                  <a:pt x="45" y="386"/>
                </a:cubicBezTo>
                <a:cubicBezTo>
                  <a:pt x="39" y="401"/>
                  <a:pt x="43" y="424"/>
                  <a:pt x="42" y="445"/>
                </a:cubicBezTo>
                <a:cubicBezTo>
                  <a:pt x="39" y="525"/>
                  <a:pt x="33" y="605"/>
                  <a:pt x="21" y="679"/>
                </a:cubicBezTo>
                <a:cubicBezTo>
                  <a:pt x="15" y="712"/>
                  <a:pt x="12" y="747"/>
                  <a:pt x="10" y="782"/>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53"/>
          <p:cNvSpPr>
            <a:spLocks/>
          </p:cNvSpPr>
          <p:nvPr/>
        </p:nvSpPr>
        <p:spPr bwMode="auto">
          <a:xfrm flipH="1">
            <a:off x="8151877" y="2679878"/>
            <a:ext cx="204530" cy="777706"/>
          </a:xfrm>
          <a:custGeom>
            <a:avLst/>
            <a:gdLst>
              <a:gd name="T0" fmla="*/ 43 w 108"/>
              <a:gd name="T1" fmla="*/ 53 h 412"/>
              <a:gd name="T2" fmla="*/ 24 w 108"/>
              <a:gd name="T3" fmla="*/ 74 h 412"/>
              <a:gd name="T4" fmla="*/ 17 w 108"/>
              <a:gd name="T5" fmla="*/ 116 h 412"/>
              <a:gd name="T6" fmla="*/ 19 w 108"/>
              <a:gd name="T7" fmla="*/ 136 h 412"/>
              <a:gd name="T8" fmla="*/ 20 w 108"/>
              <a:gd name="T9" fmla="*/ 153 h 412"/>
              <a:gd name="T10" fmla="*/ 28 w 108"/>
              <a:gd name="T11" fmla="*/ 222 h 412"/>
              <a:gd name="T12" fmla="*/ 3 w 108"/>
              <a:gd name="T13" fmla="*/ 259 h 412"/>
              <a:gd name="T14" fmla="*/ 6 w 108"/>
              <a:gd name="T15" fmla="*/ 323 h 412"/>
              <a:gd name="T16" fmla="*/ 23 w 108"/>
              <a:gd name="T17" fmla="*/ 372 h 412"/>
              <a:gd name="T18" fmla="*/ 23 w 108"/>
              <a:gd name="T19" fmla="*/ 396 h 412"/>
              <a:gd name="T20" fmla="*/ 45 w 108"/>
              <a:gd name="T21" fmla="*/ 405 h 412"/>
              <a:gd name="T22" fmla="*/ 62 w 108"/>
              <a:gd name="T23" fmla="*/ 407 h 412"/>
              <a:gd name="T24" fmla="*/ 89 w 108"/>
              <a:gd name="T25" fmla="*/ 411 h 412"/>
              <a:gd name="T26" fmla="*/ 84 w 108"/>
              <a:gd name="T27" fmla="*/ 391 h 412"/>
              <a:gd name="T28" fmla="*/ 80 w 108"/>
              <a:gd name="T29" fmla="*/ 382 h 412"/>
              <a:gd name="T30" fmla="*/ 69 w 108"/>
              <a:gd name="T31" fmla="*/ 349 h 412"/>
              <a:gd name="T32" fmla="*/ 69 w 108"/>
              <a:gd name="T33" fmla="*/ 332 h 412"/>
              <a:gd name="T34" fmla="*/ 91 w 108"/>
              <a:gd name="T35" fmla="*/ 323 h 412"/>
              <a:gd name="T36" fmla="*/ 95 w 108"/>
              <a:gd name="T37" fmla="*/ 265 h 412"/>
              <a:gd name="T38" fmla="*/ 99 w 108"/>
              <a:gd name="T39" fmla="*/ 265 h 412"/>
              <a:gd name="T40" fmla="*/ 89 w 108"/>
              <a:gd name="T41" fmla="*/ 253 h 412"/>
              <a:gd name="T42" fmla="*/ 99 w 108"/>
              <a:gd name="T43" fmla="*/ 213 h 412"/>
              <a:gd name="T44" fmla="*/ 100 w 108"/>
              <a:gd name="T45" fmla="*/ 195 h 412"/>
              <a:gd name="T46" fmla="*/ 95 w 108"/>
              <a:gd name="T47" fmla="*/ 174 h 412"/>
              <a:gd name="T48" fmla="*/ 92 w 108"/>
              <a:gd name="T49" fmla="*/ 142 h 412"/>
              <a:gd name="T50" fmla="*/ 80 w 108"/>
              <a:gd name="T51" fmla="*/ 75 h 412"/>
              <a:gd name="T52" fmla="*/ 84 w 108"/>
              <a:gd name="T53" fmla="*/ 53 h 412"/>
              <a:gd name="T54" fmla="*/ 85 w 108"/>
              <a:gd name="T55" fmla="*/ 37 h 412"/>
              <a:gd name="T56" fmla="*/ 82 w 108"/>
              <a:gd name="T57" fmla="*/ 24 h 412"/>
              <a:gd name="T58" fmla="*/ 70 w 108"/>
              <a:gd name="T59" fmla="*/ 3 h 412"/>
              <a:gd name="T60" fmla="*/ 55 w 108"/>
              <a:gd name="T61" fmla="*/ 0 h 412"/>
              <a:gd name="T62" fmla="*/ 43 w 108"/>
              <a:gd name="T63" fmla="*/ 3 h 412"/>
              <a:gd name="T64" fmla="*/ 34 w 108"/>
              <a:gd name="T65" fmla="*/ 3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412">
                <a:moveTo>
                  <a:pt x="39" y="52"/>
                </a:moveTo>
                <a:cubicBezTo>
                  <a:pt x="41" y="53"/>
                  <a:pt x="41" y="52"/>
                  <a:pt x="43" y="53"/>
                </a:cubicBezTo>
                <a:cubicBezTo>
                  <a:pt x="41" y="57"/>
                  <a:pt x="41" y="64"/>
                  <a:pt x="35" y="63"/>
                </a:cubicBezTo>
                <a:cubicBezTo>
                  <a:pt x="33" y="68"/>
                  <a:pt x="27" y="70"/>
                  <a:pt x="24" y="74"/>
                </a:cubicBezTo>
                <a:cubicBezTo>
                  <a:pt x="19" y="80"/>
                  <a:pt x="14" y="91"/>
                  <a:pt x="15" y="102"/>
                </a:cubicBezTo>
                <a:cubicBezTo>
                  <a:pt x="15" y="106"/>
                  <a:pt x="17" y="111"/>
                  <a:pt x="17" y="116"/>
                </a:cubicBezTo>
                <a:cubicBezTo>
                  <a:pt x="18" y="120"/>
                  <a:pt x="16" y="123"/>
                  <a:pt x="17" y="127"/>
                </a:cubicBezTo>
                <a:cubicBezTo>
                  <a:pt x="17" y="130"/>
                  <a:pt x="18" y="133"/>
                  <a:pt x="19" y="136"/>
                </a:cubicBezTo>
                <a:cubicBezTo>
                  <a:pt x="19" y="138"/>
                  <a:pt x="21" y="141"/>
                  <a:pt x="21" y="144"/>
                </a:cubicBezTo>
                <a:cubicBezTo>
                  <a:pt x="21" y="147"/>
                  <a:pt x="20" y="150"/>
                  <a:pt x="20" y="153"/>
                </a:cubicBezTo>
                <a:cubicBezTo>
                  <a:pt x="20" y="160"/>
                  <a:pt x="24" y="168"/>
                  <a:pt x="26" y="176"/>
                </a:cubicBezTo>
                <a:cubicBezTo>
                  <a:pt x="28" y="191"/>
                  <a:pt x="26" y="207"/>
                  <a:pt x="28" y="222"/>
                </a:cubicBezTo>
                <a:cubicBezTo>
                  <a:pt x="29" y="230"/>
                  <a:pt x="29" y="242"/>
                  <a:pt x="29" y="253"/>
                </a:cubicBezTo>
                <a:cubicBezTo>
                  <a:pt x="20" y="254"/>
                  <a:pt x="4" y="248"/>
                  <a:pt x="3" y="259"/>
                </a:cubicBezTo>
                <a:cubicBezTo>
                  <a:pt x="1" y="272"/>
                  <a:pt x="2" y="293"/>
                  <a:pt x="1" y="308"/>
                </a:cubicBezTo>
                <a:cubicBezTo>
                  <a:pt x="1" y="315"/>
                  <a:pt x="0" y="321"/>
                  <a:pt x="6" y="323"/>
                </a:cubicBezTo>
                <a:cubicBezTo>
                  <a:pt x="12" y="324"/>
                  <a:pt x="17" y="321"/>
                  <a:pt x="23" y="323"/>
                </a:cubicBezTo>
                <a:cubicBezTo>
                  <a:pt x="22" y="338"/>
                  <a:pt x="22" y="357"/>
                  <a:pt x="23" y="372"/>
                </a:cubicBezTo>
                <a:cubicBezTo>
                  <a:pt x="23" y="376"/>
                  <a:pt x="22" y="380"/>
                  <a:pt x="25" y="382"/>
                </a:cubicBezTo>
                <a:cubicBezTo>
                  <a:pt x="24" y="386"/>
                  <a:pt x="23" y="392"/>
                  <a:pt x="23" y="396"/>
                </a:cubicBezTo>
                <a:cubicBezTo>
                  <a:pt x="29" y="399"/>
                  <a:pt x="39" y="397"/>
                  <a:pt x="45" y="396"/>
                </a:cubicBezTo>
                <a:cubicBezTo>
                  <a:pt x="46" y="398"/>
                  <a:pt x="45" y="402"/>
                  <a:pt x="45" y="405"/>
                </a:cubicBezTo>
                <a:cubicBezTo>
                  <a:pt x="48" y="407"/>
                  <a:pt x="53" y="408"/>
                  <a:pt x="57" y="408"/>
                </a:cubicBezTo>
                <a:cubicBezTo>
                  <a:pt x="58" y="408"/>
                  <a:pt x="60" y="407"/>
                  <a:pt x="62" y="407"/>
                </a:cubicBezTo>
                <a:cubicBezTo>
                  <a:pt x="63" y="407"/>
                  <a:pt x="65" y="409"/>
                  <a:pt x="68" y="409"/>
                </a:cubicBezTo>
                <a:cubicBezTo>
                  <a:pt x="73" y="411"/>
                  <a:pt x="81" y="412"/>
                  <a:pt x="89" y="411"/>
                </a:cubicBezTo>
                <a:cubicBezTo>
                  <a:pt x="96" y="411"/>
                  <a:pt x="103" y="410"/>
                  <a:pt x="108" y="406"/>
                </a:cubicBezTo>
                <a:cubicBezTo>
                  <a:pt x="104" y="396"/>
                  <a:pt x="88" y="400"/>
                  <a:pt x="84" y="391"/>
                </a:cubicBezTo>
                <a:cubicBezTo>
                  <a:pt x="83" y="389"/>
                  <a:pt x="86" y="390"/>
                  <a:pt x="85" y="388"/>
                </a:cubicBezTo>
                <a:cubicBezTo>
                  <a:pt x="84" y="386"/>
                  <a:pt x="84" y="382"/>
                  <a:pt x="80" y="382"/>
                </a:cubicBezTo>
                <a:cubicBezTo>
                  <a:pt x="79" y="374"/>
                  <a:pt x="74" y="370"/>
                  <a:pt x="72" y="363"/>
                </a:cubicBezTo>
                <a:cubicBezTo>
                  <a:pt x="73" y="359"/>
                  <a:pt x="71" y="354"/>
                  <a:pt x="69" y="349"/>
                </a:cubicBezTo>
                <a:cubicBezTo>
                  <a:pt x="67" y="346"/>
                  <a:pt x="64" y="342"/>
                  <a:pt x="64" y="340"/>
                </a:cubicBezTo>
                <a:cubicBezTo>
                  <a:pt x="64" y="337"/>
                  <a:pt x="68" y="335"/>
                  <a:pt x="69" y="332"/>
                </a:cubicBezTo>
                <a:cubicBezTo>
                  <a:pt x="70" y="329"/>
                  <a:pt x="70" y="327"/>
                  <a:pt x="71" y="324"/>
                </a:cubicBezTo>
                <a:cubicBezTo>
                  <a:pt x="78" y="323"/>
                  <a:pt x="87" y="327"/>
                  <a:pt x="91" y="323"/>
                </a:cubicBezTo>
                <a:cubicBezTo>
                  <a:pt x="94" y="320"/>
                  <a:pt x="94" y="308"/>
                  <a:pt x="94" y="299"/>
                </a:cubicBezTo>
                <a:cubicBezTo>
                  <a:pt x="95" y="287"/>
                  <a:pt x="94" y="276"/>
                  <a:pt x="95" y="265"/>
                </a:cubicBezTo>
                <a:cubicBezTo>
                  <a:pt x="96" y="270"/>
                  <a:pt x="100" y="273"/>
                  <a:pt x="100" y="279"/>
                </a:cubicBezTo>
                <a:cubicBezTo>
                  <a:pt x="103" y="275"/>
                  <a:pt x="100" y="268"/>
                  <a:pt x="99" y="265"/>
                </a:cubicBezTo>
                <a:cubicBezTo>
                  <a:pt x="98" y="263"/>
                  <a:pt x="95" y="261"/>
                  <a:pt x="94" y="259"/>
                </a:cubicBezTo>
                <a:cubicBezTo>
                  <a:pt x="92" y="257"/>
                  <a:pt x="92" y="254"/>
                  <a:pt x="89" y="253"/>
                </a:cubicBezTo>
                <a:cubicBezTo>
                  <a:pt x="90" y="244"/>
                  <a:pt x="93" y="236"/>
                  <a:pt x="94" y="225"/>
                </a:cubicBezTo>
                <a:cubicBezTo>
                  <a:pt x="98" y="223"/>
                  <a:pt x="98" y="219"/>
                  <a:pt x="99" y="213"/>
                </a:cubicBezTo>
                <a:cubicBezTo>
                  <a:pt x="99" y="209"/>
                  <a:pt x="101" y="205"/>
                  <a:pt x="101" y="202"/>
                </a:cubicBezTo>
                <a:cubicBezTo>
                  <a:pt x="101" y="199"/>
                  <a:pt x="100" y="197"/>
                  <a:pt x="100" y="195"/>
                </a:cubicBezTo>
                <a:cubicBezTo>
                  <a:pt x="100" y="193"/>
                  <a:pt x="101" y="192"/>
                  <a:pt x="102" y="190"/>
                </a:cubicBezTo>
                <a:cubicBezTo>
                  <a:pt x="102" y="184"/>
                  <a:pt x="96" y="180"/>
                  <a:pt x="95" y="174"/>
                </a:cubicBezTo>
                <a:cubicBezTo>
                  <a:pt x="93" y="169"/>
                  <a:pt x="94" y="164"/>
                  <a:pt x="94" y="158"/>
                </a:cubicBezTo>
                <a:cubicBezTo>
                  <a:pt x="94" y="152"/>
                  <a:pt x="92" y="147"/>
                  <a:pt x="92" y="142"/>
                </a:cubicBezTo>
                <a:cubicBezTo>
                  <a:pt x="91" y="125"/>
                  <a:pt x="93" y="107"/>
                  <a:pt x="88" y="94"/>
                </a:cubicBezTo>
                <a:cubicBezTo>
                  <a:pt x="85" y="87"/>
                  <a:pt x="83" y="80"/>
                  <a:pt x="80" y="75"/>
                </a:cubicBezTo>
                <a:cubicBezTo>
                  <a:pt x="76" y="71"/>
                  <a:pt x="68" y="66"/>
                  <a:pt x="71" y="57"/>
                </a:cubicBezTo>
                <a:cubicBezTo>
                  <a:pt x="76" y="57"/>
                  <a:pt x="81" y="56"/>
                  <a:pt x="84" y="53"/>
                </a:cubicBezTo>
                <a:cubicBezTo>
                  <a:pt x="83" y="47"/>
                  <a:pt x="83" y="44"/>
                  <a:pt x="82" y="39"/>
                </a:cubicBezTo>
                <a:cubicBezTo>
                  <a:pt x="82" y="38"/>
                  <a:pt x="85" y="39"/>
                  <a:pt x="85" y="37"/>
                </a:cubicBezTo>
                <a:cubicBezTo>
                  <a:pt x="85" y="34"/>
                  <a:pt x="82" y="31"/>
                  <a:pt x="80" y="29"/>
                </a:cubicBezTo>
                <a:cubicBezTo>
                  <a:pt x="83" y="28"/>
                  <a:pt x="80" y="27"/>
                  <a:pt x="82" y="24"/>
                </a:cubicBezTo>
                <a:cubicBezTo>
                  <a:pt x="81" y="20"/>
                  <a:pt x="79" y="18"/>
                  <a:pt x="78" y="15"/>
                </a:cubicBezTo>
                <a:cubicBezTo>
                  <a:pt x="87" y="10"/>
                  <a:pt x="77" y="6"/>
                  <a:pt x="70" y="3"/>
                </a:cubicBezTo>
                <a:cubicBezTo>
                  <a:pt x="67" y="3"/>
                  <a:pt x="65" y="1"/>
                  <a:pt x="63" y="1"/>
                </a:cubicBezTo>
                <a:cubicBezTo>
                  <a:pt x="61" y="0"/>
                  <a:pt x="57" y="0"/>
                  <a:pt x="55" y="0"/>
                </a:cubicBezTo>
                <a:cubicBezTo>
                  <a:pt x="55" y="0"/>
                  <a:pt x="54" y="0"/>
                  <a:pt x="54" y="0"/>
                </a:cubicBezTo>
                <a:cubicBezTo>
                  <a:pt x="50" y="0"/>
                  <a:pt x="46" y="5"/>
                  <a:pt x="43" y="3"/>
                </a:cubicBezTo>
                <a:cubicBezTo>
                  <a:pt x="39" y="8"/>
                  <a:pt x="34" y="11"/>
                  <a:pt x="33" y="18"/>
                </a:cubicBezTo>
                <a:cubicBezTo>
                  <a:pt x="33" y="24"/>
                  <a:pt x="35" y="31"/>
                  <a:pt x="34" y="38"/>
                </a:cubicBezTo>
                <a:cubicBezTo>
                  <a:pt x="37" y="40"/>
                  <a:pt x="38" y="46"/>
                  <a:pt x="39" y="5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55"/>
          <p:cNvSpPr>
            <a:spLocks/>
          </p:cNvSpPr>
          <p:nvPr/>
        </p:nvSpPr>
        <p:spPr bwMode="auto">
          <a:xfrm>
            <a:off x="7201387" y="2828144"/>
            <a:ext cx="253313" cy="719760"/>
          </a:xfrm>
          <a:custGeom>
            <a:avLst/>
            <a:gdLst>
              <a:gd name="T0" fmla="*/ 395 w 718"/>
              <a:gd name="T1" fmla="*/ 10 h 2040"/>
              <a:gd name="T2" fmla="*/ 442 w 718"/>
              <a:gd name="T3" fmla="*/ 123 h 2040"/>
              <a:gd name="T4" fmla="*/ 449 w 718"/>
              <a:gd name="T5" fmla="*/ 156 h 2040"/>
              <a:gd name="T6" fmla="*/ 425 w 718"/>
              <a:gd name="T7" fmla="*/ 229 h 2040"/>
              <a:gd name="T8" fmla="*/ 447 w 718"/>
              <a:gd name="T9" fmla="*/ 276 h 2040"/>
              <a:gd name="T10" fmla="*/ 644 w 718"/>
              <a:gd name="T11" fmla="*/ 338 h 2040"/>
              <a:gd name="T12" fmla="*/ 665 w 718"/>
              <a:gd name="T13" fmla="*/ 437 h 2040"/>
              <a:gd name="T14" fmla="*/ 706 w 718"/>
              <a:gd name="T15" fmla="*/ 610 h 2040"/>
              <a:gd name="T16" fmla="*/ 718 w 718"/>
              <a:gd name="T17" fmla="*/ 695 h 2040"/>
              <a:gd name="T18" fmla="*/ 684 w 718"/>
              <a:gd name="T19" fmla="*/ 754 h 2040"/>
              <a:gd name="T20" fmla="*/ 611 w 718"/>
              <a:gd name="T21" fmla="*/ 805 h 2040"/>
              <a:gd name="T22" fmla="*/ 594 w 718"/>
              <a:gd name="T23" fmla="*/ 838 h 2040"/>
              <a:gd name="T24" fmla="*/ 605 w 718"/>
              <a:gd name="T25" fmla="*/ 943 h 2040"/>
              <a:gd name="T26" fmla="*/ 612 w 718"/>
              <a:gd name="T27" fmla="*/ 1124 h 2040"/>
              <a:gd name="T28" fmla="*/ 579 w 718"/>
              <a:gd name="T29" fmla="*/ 1186 h 2040"/>
              <a:gd name="T30" fmla="*/ 554 w 718"/>
              <a:gd name="T31" fmla="*/ 1375 h 2040"/>
              <a:gd name="T32" fmla="*/ 565 w 718"/>
              <a:gd name="T33" fmla="*/ 1495 h 2040"/>
              <a:gd name="T34" fmla="*/ 576 w 718"/>
              <a:gd name="T35" fmla="*/ 1675 h 2040"/>
              <a:gd name="T36" fmla="*/ 607 w 718"/>
              <a:gd name="T37" fmla="*/ 1863 h 2040"/>
              <a:gd name="T38" fmla="*/ 602 w 718"/>
              <a:gd name="T39" fmla="*/ 1915 h 2040"/>
              <a:gd name="T40" fmla="*/ 646 w 718"/>
              <a:gd name="T41" fmla="*/ 2026 h 2040"/>
              <a:gd name="T42" fmla="*/ 529 w 718"/>
              <a:gd name="T43" fmla="*/ 1977 h 2040"/>
              <a:gd name="T44" fmla="*/ 491 w 718"/>
              <a:gd name="T45" fmla="*/ 1931 h 2040"/>
              <a:gd name="T46" fmla="*/ 449 w 718"/>
              <a:gd name="T47" fmla="*/ 1828 h 2040"/>
              <a:gd name="T48" fmla="*/ 405 w 718"/>
              <a:gd name="T49" fmla="*/ 1655 h 2040"/>
              <a:gd name="T50" fmla="*/ 389 w 718"/>
              <a:gd name="T51" fmla="*/ 1452 h 2040"/>
              <a:gd name="T52" fmla="*/ 358 w 718"/>
              <a:gd name="T53" fmla="*/ 1264 h 2040"/>
              <a:gd name="T54" fmla="*/ 321 w 718"/>
              <a:gd name="T55" fmla="*/ 1282 h 2040"/>
              <a:gd name="T56" fmla="*/ 267 w 718"/>
              <a:gd name="T57" fmla="*/ 1534 h 2040"/>
              <a:gd name="T58" fmla="*/ 226 w 718"/>
              <a:gd name="T59" fmla="*/ 1797 h 2040"/>
              <a:gd name="T60" fmla="*/ 194 w 718"/>
              <a:gd name="T61" fmla="*/ 1906 h 2040"/>
              <a:gd name="T62" fmla="*/ 165 w 718"/>
              <a:gd name="T63" fmla="*/ 1960 h 2040"/>
              <a:gd name="T64" fmla="*/ 122 w 718"/>
              <a:gd name="T65" fmla="*/ 1999 h 2040"/>
              <a:gd name="T66" fmla="*/ 18 w 718"/>
              <a:gd name="T67" fmla="*/ 2018 h 2040"/>
              <a:gd name="T68" fmla="*/ 49 w 718"/>
              <a:gd name="T69" fmla="*/ 1922 h 2040"/>
              <a:gd name="T70" fmla="*/ 75 w 718"/>
              <a:gd name="T71" fmla="*/ 1842 h 2040"/>
              <a:gd name="T72" fmla="*/ 109 w 718"/>
              <a:gd name="T73" fmla="*/ 1589 h 2040"/>
              <a:gd name="T74" fmla="*/ 123 w 718"/>
              <a:gd name="T75" fmla="*/ 1196 h 2040"/>
              <a:gd name="T76" fmla="*/ 106 w 718"/>
              <a:gd name="T77" fmla="*/ 1136 h 2040"/>
              <a:gd name="T78" fmla="*/ 132 w 718"/>
              <a:gd name="T79" fmla="*/ 902 h 2040"/>
              <a:gd name="T80" fmla="*/ 92 w 718"/>
              <a:gd name="T81" fmla="*/ 791 h 2040"/>
              <a:gd name="T82" fmla="*/ 45 w 718"/>
              <a:gd name="T83" fmla="*/ 707 h 2040"/>
              <a:gd name="T84" fmla="*/ 58 w 718"/>
              <a:gd name="T85" fmla="*/ 570 h 2040"/>
              <a:gd name="T86" fmla="*/ 85 w 718"/>
              <a:gd name="T87" fmla="*/ 428 h 2040"/>
              <a:gd name="T88" fmla="*/ 139 w 718"/>
              <a:gd name="T89" fmla="*/ 365 h 2040"/>
              <a:gd name="T90" fmla="*/ 246 w 718"/>
              <a:gd name="T91" fmla="*/ 321 h 2040"/>
              <a:gd name="T92" fmla="*/ 267 w 718"/>
              <a:gd name="T93" fmla="*/ 232 h 2040"/>
              <a:gd name="T94" fmla="*/ 246 w 718"/>
              <a:gd name="T95" fmla="*/ 196 h 2040"/>
              <a:gd name="T96" fmla="*/ 248 w 718"/>
              <a:gd name="T97" fmla="*/ 131 h 2040"/>
              <a:gd name="T98" fmla="*/ 261 w 718"/>
              <a:gd name="T99" fmla="*/ 2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8" h="2040">
                <a:moveTo>
                  <a:pt x="353" y="1"/>
                </a:moveTo>
                <a:cubicBezTo>
                  <a:pt x="370" y="0"/>
                  <a:pt x="381" y="7"/>
                  <a:pt x="395" y="10"/>
                </a:cubicBezTo>
                <a:cubicBezTo>
                  <a:pt x="409" y="13"/>
                  <a:pt x="416" y="9"/>
                  <a:pt x="426" y="23"/>
                </a:cubicBezTo>
                <a:cubicBezTo>
                  <a:pt x="443" y="47"/>
                  <a:pt x="452" y="95"/>
                  <a:pt x="442" y="123"/>
                </a:cubicBezTo>
                <a:cubicBezTo>
                  <a:pt x="439" y="133"/>
                  <a:pt x="443" y="134"/>
                  <a:pt x="451" y="136"/>
                </a:cubicBezTo>
                <a:cubicBezTo>
                  <a:pt x="450" y="142"/>
                  <a:pt x="450" y="149"/>
                  <a:pt x="449" y="156"/>
                </a:cubicBezTo>
                <a:cubicBezTo>
                  <a:pt x="448" y="168"/>
                  <a:pt x="449" y="189"/>
                  <a:pt x="441" y="199"/>
                </a:cubicBezTo>
                <a:cubicBezTo>
                  <a:pt x="431" y="211"/>
                  <a:pt x="429" y="213"/>
                  <a:pt x="425" y="229"/>
                </a:cubicBezTo>
                <a:cubicBezTo>
                  <a:pt x="423" y="238"/>
                  <a:pt x="421" y="246"/>
                  <a:pt x="419" y="254"/>
                </a:cubicBezTo>
                <a:cubicBezTo>
                  <a:pt x="429" y="260"/>
                  <a:pt x="437" y="270"/>
                  <a:pt x="447" y="276"/>
                </a:cubicBezTo>
                <a:cubicBezTo>
                  <a:pt x="480" y="295"/>
                  <a:pt x="516" y="295"/>
                  <a:pt x="552" y="304"/>
                </a:cubicBezTo>
                <a:cubicBezTo>
                  <a:pt x="579" y="311"/>
                  <a:pt x="623" y="319"/>
                  <a:pt x="644" y="338"/>
                </a:cubicBezTo>
                <a:cubicBezTo>
                  <a:pt x="653" y="346"/>
                  <a:pt x="654" y="367"/>
                  <a:pt x="655" y="378"/>
                </a:cubicBezTo>
                <a:cubicBezTo>
                  <a:pt x="658" y="398"/>
                  <a:pt x="661" y="418"/>
                  <a:pt x="665" y="437"/>
                </a:cubicBezTo>
                <a:cubicBezTo>
                  <a:pt x="672" y="477"/>
                  <a:pt x="673" y="516"/>
                  <a:pt x="686" y="555"/>
                </a:cubicBezTo>
                <a:cubicBezTo>
                  <a:pt x="692" y="573"/>
                  <a:pt x="700" y="591"/>
                  <a:pt x="706" y="610"/>
                </a:cubicBezTo>
                <a:cubicBezTo>
                  <a:pt x="711" y="627"/>
                  <a:pt x="705" y="637"/>
                  <a:pt x="704" y="654"/>
                </a:cubicBezTo>
                <a:cubicBezTo>
                  <a:pt x="704" y="669"/>
                  <a:pt x="718" y="680"/>
                  <a:pt x="718" y="695"/>
                </a:cubicBezTo>
                <a:cubicBezTo>
                  <a:pt x="718" y="707"/>
                  <a:pt x="710" y="720"/>
                  <a:pt x="704" y="730"/>
                </a:cubicBezTo>
                <a:cubicBezTo>
                  <a:pt x="699" y="741"/>
                  <a:pt x="694" y="747"/>
                  <a:pt x="684" y="754"/>
                </a:cubicBezTo>
                <a:cubicBezTo>
                  <a:pt x="670" y="763"/>
                  <a:pt x="663" y="774"/>
                  <a:pt x="652" y="785"/>
                </a:cubicBezTo>
                <a:cubicBezTo>
                  <a:pt x="642" y="796"/>
                  <a:pt x="624" y="798"/>
                  <a:pt x="611" y="805"/>
                </a:cubicBezTo>
                <a:cubicBezTo>
                  <a:pt x="610" y="806"/>
                  <a:pt x="602" y="815"/>
                  <a:pt x="600" y="815"/>
                </a:cubicBezTo>
                <a:cubicBezTo>
                  <a:pt x="587" y="821"/>
                  <a:pt x="591" y="824"/>
                  <a:pt x="594" y="838"/>
                </a:cubicBezTo>
                <a:cubicBezTo>
                  <a:pt x="597" y="857"/>
                  <a:pt x="598" y="877"/>
                  <a:pt x="604" y="894"/>
                </a:cubicBezTo>
                <a:cubicBezTo>
                  <a:pt x="608" y="908"/>
                  <a:pt x="603" y="928"/>
                  <a:pt x="605" y="943"/>
                </a:cubicBezTo>
                <a:cubicBezTo>
                  <a:pt x="609" y="989"/>
                  <a:pt x="604" y="1034"/>
                  <a:pt x="607" y="1079"/>
                </a:cubicBezTo>
                <a:cubicBezTo>
                  <a:pt x="608" y="1092"/>
                  <a:pt x="615" y="1111"/>
                  <a:pt x="612" y="1124"/>
                </a:cubicBezTo>
                <a:cubicBezTo>
                  <a:pt x="609" y="1136"/>
                  <a:pt x="594" y="1141"/>
                  <a:pt x="585" y="1148"/>
                </a:cubicBezTo>
                <a:cubicBezTo>
                  <a:pt x="573" y="1156"/>
                  <a:pt x="578" y="1174"/>
                  <a:pt x="579" y="1186"/>
                </a:cubicBezTo>
                <a:cubicBezTo>
                  <a:pt x="581" y="1209"/>
                  <a:pt x="581" y="1232"/>
                  <a:pt x="579" y="1255"/>
                </a:cubicBezTo>
                <a:cubicBezTo>
                  <a:pt x="575" y="1296"/>
                  <a:pt x="560" y="1334"/>
                  <a:pt x="554" y="1375"/>
                </a:cubicBezTo>
                <a:cubicBezTo>
                  <a:pt x="551" y="1392"/>
                  <a:pt x="562" y="1416"/>
                  <a:pt x="564" y="1434"/>
                </a:cubicBezTo>
                <a:cubicBezTo>
                  <a:pt x="566" y="1455"/>
                  <a:pt x="565" y="1474"/>
                  <a:pt x="565" y="1495"/>
                </a:cubicBezTo>
                <a:cubicBezTo>
                  <a:pt x="565" y="1535"/>
                  <a:pt x="572" y="1576"/>
                  <a:pt x="575" y="1616"/>
                </a:cubicBezTo>
                <a:cubicBezTo>
                  <a:pt x="576" y="1636"/>
                  <a:pt x="576" y="1655"/>
                  <a:pt x="576" y="1675"/>
                </a:cubicBezTo>
                <a:cubicBezTo>
                  <a:pt x="576" y="1698"/>
                  <a:pt x="584" y="1718"/>
                  <a:pt x="590" y="1739"/>
                </a:cubicBezTo>
                <a:cubicBezTo>
                  <a:pt x="601" y="1781"/>
                  <a:pt x="611" y="1820"/>
                  <a:pt x="607" y="1863"/>
                </a:cubicBezTo>
                <a:cubicBezTo>
                  <a:pt x="606" y="1873"/>
                  <a:pt x="605" y="1882"/>
                  <a:pt x="605" y="1892"/>
                </a:cubicBezTo>
                <a:cubicBezTo>
                  <a:pt x="606" y="1899"/>
                  <a:pt x="600" y="1908"/>
                  <a:pt x="602" y="1915"/>
                </a:cubicBezTo>
                <a:cubicBezTo>
                  <a:pt x="605" y="1927"/>
                  <a:pt x="624" y="1946"/>
                  <a:pt x="633" y="1955"/>
                </a:cubicBezTo>
                <a:cubicBezTo>
                  <a:pt x="645" y="1967"/>
                  <a:pt x="662" y="2012"/>
                  <a:pt x="646" y="2026"/>
                </a:cubicBezTo>
                <a:cubicBezTo>
                  <a:pt x="628" y="2040"/>
                  <a:pt x="586" y="2035"/>
                  <a:pt x="566" y="2031"/>
                </a:cubicBezTo>
                <a:cubicBezTo>
                  <a:pt x="538" y="2025"/>
                  <a:pt x="529" y="2004"/>
                  <a:pt x="529" y="1977"/>
                </a:cubicBezTo>
                <a:cubicBezTo>
                  <a:pt x="529" y="1967"/>
                  <a:pt x="511" y="1970"/>
                  <a:pt x="504" y="1965"/>
                </a:cubicBezTo>
                <a:cubicBezTo>
                  <a:pt x="490" y="1954"/>
                  <a:pt x="491" y="1948"/>
                  <a:pt x="491" y="1931"/>
                </a:cubicBezTo>
                <a:cubicBezTo>
                  <a:pt x="492" y="1917"/>
                  <a:pt x="476" y="1896"/>
                  <a:pt x="470" y="1883"/>
                </a:cubicBezTo>
                <a:cubicBezTo>
                  <a:pt x="461" y="1865"/>
                  <a:pt x="458" y="1845"/>
                  <a:pt x="449" y="1828"/>
                </a:cubicBezTo>
                <a:cubicBezTo>
                  <a:pt x="430" y="1790"/>
                  <a:pt x="418" y="1753"/>
                  <a:pt x="407" y="1712"/>
                </a:cubicBezTo>
                <a:cubicBezTo>
                  <a:pt x="403" y="1693"/>
                  <a:pt x="406" y="1673"/>
                  <a:pt x="405" y="1655"/>
                </a:cubicBezTo>
                <a:cubicBezTo>
                  <a:pt x="404" y="1633"/>
                  <a:pt x="403" y="1611"/>
                  <a:pt x="402" y="1589"/>
                </a:cubicBezTo>
                <a:cubicBezTo>
                  <a:pt x="400" y="1543"/>
                  <a:pt x="397" y="1497"/>
                  <a:pt x="389" y="1452"/>
                </a:cubicBezTo>
                <a:cubicBezTo>
                  <a:pt x="381" y="1409"/>
                  <a:pt x="375" y="1366"/>
                  <a:pt x="369" y="1324"/>
                </a:cubicBezTo>
                <a:cubicBezTo>
                  <a:pt x="365" y="1303"/>
                  <a:pt x="362" y="1283"/>
                  <a:pt x="358" y="1264"/>
                </a:cubicBezTo>
                <a:cubicBezTo>
                  <a:pt x="354" y="1246"/>
                  <a:pt x="353" y="1216"/>
                  <a:pt x="343" y="1201"/>
                </a:cubicBezTo>
                <a:cubicBezTo>
                  <a:pt x="315" y="1211"/>
                  <a:pt x="323" y="1257"/>
                  <a:pt x="321" y="1282"/>
                </a:cubicBezTo>
                <a:cubicBezTo>
                  <a:pt x="317" y="1327"/>
                  <a:pt x="299" y="1368"/>
                  <a:pt x="292" y="1412"/>
                </a:cubicBezTo>
                <a:cubicBezTo>
                  <a:pt x="286" y="1454"/>
                  <a:pt x="271" y="1492"/>
                  <a:pt x="267" y="1534"/>
                </a:cubicBezTo>
                <a:cubicBezTo>
                  <a:pt x="263" y="1579"/>
                  <a:pt x="254" y="1625"/>
                  <a:pt x="247" y="1670"/>
                </a:cubicBezTo>
                <a:cubicBezTo>
                  <a:pt x="241" y="1713"/>
                  <a:pt x="235" y="1755"/>
                  <a:pt x="226" y="1797"/>
                </a:cubicBezTo>
                <a:cubicBezTo>
                  <a:pt x="223" y="1817"/>
                  <a:pt x="223" y="1836"/>
                  <a:pt x="216" y="1855"/>
                </a:cubicBezTo>
                <a:cubicBezTo>
                  <a:pt x="211" y="1868"/>
                  <a:pt x="205" y="1903"/>
                  <a:pt x="194" y="1906"/>
                </a:cubicBezTo>
                <a:cubicBezTo>
                  <a:pt x="181" y="1910"/>
                  <a:pt x="193" y="1936"/>
                  <a:pt x="189" y="1945"/>
                </a:cubicBezTo>
                <a:cubicBezTo>
                  <a:pt x="186" y="1951"/>
                  <a:pt x="171" y="1957"/>
                  <a:pt x="165" y="1960"/>
                </a:cubicBezTo>
                <a:cubicBezTo>
                  <a:pt x="155" y="1965"/>
                  <a:pt x="148" y="1959"/>
                  <a:pt x="140" y="1964"/>
                </a:cubicBezTo>
                <a:cubicBezTo>
                  <a:pt x="123" y="1972"/>
                  <a:pt x="126" y="1985"/>
                  <a:pt x="122" y="1999"/>
                </a:cubicBezTo>
                <a:cubicBezTo>
                  <a:pt x="116" y="2018"/>
                  <a:pt x="74" y="2022"/>
                  <a:pt x="59" y="2022"/>
                </a:cubicBezTo>
                <a:cubicBezTo>
                  <a:pt x="45" y="2022"/>
                  <a:pt x="31" y="2021"/>
                  <a:pt x="18" y="2018"/>
                </a:cubicBezTo>
                <a:cubicBezTo>
                  <a:pt x="0" y="2014"/>
                  <a:pt x="5" y="2007"/>
                  <a:pt x="5" y="1991"/>
                </a:cubicBezTo>
                <a:cubicBezTo>
                  <a:pt x="5" y="1960"/>
                  <a:pt x="29" y="1942"/>
                  <a:pt x="49" y="1922"/>
                </a:cubicBezTo>
                <a:cubicBezTo>
                  <a:pt x="55" y="1917"/>
                  <a:pt x="76" y="1902"/>
                  <a:pt x="68" y="1893"/>
                </a:cubicBezTo>
                <a:cubicBezTo>
                  <a:pt x="61" y="1885"/>
                  <a:pt x="74" y="1854"/>
                  <a:pt x="75" y="1842"/>
                </a:cubicBezTo>
                <a:cubicBezTo>
                  <a:pt x="80" y="1805"/>
                  <a:pt x="78" y="1767"/>
                  <a:pt x="84" y="1730"/>
                </a:cubicBezTo>
                <a:cubicBezTo>
                  <a:pt x="91" y="1683"/>
                  <a:pt x="102" y="1636"/>
                  <a:pt x="109" y="1589"/>
                </a:cubicBezTo>
                <a:cubicBezTo>
                  <a:pt x="120" y="1508"/>
                  <a:pt x="127" y="1431"/>
                  <a:pt x="123" y="1350"/>
                </a:cubicBezTo>
                <a:cubicBezTo>
                  <a:pt x="121" y="1299"/>
                  <a:pt x="122" y="1248"/>
                  <a:pt x="123" y="1196"/>
                </a:cubicBezTo>
                <a:cubicBezTo>
                  <a:pt x="123" y="1184"/>
                  <a:pt x="121" y="1176"/>
                  <a:pt x="112" y="1168"/>
                </a:cubicBezTo>
                <a:cubicBezTo>
                  <a:pt x="100" y="1156"/>
                  <a:pt x="105" y="1151"/>
                  <a:pt x="106" y="1136"/>
                </a:cubicBezTo>
                <a:cubicBezTo>
                  <a:pt x="110" y="1102"/>
                  <a:pt x="114" y="1069"/>
                  <a:pt x="117" y="1035"/>
                </a:cubicBezTo>
                <a:cubicBezTo>
                  <a:pt x="121" y="989"/>
                  <a:pt x="123" y="947"/>
                  <a:pt x="132" y="902"/>
                </a:cubicBezTo>
                <a:cubicBezTo>
                  <a:pt x="135" y="886"/>
                  <a:pt x="182" y="765"/>
                  <a:pt x="176" y="762"/>
                </a:cubicBezTo>
                <a:cubicBezTo>
                  <a:pt x="152" y="784"/>
                  <a:pt x="125" y="818"/>
                  <a:pt x="92" y="791"/>
                </a:cubicBezTo>
                <a:cubicBezTo>
                  <a:pt x="80" y="781"/>
                  <a:pt x="64" y="777"/>
                  <a:pt x="57" y="761"/>
                </a:cubicBezTo>
                <a:cubicBezTo>
                  <a:pt x="50" y="744"/>
                  <a:pt x="46" y="725"/>
                  <a:pt x="45" y="707"/>
                </a:cubicBezTo>
                <a:cubicBezTo>
                  <a:pt x="45" y="689"/>
                  <a:pt x="55" y="677"/>
                  <a:pt x="53" y="659"/>
                </a:cubicBezTo>
                <a:cubicBezTo>
                  <a:pt x="50" y="631"/>
                  <a:pt x="55" y="598"/>
                  <a:pt x="58" y="570"/>
                </a:cubicBezTo>
                <a:cubicBezTo>
                  <a:pt x="61" y="548"/>
                  <a:pt x="69" y="527"/>
                  <a:pt x="74" y="506"/>
                </a:cubicBezTo>
                <a:cubicBezTo>
                  <a:pt x="79" y="480"/>
                  <a:pt x="82" y="454"/>
                  <a:pt x="85" y="428"/>
                </a:cubicBezTo>
                <a:cubicBezTo>
                  <a:pt x="87" y="415"/>
                  <a:pt x="85" y="398"/>
                  <a:pt x="97" y="389"/>
                </a:cubicBezTo>
                <a:cubicBezTo>
                  <a:pt x="111" y="380"/>
                  <a:pt x="125" y="373"/>
                  <a:pt x="139" y="365"/>
                </a:cubicBezTo>
                <a:cubicBezTo>
                  <a:pt x="153" y="358"/>
                  <a:pt x="169" y="357"/>
                  <a:pt x="181" y="349"/>
                </a:cubicBezTo>
                <a:cubicBezTo>
                  <a:pt x="201" y="336"/>
                  <a:pt x="226" y="334"/>
                  <a:pt x="246" y="321"/>
                </a:cubicBezTo>
                <a:cubicBezTo>
                  <a:pt x="258" y="313"/>
                  <a:pt x="275" y="300"/>
                  <a:pt x="280" y="286"/>
                </a:cubicBezTo>
                <a:cubicBezTo>
                  <a:pt x="286" y="267"/>
                  <a:pt x="269" y="250"/>
                  <a:pt x="267" y="232"/>
                </a:cubicBezTo>
                <a:cubicBezTo>
                  <a:pt x="266" y="224"/>
                  <a:pt x="267" y="214"/>
                  <a:pt x="262" y="207"/>
                </a:cubicBezTo>
                <a:cubicBezTo>
                  <a:pt x="259" y="201"/>
                  <a:pt x="250" y="201"/>
                  <a:pt x="246" y="196"/>
                </a:cubicBezTo>
                <a:cubicBezTo>
                  <a:pt x="237" y="185"/>
                  <a:pt x="235" y="145"/>
                  <a:pt x="237" y="131"/>
                </a:cubicBezTo>
                <a:cubicBezTo>
                  <a:pt x="241" y="132"/>
                  <a:pt x="245" y="132"/>
                  <a:pt x="248" y="131"/>
                </a:cubicBezTo>
                <a:cubicBezTo>
                  <a:pt x="248" y="112"/>
                  <a:pt x="249" y="95"/>
                  <a:pt x="251" y="75"/>
                </a:cubicBezTo>
                <a:cubicBezTo>
                  <a:pt x="253" y="60"/>
                  <a:pt x="250" y="42"/>
                  <a:pt x="261" y="29"/>
                </a:cubicBezTo>
                <a:cubicBezTo>
                  <a:pt x="284" y="4"/>
                  <a:pt x="320" y="3"/>
                  <a:pt x="353" y="1"/>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57"/>
          <p:cNvSpPr>
            <a:spLocks/>
          </p:cNvSpPr>
          <p:nvPr/>
        </p:nvSpPr>
        <p:spPr bwMode="auto">
          <a:xfrm>
            <a:off x="5873325" y="3298687"/>
            <a:ext cx="208206" cy="721851"/>
          </a:xfrm>
          <a:custGeom>
            <a:avLst/>
            <a:gdLst>
              <a:gd name="T0" fmla="*/ 61 w 590"/>
              <a:gd name="T1" fmla="*/ 825 h 2046"/>
              <a:gd name="T2" fmla="*/ 42 w 590"/>
              <a:gd name="T3" fmla="*/ 950 h 2046"/>
              <a:gd name="T4" fmla="*/ 37 w 590"/>
              <a:gd name="T5" fmla="*/ 1041 h 2046"/>
              <a:gd name="T6" fmla="*/ 74 w 590"/>
              <a:gd name="T7" fmla="*/ 1098 h 2046"/>
              <a:gd name="T8" fmla="*/ 68 w 590"/>
              <a:gd name="T9" fmla="*/ 1313 h 2046"/>
              <a:gd name="T10" fmla="*/ 92 w 590"/>
              <a:gd name="T11" fmla="*/ 1523 h 2046"/>
              <a:gd name="T12" fmla="*/ 88 w 590"/>
              <a:gd name="T13" fmla="*/ 1649 h 2046"/>
              <a:gd name="T14" fmla="*/ 102 w 590"/>
              <a:gd name="T15" fmla="*/ 1789 h 2046"/>
              <a:gd name="T16" fmla="*/ 121 w 590"/>
              <a:gd name="T17" fmla="*/ 1895 h 2046"/>
              <a:gd name="T18" fmla="*/ 182 w 590"/>
              <a:gd name="T19" fmla="*/ 2040 h 2046"/>
              <a:gd name="T20" fmla="*/ 244 w 590"/>
              <a:gd name="T21" fmla="*/ 1963 h 2046"/>
              <a:gd name="T22" fmla="*/ 230 w 590"/>
              <a:gd name="T23" fmla="*/ 1882 h 2046"/>
              <a:gd name="T24" fmla="*/ 244 w 590"/>
              <a:gd name="T25" fmla="*/ 1775 h 2046"/>
              <a:gd name="T26" fmla="*/ 225 w 590"/>
              <a:gd name="T27" fmla="*/ 1596 h 2046"/>
              <a:gd name="T28" fmla="*/ 268 w 590"/>
              <a:gd name="T29" fmla="*/ 1349 h 2046"/>
              <a:gd name="T30" fmla="*/ 313 w 590"/>
              <a:gd name="T31" fmla="*/ 1332 h 2046"/>
              <a:gd name="T32" fmla="*/ 316 w 590"/>
              <a:gd name="T33" fmla="*/ 1574 h 2046"/>
              <a:gd name="T34" fmla="*/ 307 w 590"/>
              <a:gd name="T35" fmla="*/ 1849 h 2046"/>
              <a:gd name="T36" fmla="*/ 311 w 590"/>
              <a:gd name="T37" fmla="*/ 1955 h 2046"/>
              <a:gd name="T38" fmla="*/ 421 w 590"/>
              <a:gd name="T39" fmla="*/ 2022 h 2046"/>
              <a:gd name="T40" fmla="*/ 507 w 590"/>
              <a:gd name="T41" fmla="*/ 1974 h 2046"/>
              <a:gd name="T42" fmla="*/ 432 w 590"/>
              <a:gd name="T43" fmla="*/ 1907 h 2046"/>
              <a:gd name="T44" fmla="*/ 438 w 590"/>
              <a:gd name="T45" fmla="*/ 1794 h 2046"/>
              <a:gd name="T46" fmla="*/ 467 w 590"/>
              <a:gd name="T47" fmla="*/ 1690 h 2046"/>
              <a:gd name="T48" fmla="*/ 459 w 590"/>
              <a:gd name="T49" fmla="*/ 1569 h 2046"/>
              <a:gd name="T50" fmla="*/ 474 w 590"/>
              <a:gd name="T51" fmla="*/ 1369 h 2046"/>
              <a:gd name="T52" fmla="*/ 508 w 590"/>
              <a:gd name="T53" fmla="*/ 1110 h 2046"/>
              <a:gd name="T54" fmla="*/ 516 w 590"/>
              <a:gd name="T55" fmla="*/ 1021 h 2046"/>
              <a:gd name="T56" fmla="*/ 519 w 590"/>
              <a:gd name="T57" fmla="*/ 856 h 2046"/>
              <a:gd name="T58" fmla="*/ 490 w 590"/>
              <a:gd name="T59" fmla="*/ 746 h 2046"/>
              <a:gd name="T60" fmla="*/ 562 w 590"/>
              <a:gd name="T61" fmla="*/ 705 h 2046"/>
              <a:gd name="T62" fmla="*/ 576 w 590"/>
              <a:gd name="T63" fmla="*/ 565 h 2046"/>
              <a:gd name="T64" fmla="*/ 537 w 590"/>
              <a:gd name="T65" fmla="*/ 457 h 2046"/>
              <a:gd name="T66" fmla="*/ 449 w 590"/>
              <a:gd name="T67" fmla="*/ 346 h 2046"/>
              <a:gd name="T68" fmla="*/ 382 w 590"/>
              <a:gd name="T69" fmla="*/ 320 h 2046"/>
              <a:gd name="T70" fmla="*/ 333 w 590"/>
              <a:gd name="T71" fmla="*/ 242 h 2046"/>
              <a:gd name="T72" fmla="*/ 361 w 590"/>
              <a:gd name="T73" fmla="*/ 186 h 2046"/>
              <a:gd name="T74" fmla="*/ 352 w 590"/>
              <a:gd name="T75" fmla="*/ 119 h 2046"/>
              <a:gd name="T76" fmla="*/ 312 w 590"/>
              <a:gd name="T77" fmla="*/ 26 h 2046"/>
              <a:gd name="T78" fmla="*/ 202 w 590"/>
              <a:gd name="T79" fmla="*/ 14 h 2046"/>
              <a:gd name="T80" fmla="*/ 142 w 590"/>
              <a:gd name="T81" fmla="*/ 105 h 2046"/>
              <a:gd name="T82" fmla="*/ 160 w 590"/>
              <a:gd name="T83" fmla="*/ 160 h 2046"/>
              <a:gd name="T84" fmla="*/ 144 w 590"/>
              <a:gd name="T85" fmla="*/ 194 h 2046"/>
              <a:gd name="T86" fmla="*/ 180 w 590"/>
              <a:gd name="T87" fmla="*/ 231 h 2046"/>
              <a:gd name="T88" fmla="*/ 148 w 590"/>
              <a:gd name="T89" fmla="*/ 316 h 2046"/>
              <a:gd name="T90" fmla="*/ 9 w 590"/>
              <a:gd name="T91" fmla="*/ 413 h 2046"/>
              <a:gd name="T92" fmla="*/ 22 w 590"/>
              <a:gd name="T93" fmla="*/ 615 h 2046"/>
              <a:gd name="T94" fmla="*/ 80 w 590"/>
              <a:gd name="T95" fmla="*/ 74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2046">
                <a:moveTo>
                  <a:pt x="80" y="746"/>
                </a:moveTo>
                <a:cubicBezTo>
                  <a:pt x="77" y="775"/>
                  <a:pt x="66" y="798"/>
                  <a:pt x="61" y="825"/>
                </a:cubicBezTo>
                <a:cubicBezTo>
                  <a:pt x="58" y="842"/>
                  <a:pt x="63" y="862"/>
                  <a:pt x="55" y="878"/>
                </a:cubicBezTo>
                <a:cubicBezTo>
                  <a:pt x="46" y="899"/>
                  <a:pt x="45" y="928"/>
                  <a:pt x="42" y="950"/>
                </a:cubicBezTo>
                <a:cubicBezTo>
                  <a:pt x="38" y="972"/>
                  <a:pt x="33" y="994"/>
                  <a:pt x="30" y="1016"/>
                </a:cubicBezTo>
                <a:cubicBezTo>
                  <a:pt x="27" y="1030"/>
                  <a:pt x="20" y="1039"/>
                  <a:pt x="37" y="1041"/>
                </a:cubicBezTo>
                <a:cubicBezTo>
                  <a:pt x="47" y="1042"/>
                  <a:pt x="57" y="1042"/>
                  <a:pt x="67" y="1045"/>
                </a:cubicBezTo>
                <a:cubicBezTo>
                  <a:pt x="82" y="1050"/>
                  <a:pt x="75" y="1084"/>
                  <a:pt x="74" y="1098"/>
                </a:cubicBezTo>
                <a:cubicBezTo>
                  <a:pt x="72" y="1125"/>
                  <a:pt x="70" y="1152"/>
                  <a:pt x="76" y="1178"/>
                </a:cubicBezTo>
                <a:cubicBezTo>
                  <a:pt x="86" y="1222"/>
                  <a:pt x="73" y="1269"/>
                  <a:pt x="68" y="1313"/>
                </a:cubicBezTo>
                <a:cubicBezTo>
                  <a:pt x="63" y="1364"/>
                  <a:pt x="61" y="1415"/>
                  <a:pt x="72" y="1465"/>
                </a:cubicBezTo>
                <a:cubicBezTo>
                  <a:pt x="76" y="1485"/>
                  <a:pt x="83" y="1504"/>
                  <a:pt x="92" y="1523"/>
                </a:cubicBezTo>
                <a:cubicBezTo>
                  <a:pt x="101" y="1540"/>
                  <a:pt x="90" y="1561"/>
                  <a:pt x="88" y="1579"/>
                </a:cubicBezTo>
                <a:cubicBezTo>
                  <a:pt x="86" y="1603"/>
                  <a:pt x="86" y="1626"/>
                  <a:pt x="88" y="1649"/>
                </a:cubicBezTo>
                <a:cubicBezTo>
                  <a:pt x="90" y="1675"/>
                  <a:pt x="87" y="1704"/>
                  <a:pt x="95" y="1728"/>
                </a:cubicBezTo>
                <a:cubicBezTo>
                  <a:pt x="102" y="1750"/>
                  <a:pt x="105" y="1766"/>
                  <a:pt x="102" y="1789"/>
                </a:cubicBezTo>
                <a:cubicBezTo>
                  <a:pt x="99" y="1810"/>
                  <a:pt x="109" y="1827"/>
                  <a:pt x="108" y="1848"/>
                </a:cubicBezTo>
                <a:cubicBezTo>
                  <a:pt x="108" y="1868"/>
                  <a:pt x="118" y="1877"/>
                  <a:pt x="121" y="1895"/>
                </a:cubicBezTo>
                <a:cubicBezTo>
                  <a:pt x="124" y="1918"/>
                  <a:pt x="125" y="1941"/>
                  <a:pt x="127" y="1964"/>
                </a:cubicBezTo>
                <a:cubicBezTo>
                  <a:pt x="129" y="2002"/>
                  <a:pt x="141" y="2032"/>
                  <a:pt x="182" y="2040"/>
                </a:cubicBezTo>
                <a:cubicBezTo>
                  <a:pt x="211" y="2046"/>
                  <a:pt x="262" y="2046"/>
                  <a:pt x="254" y="2005"/>
                </a:cubicBezTo>
                <a:cubicBezTo>
                  <a:pt x="252" y="1991"/>
                  <a:pt x="248" y="1977"/>
                  <a:pt x="244" y="1963"/>
                </a:cubicBezTo>
                <a:cubicBezTo>
                  <a:pt x="241" y="1951"/>
                  <a:pt x="230" y="1941"/>
                  <a:pt x="227" y="1929"/>
                </a:cubicBezTo>
                <a:cubicBezTo>
                  <a:pt x="226" y="1918"/>
                  <a:pt x="224" y="1892"/>
                  <a:pt x="230" y="1882"/>
                </a:cubicBezTo>
                <a:cubicBezTo>
                  <a:pt x="241" y="1865"/>
                  <a:pt x="215" y="1849"/>
                  <a:pt x="228" y="1838"/>
                </a:cubicBezTo>
                <a:cubicBezTo>
                  <a:pt x="245" y="1825"/>
                  <a:pt x="250" y="1795"/>
                  <a:pt x="244" y="1775"/>
                </a:cubicBezTo>
                <a:cubicBezTo>
                  <a:pt x="238" y="1750"/>
                  <a:pt x="244" y="1723"/>
                  <a:pt x="236" y="1697"/>
                </a:cubicBezTo>
                <a:cubicBezTo>
                  <a:pt x="225" y="1667"/>
                  <a:pt x="228" y="1628"/>
                  <a:pt x="225" y="1596"/>
                </a:cubicBezTo>
                <a:cubicBezTo>
                  <a:pt x="222" y="1552"/>
                  <a:pt x="225" y="1507"/>
                  <a:pt x="236" y="1465"/>
                </a:cubicBezTo>
                <a:cubicBezTo>
                  <a:pt x="246" y="1426"/>
                  <a:pt x="261" y="1389"/>
                  <a:pt x="268" y="1349"/>
                </a:cubicBezTo>
                <a:cubicBezTo>
                  <a:pt x="270" y="1339"/>
                  <a:pt x="287" y="1231"/>
                  <a:pt x="296" y="1232"/>
                </a:cubicBezTo>
                <a:cubicBezTo>
                  <a:pt x="310" y="1234"/>
                  <a:pt x="312" y="1320"/>
                  <a:pt x="313" y="1332"/>
                </a:cubicBezTo>
                <a:cubicBezTo>
                  <a:pt x="318" y="1376"/>
                  <a:pt x="312" y="1420"/>
                  <a:pt x="315" y="1464"/>
                </a:cubicBezTo>
                <a:cubicBezTo>
                  <a:pt x="317" y="1502"/>
                  <a:pt x="320" y="1537"/>
                  <a:pt x="316" y="1574"/>
                </a:cubicBezTo>
                <a:cubicBezTo>
                  <a:pt x="311" y="1620"/>
                  <a:pt x="310" y="1666"/>
                  <a:pt x="305" y="1712"/>
                </a:cubicBezTo>
                <a:cubicBezTo>
                  <a:pt x="300" y="1759"/>
                  <a:pt x="302" y="1802"/>
                  <a:pt x="307" y="1849"/>
                </a:cubicBezTo>
                <a:cubicBezTo>
                  <a:pt x="308" y="1861"/>
                  <a:pt x="308" y="1874"/>
                  <a:pt x="308" y="1885"/>
                </a:cubicBezTo>
                <a:cubicBezTo>
                  <a:pt x="303" y="1902"/>
                  <a:pt x="303" y="1940"/>
                  <a:pt x="311" y="1955"/>
                </a:cubicBezTo>
                <a:cubicBezTo>
                  <a:pt x="324" y="1979"/>
                  <a:pt x="364" y="1979"/>
                  <a:pt x="385" y="1993"/>
                </a:cubicBezTo>
                <a:cubicBezTo>
                  <a:pt x="399" y="2003"/>
                  <a:pt x="403" y="2015"/>
                  <a:pt x="421" y="2022"/>
                </a:cubicBezTo>
                <a:cubicBezTo>
                  <a:pt x="439" y="2028"/>
                  <a:pt x="458" y="2032"/>
                  <a:pt x="477" y="2030"/>
                </a:cubicBezTo>
                <a:cubicBezTo>
                  <a:pt x="511" y="2027"/>
                  <a:pt x="531" y="2003"/>
                  <a:pt x="507" y="1974"/>
                </a:cubicBezTo>
                <a:cubicBezTo>
                  <a:pt x="496" y="1961"/>
                  <a:pt x="481" y="1953"/>
                  <a:pt x="467" y="1944"/>
                </a:cubicBezTo>
                <a:cubicBezTo>
                  <a:pt x="452" y="1934"/>
                  <a:pt x="443" y="1920"/>
                  <a:pt x="432" y="1907"/>
                </a:cubicBezTo>
                <a:cubicBezTo>
                  <a:pt x="417" y="1891"/>
                  <a:pt x="431" y="1855"/>
                  <a:pt x="441" y="1841"/>
                </a:cubicBezTo>
                <a:cubicBezTo>
                  <a:pt x="447" y="1832"/>
                  <a:pt x="439" y="1805"/>
                  <a:pt x="438" y="1794"/>
                </a:cubicBezTo>
                <a:cubicBezTo>
                  <a:pt x="437" y="1771"/>
                  <a:pt x="435" y="1759"/>
                  <a:pt x="446" y="1738"/>
                </a:cubicBezTo>
                <a:cubicBezTo>
                  <a:pt x="454" y="1723"/>
                  <a:pt x="464" y="1707"/>
                  <a:pt x="467" y="1690"/>
                </a:cubicBezTo>
                <a:cubicBezTo>
                  <a:pt x="470" y="1671"/>
                  <a:pt x="465" y="1649"/>
                  <a:pt x="465" y="1629"/>
                </a:cubicBezTo>
                <a:cubicBezTo>
                  <a:pt x="465" y="1608"/>
                  <a:pt x="465" y="1589"/>
                  <a:pt x="459" y="1569"/>
                </a:cubicBezTo>
                <a:cubicBezTo>
                  <a:pt x="453" y="1544"/>
                  <a:pt x="465" y="1530"/>
                  <a:pt x="466" y="1506"/>
                </a:cubicBezTo>
                <a:cubicBezTo>
                  <a:pt x="469" y="1460"/>
                  <a:pt x="467" y="1414"/>
                  <a:pt x="474" y="1369"/>
                </a:cubicBezTo>
                <a:cubicBezTo>
                  <a:pt x="480" y="1325"/>
                  <a:pt x="494" y="1284"/>
                  <a:pt x="501" y="1241"/>
                </a:cubicBezTo>
                <a:cubicBezTo>
                  <a:pt x="507" y="1198"/>
                  <a:pt x="509" y="1154"/>
                  <a:pt x="508" y="1110"/>
                </a:cubicBezTo>
                <a:cubicBezTo>
                  <a:pt x="507" y="1088"/>
                  <a:pt x="506" y="1067"/>
                  <a:pt x="507" y="1045"/>
                </a:cubicBezTo>
                <a:cubicBezTo>
                  <a:pt x="507" y="1032"/>
                  <a:pt x="502" y="1024"/>
                  <a:pt x="516" y="1021"/>
                </a:cubicBezTo>
                <a:cubicBezTo>
                  <a:pt x="528" y="1018"/>
                  <a:pt x="541" y="1015"/>
                  <a:pt x="553" y="1016"/>
                </a:cubicBezTo>
                <a:cubicBezTo>
                  <a:pt x="534" y="965"/>
                  <a:pt x="531" y="909"/>
                  <a:pt x="519" y="856"/>
                </a:cubicBezTo>
                <a:cubicBezTo>
                  <a:pt x="514" y="830"/>
                  <a:pt x="510" y="802"/>
                  <a:pt x="502" y="776"/>
                </a:cubicBezTo>
                <a:cubicBezTo>
                  <a:pt x="499" y="765"/>
                  <a:pt x="492" y="759"/>
                  <a:pt x="490" y="746"/>
                </a:cubicBezTo>
                <a:cubicBezTo>
                  <a:pt x="488" y="734"/>
                  <a:pt x="487" y="722"/>
                  <a:pt x="487" y="710"/>
                </a:cubicBezTo>
                <a:cubicBezTo>
                  <a:pt x="513" y="704"/>
                  <a:pt x="536" y="708"/>
                  <a:pt x="562" y="705"/>
                </a:cubicBezTo>
                <a:cubicBezTo>
                  <a:pt x="590" y="701"/>
                  <a:pt x="590" y="663"/>
                  <a:pt x="587" y="641"/>
                </a:cubicBezTo>
                <a:cubicBezTo>
                  <a:pt x="584" y="616"/>
                  <a:pt x="579" y="590"/>
                  <a:pt x="576" y="565"/>
                </a:cubicBezTo>
                <a:cubicBezTo>
                  <a:pt x="574" y="547"/>
                  <a:pt x="574" y="544"/>
                  <a:pt x="564" y="530"/>
                </a:cubicBezTo>
                <a:cubicBezTo>
                  <a:pt x="548" y="508"/>
                  <a:pt x="545" y="482"/>
                  <a:pt x="537" y="457"/>
                </a:cubicBezTo>
                <a:cubicBezTo>
                  <a:pt x="528" y="432"/>
                  <a:pt x="512" y="411"/>
                  <a:pt x="501" y="386"/>
                </a:cubicBezTo>
                <a:cubicBezTo>
                  <a:pt x="493" y="367"/>
                  <a:pt x="468" y="353"/>
                  <a:pt x="449" y="346"/>
                </a:cubicBezTo>
                <a:cubicBezTo>
                  <a:pt x="437" y="342"/>
                  <a:pt x="424" y="342"/>
                  <a:pt x="411" y="338"/>
                </a:cubicBezTo>
                <a:cubicBezTo>
                  <a:pt x="400" y="334"/>
                  <a:pt x="393" y="324"/>
                  <a:pt x="382" y="320"/>
                </a:cubicBezTo>
                <a:cubicBezTo>
                  <a:pt x="369" y="316"/>
                  <a:pt x="321" y="311"/>
                  <a:pt x="321" y="294"/>
                </a:cubicBezTo>
                <a:cubicBezTo>
                  <a:pt x="322" y="273"/>
                  <a:pt x="326" y="261"/>
                  <a:pt x="333" y="242"/>
                </a:cubicBezTo>
                <a:cubicBezTo>
                  <a:pt x="338" y="230"/>
                  <a:pt x="337" y="221"/>
                  <a:pt x="347" y="213"/>
                </a:cubicBezTo>
                <a:cubicBezTo>
                  <a:pt x="355" y="207"/>
                  <a:pt x="359" y="196"/>
                  <a:pt x="361" y="186"/>
                </a:cubicBezTo>
                <a:cubicBezTo>
                  <a:pt x="363" y="179"/>
                  <a:pt x="372" y="141"/>
                  <a:pt x="354" y="148"/>
                </a:cubicBezTo>
                <a:cubicBezTo>
                  <a:pt x="335" y="148"/>
                  <a:pt x="352" y="130"/>
                  <a:pt x="352" y="119"/>
                </a:cubicBezTo>
                <a:cubicBezTo>
                  <a:pt x="352" y="101"/>
                  <a:pt x="353" y="74"/>
                  <a:pt x="349" y="57"/>
                </a:cubicBezTo>
                <a:cubicBezTo>
                  <a:pt x="344" y="40"/>
                  <a:pt x="324" y="35"/>
                  <a:pt x="312" y="26"/>
                </a:cubicBezTo>
                <a:cubicBezTo>
                  <a:pt x="294" y="12"/>
                  <a:pt x="280" y="1"/>
                  <a:pt x="256" y="4"/>
                </a:cubicBezTo>
                <a:cubicBezTo>
                  <a:pt x="234" y="6"/>
                  <a:pt x="224" y="0"/>
                  <a:pt x="202" y="14"/>
                </a:cubicBezTo>
                <a:cubicBezTo>
                  <a:pt x="187" y="24"/>
                  <a:pt x="158" y="29"/>
                  <a:pt x="152" y="49"/>
                </a:cubicBezTo>
                <a:cubicBezTo>
                  <a:pt x="148" y="65"/>
                  <a:pt x="135" y="88"/>
                  <a:pt x="142" y="105"/>
                </a:cubicBezTo>
                <a:cubicBezTo>
                  <a:pt x="145" y="113"/>
                  <a:pt x="143" y="121"/>
                  <a:pt x="145" y="129"/>
                </a:cubicBezTo>
                <a:cubicBezTo>
                  <a:pt x="149" y="140"/>
                  <a:pt x="160" y="148"/>
                  <a:pt x="160" y="160"/>
                </a:cubicBezTo>
                <a:cubicBezTo>
                  <a:pt x="154" y="163"/>
                  <a:pt x="146" y="157"/>
                  <a:pt x="141" y="161"/>
                </a:cubicBezTo>
                <a:cubicBezTo>
                  <a:pt x="132" y="167"/>
                  <a:pt x="141" y="187"/>
                  <a:pt x="144" y="194"/>
                </a:cubicBezTo>
                <a:cubicBezTo>
                  <a:pt x="149" y="203"/>
                  <a:pt x="157" y="222"/>
                  <a:pt x="168" y="226"/>
                </a:cubicBezTo>
                <a:cubicBezTo>
                  <a:pt x="175" y="228"/>
                  <a:pt x="177" y="222"/>
                  <a:pt x="180" y="231"/>
                </a:cubicBezTo>
                <a:cubicBezTo>
                  <a:pt x="183" y="241"/>
                  <a:pt x="188" y="251"/>
                  <a:pt x="191" y="261"/>
                </a:cubicBezTo>
                <a:cubicBezTo>
                  <a:pt x="202" y="297"/>
                  <a:pt x="177" y="306"/>
                  <a:pt x="148" y="316"/>
                </a:cubicBezTo>
                <a:cubicBezTo>
                  <a:pt x="120" y="325"/>
                  <a:pt x="95" y="336"/>
                  <a:pt x="67" y="347"/>
                </a:cubicBezTo>
                <a:cubicBezTo>
                  <a:pt x="32" y="361"/>
                  <a:pt x="15" y="375"/>
                  <a:pt x="9" y="413"/>
                </a:cubicBezTo>
                <a:cubicBezTo>
                  <a:pt x="0" y="461"/>
                  <a:pt x="9" y="505"/>
                  <a:pt x="13" y="552"/>
                </a:cubicBezTo>
                <a:cubicBezTo>
                  <a:pt x="14" y="574"/>
                  <a:pt x="11" y="595"/>
                  <a:pt x="22" y="615"/>
                </a:cubicBezTo>
                <a:cubicBezTo>
                  <a:pt x="29" y="630"/>
                  <a:pt x="38" y="643"/>
                  <a:pt x="45" y="658"/>
                </a:cubicBezTo>
                <a:cubicBezTo>
                  <a:pt x="60" y="688"/>
                  <a:pt x="76" y="712"/>
                  <a:pt x="80" y="746"/>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6"/>
          <p:cNvSpPr>
            <a:spLocks/>
          </p:cNvSpPr>
          <p:nvPr/>
        </p:nvSpPr>
        <p:spPr bwMode="auto">
          <a:xfrm>
            <a:off x="8678463" y="2672391"/>
            <a:ext cx="223418" cy="657062"/>
          </a:xfrm>
          <a:custGeom>
            <a:avLst/>
            <a:gdLst>
              <a:gd name="T0" fmla="*/ 972 w 989"/>
              <a:gd name="T1" fmla="*/ 685 h 2910"/>
              <a:gd name="T2" fmla="*/ 959 w 989"/>
              <a:gd name="T3" fmla="*/ 597 h 2910"/>
              <a:gd name="T4" fmla="*/ 932 w 989"/>
              <a:gd name="T5" fmla="*/ 541 h 2910"/>
              <a:gd name="T6" fmla="*/ 824 w 989"/>
              <a:gd name="T7" fmla="*/ 504 h 2910"/>
              <a:gd name="T8" fmla="*/ 741 w 989"/>
              <a:gd name="T9" fmla="*/ 420 h 2910"/>
              <a:gd name="T10" fmla="*/ 781 w 989"/>
              <a:gd name="T11" fmla="*/ 275 h 2910"/>
              <a:gd name="T12" fmla="*/ 813 w 989"/>
              <a:gd name="T13" fmla="*/ 170 h 2910"/>
              <a:gd name="T14" fmla="*/ 583 w 989"/>
              <a:gd name="T15" fmla="*/ 35 h 2910"/>
              <a:gd name="T16" fmla="*/ 519 w 989"/>
              <a:gd name="T17" fmla="*/ 193 h 2910"/>
              <a:gd name="T18" fmla="*/ 559 w 989"/>
              <a:gd name="T19" fmla="*/ 283 h 2910"/>
              <a:gd name="T20" fmla="*/ 566 w 989"/>
              <a:gd name="T21" fmla="*/ 381 h 2910"/>
              <a:gd name="T22" fmla="*/ 463 w 989"/>
              <a:gd name="T23" fmla="*/ 421 h 2910"/>
              <a:gd name="T24" fmla="*/ 358 w 989"/>
              <a:gd name="T25" fmla="*/ 418 h 2910"/>
              <a:gd name="T26" fmla="*/ 290 w 989"/>
              <a:gd name="T27" fmla="*/ 557 h 2910"/>
              <a:gd name="T28" fmla="*/ 282 w 989"/>
              <a:gd name="T29" fmla="*/ 884 h 2910"/>
              <a:gd name="T30" fmla="*/ 315 w 989"/>
              <a:gd name="T31" fmla="*/ 925 h 2910"/>
              <a:gd name="T32" fmla="*/ 334 w 989"/>
              <a:gd name="T33" fmla="*/ 962 h 2910"/>
              <a:gd name="T34" fmla="*/ 352 w 989"/>
              <a:gd name="T35" fmla="*/ 1033 h 2910"/>
              <a:gd name="T36" fmla="*/ 333 w 989"/>
              <a:gd name="T37" fmla="*/ 1114 h 2910"/>
              <a:gd name="T38" fmla="*/ 308 w 989"/>
              <a:gd name="T39" fmla="*/ 1396 h 2910"/>
              <a:gd name="T40" fmla="*/ 310 w 989"/>
              <a:gd name="T41" fmla="*/ 1447 h 2910"/>
              <a:gd name="T42" fmla="*/ 302 w 989"/>
              <a:gd name="T43" fmla="*/ 1521 h 2910"/>
              <a:gd name="T44" fmla="*/ 286 w 989"/>
              <a:gd name="T45" fmla="*/ 1612 h 2910"/>
              <a:gd name="T46" fmla="*/ 255 w 989"/>
              <a:gd name="T47" fmla="*/ 1954 h 2910"/>
              <a:gd name="T48" fmla="*/ 217 w 989"/>
              <a:gd name="T49" fmla="*/ 2131 h 2910"/>
              <a:gd name="T50" fmla="*/ 185 w 989"/>
              <a:gd name="T51" fmla="*/ 2284 h 2910"/>
              <a:gd name="T52" fmla="*/ 133 w 989"/>
              <a:gd name="T53" fmla="*/ 2526 h 2910"/>
              <a:gd name="T54" fmla="*/ 80 w 989"/>
              <a:gd name="T55" fmla="*/ 2716 h 2910"/>
              <a:gd name="T56" fmla="*/ 68 w 989"/>
              <a:gd name="T57" fmla="*/ 2805 h 2910"/>
              <a:gd name="T58" fmla="*/ 35 w 989"/>
              <a:gd name="T59" fmla="*/ 2836 h 2910"/>
              <a:gd name="T60" fmla="*/ 1 w 989"/>
              <a:gd name="T61" fmla="*/ 2879 h 2910"/>
              <a:gd name="T62" fmla="*/ 54 w 989"/>
              <a:gd name="T63" fmla="*/ 2909 h 2910"/>
              <a:gd name="T64" fmla="*/ 177 w 989"/>
              <a:gd name="T65" fmla="*/ 2838 h 2910"/>
              <a:gd name="T66" fmla="*/ 216 w 989"/>
              <a:gd name="T67" fmla="*/ 2831 h 2910"/>
              <a:gd name="T68" fmla="*/ 265 w 989"/>
              <a:gd name="T69" fmla="*/ 2831 h 2910"/>
              <a:gd name="T70" fmla="*/ 371 w 989"/>
              <a:gd name="T71" fmla="*/ 2846 h 2910"/>
              <a:gd name="T72" fmla="*/ 395 w 989"/>
              <a:gd name="T73" fmla="*/ 2800 h 2910"/>
              <a:gd name="T74" fmla="*/ 444 w 989"/>
              <a:gd name="T75" fmla="*/ 2407 h 2910"/>
              <a:gd name="T76" fmla="*/ 461 w 989"/>
              <a:gd name="T77" fmla="*/ 2123 h 2910"/>
              <a:gd name="T78" fmla="*/ 477 w 989"/>
              <a:gd name="T79" fmla="*/ 1986 h 2910"/>
              <a:gd name="T80" fmla="*/ 504 w 989"/>
              <a:gd name="T81" fmla="*/ 1865 h 2910"/>
              <a:gd name="T82" fmla="*/ 606 w 989"/>
              <a:gd name="T83" fmla="*/ 1581 h 2910"/>
              <a:gd name="T84" fmla="*/ 654 w 989"/>
              <a:gd name="T85" fmla="*/ 1540 h 2910"/>
              <a:gd name="T86" fmla="*/ 688 w 989"/>
              <a:gd name="T87" fmla="*/ 1836 h 2910"/>
              <a:gd name="T88" fmla="*/ 696 w 989"/>
              <a:gd name="T89" fmla="*/ 2014 h 2910"/>
              <a:gd name="T90" fmla="*/ 700 w 989"/>
              <a:gd name="T91" fmla="*/ 2313 h 2910"/>
              <a:gd name="T92" fmla="*/ 684 w 989"/>
              <a:gd name="T93" fmla="*/ 2670 h 2910"/>
              <a:gd name="T94" fmla="*/ 716 w 989"/>
              <a:gd name="T95" fmla="*/ 2818 h 2910"/>
              <a:gd name="T96" fmla="*/ 758 w 989"/>
              <a:gd name="T97" fmla="*/ 2862 h 2910"/>
              <a:gd name="T98" fmla="*/ 898 w 989"/>
              <a:gd name="T99" fmla="*/ 2882 h 2910"/>
              <a:gd name="T100" fmla="*/ 938 w 989"/>
              <a:gd name="T101" fmla="*/ 2820 h 2910"/>
              <a:gd name="T102" fmla="*/ 976 w 989"/>
              <a:gd name="T103" fmla="*/ 2779 h 2910"/>
              <a:gd name="T104" fmla="*/ 980 w 989"/>
              <a:gd name="T105" fmla="*/ 2619 h 2910"/>
              <a:gd name="T106" fmla="*/ 958 w 989"/>
              <a:gd name="T107" fmla="*/ 2362 h 2910"/>
              <a:gd name="T108" fmla="*/ 934 w 989"/>
              <a:gd name="T109" fmla="*/ 2104 h 2910"/>
              <a:gd name="T110" fmla="*/ 925 w 989"/>
              <a:gd name="T111" fmla="*/ 1922 h 2910"/>
              <a:gd name="T112" fmla="*/ 945 w 989"/>
              <a:gd name="T113" fmla="*/ 1595 h 2910"/>
              <a:gd name="T114" fmla="*/ 970 w 989"/>
              <a:gd name="T115" fmla="*/ 1403 h 2910"/>
              <a:gd name="T116" fmla="*/ 951 w 989"/>
              <a:gd name="T117" fmla="*/ 1265 h 2910"/>
              <a:gd name="T118" fmla="*/ 919 w 989"/>
              <a:gd name="T119" fmla="*/ 1132 h 2910"/>
              <a:gd name="T120" fmla="*/ 848 w 989"/>
              <a:gd name="T121" fmla="*/ 1027 h 2910"/>
              <a:gd name="T122" fmla="*/ 924 w 989"/>
              <a:gd name="T123" fmla="*/ 958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9" h="2910">
                <a:moveTo>
                  <a:pt x="981" y="742"/>
                </a:moveTo>
                <a:cubicBezTo>
                  <a:pt x="982" y="741"/>
                  <a:pt x="986" y="739"/>
                  <a:pt x="986" y="732"/>
                </a:cubicBezTo>
                <a:cubicBezTo>
                  <a:pt x="987" y="722"/>
                  <a:pt x="973" y="710"/>
                  <a:pt x="971" y="709"/>
                </a:cubicBezTo>
                <a:cubicBezTo>
                  <a:pt x="969" y="708"/>
                  <a:pt x="970" y="707"/>
                  <a:pt x="971" y="706"/>
                </a:cubicBezTo>
                <a:cubicBezTo>
                  <a:pt x="971" y="705"/>
                  <a:pt x="975" y="701"/>
                  <a:pt x="976" y="696"/>
                </a:cubicBezTo>
                <a:cubicBezTo>
                  <a:pt x="976" y="688"/>
                  <a:pt x="973" y="687"/>
                  <a:pt x="972" y="685"/>
                </a:cubicBezTo>
                <a:cubicBezTo>
                  <a:pt x="970" y="683"/>
                  <a:pt x="971" y="680"/>
                  <a:pt x="974" y="674"/>
                </a:cubicBezTo>
                <a:cubicBezTo>
                  <a:pt x="976" y="668"/>
                  <a:pt x="972" y="663"/>
                  <a:pt x="970" y="657"/>
                </a:cubicBezTo>
                <a:cubicBezTo>
                  <a:pt x="968" y="650"/>
                  <a:pt x="969" y="640"/>
                  <a:pt x="970" y="637"/>
                </a:cubicBezTo>
                <a:cubicBezTo>
                  <a:pt x="970" y="633"/>
                  <a:pt x="969" y="630"/>
                  <a:pt x="968" y="627"/>
                </a:cubicBezTo>
                <a:cubicBezTo>
                  <a:pt x="966" y="624"/>
                  <a:pt x="965" y="619"/>
                  <a:pt x="964" y="613"/>
                </a:cubicBezTo>
                <a:cubicBezTo>
                  <a:pt x="963" y="607"/>
                  <a:pt x="961" y="599"/>
                  <a:pt x="959" y="597"/>
                </a:cubicBezTo>
                <a:cubicBezTo>
                  <a:pt x="957" y="594"/>
                  <a:pt x="958" y="594"/>
                  <a:pt x="959" y="592"/>
                </a:cubicBezTo>
                <a:cubicBezTo>
                  <a:pt x="959" y="589"/>
                  <a:pt x="961" y="583"/>
                  <a:pt x="962" y="577"/>
                </a:cubicBezTo>
                <a:cubicBezTo>
                  <a:pt x="963" y="571"/>
                  <a:pt x="961" y="567"/>
                  <a:pt x="960" y="564"/>
                </a:cubicBezTo>
                <a:cubicBezTo>
                  <a:pt x="959" y="562"/>
                  <a:pt x="957" y="560"/>
                  <a:pt x="956" y="558"/>
                </a:cubicBezTo>
                <a:cubicBezTo>
                  <a:pt x="956" y="557"/>
                  <a:pt x="950" y="550"/>
                  <a:pt x="945" y="546"/>
                </a:cubicBezTo>
                <a:cubicBezTo>
                  <a:pt x="940" y="542"/>
                  <a:pt x="934" y="541"/>
                  <a:pt x="932" y="541"/>
                </a:cubicBezTo>
                <a:cubicBezTo>
                  <a:pt x="929" y="541"/>
                  <a:pt x="929" y="541"/>
                  <a:pt x="921" y="537"/>
                </a:cubicBezTo>
                <a:cubicBezTo>
                  <a:pt x="914" y="532"/>
                  <a:pt x="901" y="527"/>
                  <a:pt x="894" y="525"/>
                </a:cubicBezTo>
                <a:cubicBezTo>
                  <a:pt x="887" y="524"/>
                  <a:pt x="871" y="520"/>
                  <a:pt x="865" y="519"/>
                </a:cubicBezTo>
                <a:cubicBezTo>
                  <a:pt x="859" y="518"/>
                  <a:pt x="858" y="517"/>
                  <a:pt x="854" y="514"/>
                </a:cubicBezTo>
                <a:cubicBezTo>
                  <a:pt x="850" y="512"/>
                  <a:pt x="844" y="509"/>
                  <a:pt x="839" y="508"/>
                </a:cubicBezTo>
                <a:cubicBezTo>
                  <a:pt x="834" y="506"/>
                  <a:pt x="830" y="505"/>
                  <a:pt x="824" y="504"/>
                </a:cubicBezTo>
                <a:cubicBezTo>
                  <a:pt x="819" y="504"/>
                  <a:pt x="818" y="500"/>
                  <a:pt x="809" y="492"/>
                </a:cubicBezTo>
                <a:cubicBezTo>
                  <a:pt x="800" y="484"/>
                  <a:pt x="788" y="472"/>
                  <a:pt x="782" y="465"/>
                </a:cubicBezTo>
                <a:cubicBezTo>
                  <a:pt x="775" y="459"/>
                  <a:pt x="772" y="456"/>
                  <a:pt x="770" y="453"/>
                </a:cubicBezTo>
                <a:cubicBezTo>
                  <a:pt x="768" y="451"/>
                  <a:pt x="762" y="443"/>
                  <a:pt x="756" y="434"/>
                </a:cubicBezTo>
                <a:cubicBezTo>
                  <a:pt x="750" y="425"/>
                  <a:pt x="748" y="426"/>
                  <a:pt x="744" y="425"/>
                </a:cubicBezTo>
                <a:cubicBezTo>
                  <a:pt x="740" y="425"/>
                  <a:pt x="741" y="424"/>
                  <a:pt x="741" y="420"/>
                </a:cubicBezTo>
                <a:cubicBezTo>
                  <a:pt x="741" y="415"/>
                  <a:pt x="741" y="402"/>
                  <a:pt x="742" y="396"/>
                </a:cubicBezTo>
                <a:cubicBezTo>
                  <a:pt x="743" y="390"/>
                  <a:pt x="750" y="361"/>
                  <a:pt x="751" y="356"/>
                </a:cubicBezTo>
                <a:cubicBezTo>
                  <a:pt x="752" y="351"/>
                  <a:pt x="752" y="353"/>
                  <a:pt x="757" y="348"/>
                </a:cubicBezTo>
                <a:cubicBezTo>
                  <a:pt x="764" y="338"/>
                  <a:pt x="768" y="330"/>
                  <a:pt x="771" y="321"/>
                </a:cubicBezTo>
                <a:cubicBezTo>
                  <a:pt x="774" y="311"/>
                  <a:pt x="775" y="288"/>
                  <a:pt x="776" y="280"/>
                </a:cubicBezTo>
                <a:cubicBezTo>
                  <a:pt x="777" y="273"/>
                  <a:pt x="777" y="274"/>
                  <a:pt x="781" y="275"/>
                </a:cubicBezTo>
                <a:cubicBezTo>
                  <a:pt x="790" y="275"/>
                  <a:pt x="793" y="273"/>
                  <a:pt x="798" y="269"/>
                </a:cubicBezTo>
                <a:cubicBezTo>
                  <a:pt x="803" y="265"/>
                  <a:pt x="808" y="251"/>
                  <a:pt x="812" y="239"/>
                </a:cubicBezTo>
                <a:cubicBezTo>
                  <a:pt x="816" y="227"/>
                  <a:pt x="816" y="211"/>
                  <a:pt x="815" y="205"/>
                </a:cubicBezTo>
                <a:cubicBezTo>
                  <a:pt x="815" y="200"/>
                  <a:pt x="817" y="191"/>
                  <a:pt x="819" y="186"/>
                </a:cubicBezTo>
                <a:cubicBezTo>
                  <a:pt x="822" y="180"/>
                  <a:pt x="821" y="176"/>
                  <a:pt x="819" y="173"/>
                </a:cubicBezTo>
                <a:cubicBezTo>
                  <a:pt x="818" y="171"/>
                  <a:pt x="816" y="170"/>
                  <a:pt x="813" y="170"/>
                </a:cubicBezTo>
                <a:cubicBezTo>
                  <a:pt x="810" y="170"/>
                  <a:pt x="807" y="172"/>
                  <a:pt x="805" y="175"/>
                </a:cubicBezTo>
                <a:cubicBezTo>
                  <a:pt x="804" y="177"/>
                  <a:pt x="803" y="178"/>
                  <a:pt x="802" y="179"/>
                </a:cubicBezTo>
                <a:cubicBezTo>
                  <a:pt x="800" y="180"/>
                  <a:pt x="799" y="178"/>
                  <a:pt x="799" y="171"/>
                </a:cubicBezTo>
                <a:cubicBezTo>
                  <a:pt x="798" y="122"/>
                  <a:pt x="790" y="93"/>
                  <a:pt x="785" y="75"/>
                </a:cubicBezTo>
                <a:cubicBezTo>
                  <a:pt x="779" y="57"/>
                  <a:pt x="735" y="8"/>
                  <a:pt x="694" y="5"/>
                </a:cubicBezTo>
                <a:cubicBezTo>
                  <a:pt x="649" y="2"/>
                  <a:pt x="638" y="0"/>
                  <a:pt x="583" y="35"/>
                </a:cubicBezTo>
                <a:cubicBezTo>
                  <a:pt x="528" y="70"/>
                  <a:pt x="537" y="157"/>
                  <a:pt x="537" y="163"/>
                </a:cubicBezTo>
                <a:cubicBezTo>
                  <a:pt x="537" y="169"/>
                  <a:pt x="537" y="182"/>
                  <a:pt x="537" y="186"/>
                </a:cubicBezTo>
                <a:cubicBezTo>
                  <a:pt x="536" y="189"/>
                  <a:pt x="537" y="192"/>
                  <a:pt x="535" y="191"/>
                </a:cubicBezTo>
                <a:cubicBezTo>
                  <a:pt x="534" y="190"/>
                  <a:pt x="533" y="188"/>
                  <a:pt x="531" y="186"/>
                </a:cubicBezTo>
                <a:cubicBezTo>
                  <a:pt x="529" y="184"/>
                  <a:pt x="526" y="181"/>
                  <a:pt x="523" y="183"/>
                </a:cubicBezTo>
                <a:cubicBezTo>
                  <a:pt x="520" y="185"/>
                  <a:pt x="519" y="189"/>
                  <a:pt x="519" y="193"/>
                </a:cubicBezTo>
                <a:cubicBezTo>
                  <a:pt x="520" y="198"/>
                  <a:pt x="521" y="202"/>
                  <a:pt x="522" y="207"/>
                </a:cubicBezTo>
                <a:cubicBezTo>
                  <a:pt x="524" y="212"/>
                  <a:pt x="523" y="216"/>
                  <a:pt x="524" y="221"/>
                </a:cubicBezTo>
                <a:cubicBezTo>
                  <a:pt x="524" y="226"/>
                  <a:pt x="526" y="239"/>
                  <a:pt x="528" y="246"/>
                </a:cubicBezTo>
                <a:cubicBezTo>
                  <a:pt x="530" y="252"/>
                  <a:pt x="532" y="256"/>
                  <a:pt x="535" y="266"/>
                </a:cubicBezTo>
                <a:cubicBezTo>
                  <a:pt x="538" y="276"/>
                  <a:pt x="543" y="279"/>
                  <a:pt x="548" y="282"/>
                </a:cubicBezTo>
                <a:cubicBezTo>
                  <a:pt x="553" y="284"/>
                  <a:pt x="556" y="284"/>
                  <a:pt x="559" y="283"/>
                </a:cubicBezTo>
                <a:cubicBezTo>
                  <a:pt x="561" y="283"/>
                  <a:pt x="561" y="283"/>
                  <a:pt x="561" y="287"/>
                </a:cubicBezTo>
                <a:cubicBezTo>
                  <a:pt x="562" y="291"/>
                  <a:pt x="563" y="300"/>
                  <a:pt x="566" y="314"/>
                </a:cubicBezTo>
                <a:cubicBezTo>
                  <a:pt x="568" y="327"/>
                  <a:pt x="570" y="329"/>
                  <a:pt x="572" y="332"/>
                </a:cubicBezTo>
                <a:cubicBezTo>
                  <a:pt x="573" y="334"/>
                  <a:pt x="573" y="337"/>
                  <a:pt x="573" y="345"/>
                </a:cubicBezTo>
                <a:cubicBezTo>
                  <a:pt x="573" y="353"/>
                  <a:pt x="572" y="362"/>
                  <a:pt x="571" y="369"/>
                </a:cubicBezTo>
                <a:cubicBezTo>
                  <a:pt x="570" y="375"/>
                  <a:pt x="568" y="380"/>
                  <a:pt x="566" y="381"/>
                </a:cubicBezTo>
                <a:cubicBezTo>
                  <a:pt x="564" y="383"/>
                  <a:pt x="564" y="382"/>
                  <a:pt x="561" y="379"/>
                </a:cubicBezTo>
                <a:cubicBezTo>
                  <a:pt x="557" y="376"/>
                  <a:pt x="556" y="378"/>
                  <a:pt x="548" y="380"/>
                </a:cubicBezTo>
                <a:cubicBezTo>
                  <a:pt x="541" y="382"/>
                  <a:pt x="525" y="393"/>
                  <a:pt x="515" y="397"/>
                </a:cubicBezTo>
                <a:cubicBezTo>
                  <a:pt x="504" y="402"/>
                  <a:pt x="487" y="411"/>
                  <a:pt x="482" y="413"/>
                </a:cubicBezTo>
                <a:cubicBezTo>
                  <a:pt x="476" y="414"/>
                  <a:pt x="473" y="415"/>
                  <a:pt x="468" y="418"/>
                </a:cubicBezTo>
                <a:cubicBezTo>
                  <a:pt x="464" y="422"/>
                  <a:pt x="465" y="421"/>
                  <a:pt x="463" y="421"/>
                </a:cubicBezTo>
                <a:cubicBezTo>
                  <a:pt x="461" y="421"/>
                  <a:pt x="456" y="420"/>
                  <a:pt x="452" y="419"/>
                </a:cubicBezTo>
                <a:cubicBezTo>
                  <a:pt x="447" y="418"/>
                  <a:pt x="447" y="418"/>
                  <a:pt x="441" y="420"/>
                </a:cubicBezTo>
                <a:cubicBezTo>
                  <a:pt x="436" y="422"/>
                  <a:pt x="435" y="423"/>
                  <a:pt x="431" y="423"/>
                </a:cubicBezTo>
                <a:cubicBezTo>
                  <a:pt x="428" y="422"/>
                  <a:pt x="414" y="421"/>
                  <a:pt x="404" y="420"/>
                </a:cubicBezTo>
                <a:cubicBezTo>
                  <a:pt x="394" y="419"/>
                  <a:pt x="379" y="419"/>
                  <a:pt x="373" y="419"/>
                </a:cubicBezTo>
                <a:cubicBezTo>
                  <a:pt x="367" y="419"/>
                  <a:pt x="363" y="418"/>
                  <a:pt x="358" y="418"/>
                </a:cubicBezTo>
                <a:cubicBezTo>
                  <a:pt x="354" y="417"/>
                  <a:pt x="345" y="419"/>
                  <a:pt x="337" y="423"/>
                </a:cubicBezTo>
                <a:cubicBezTo>
                  <a:pt x="329" y="426"/>
                  <a:pt x="319" y="435"/>
                  <a:pt x="317" y="438"/>
                </a:cubicBezTo>
                <a:cubicBezTo>
                  <a:pt x="315" y="443"/>
                  <a:pt x="312" y="449"/>
                  <a:pt x="310" y="454"/>
                </a:cubicBezTo>
                <a:cubicBezTo>
                  <a:pt x="309" y="457"/>
                  <a:pt x="307" y="474"/>
                  <a:pt x="307" y="481"/>
                </a:cubicBezTo>
                <a:cubicBezTo>
                  <a:pt x="307" y="488"/>
                  <a:pt x="308" y="483"/>
                  <a:pt x="303" y="499"/>
                </a:cubicBezTo>
                <a:cubicBezTo>
                  <a:pt x="297" y="515"/>
                  <a:pt x="292" y="546"/>
                  <a:pt x="290" y="557"/>
                </a:cubicBezTo>
                <a:cubicBezTo>
                  <a:pt x="287" y="568"/>
                  <a:pt x="282" y="600"/>
                  <a:pt x="279" y="616"/>
                </a:cubicBezTo>
                <a:cubicBezTo>
                  <a:pt x="277" y="637"/>
                  <a:pt x="271" y="663"/>
                  <a:pt x="268" y="679"/>
                </a:cubicBezTo>
                <a:cubicBezTo>
                  <a:pt x="265" y="694"/>
                  <a:pt x="263" y="722"/>
                  <a:pt x="263" y="739"/>
                </a:cubicBezTo>
                <a:cubicBezTo>
                  <a:pt x="262" y="755"/>
                  <a:pt x="265" y="791"/>
                  <a:pt x="266" y="805"/>
                </a:cubicBezTo>
                <a:cubicBezTo>
                  <a:pt x="268" y="820"/>
                  <a:pt x="272" y="846"/>
                  <a:pt x="275" y="859"/>
                </a:cubicBezTo>
                <a:cubicBezTo>
                  <a:pt x="278" y="873"/>
                  <a:pt x="281" y="881"/>
                  <a:pt x="282" y="884"/>
                </a:cubicBezTo>
                <a:cubicBezTo>
                  <a:pt x="284" y="887"/>
                  <a:pt x="285" y="893"/>
                  <a:pt x="286" y="896"/>
                </a:cubicBezTo>
                <a:cubicBezTo>
                  <a:pt x="287" y="900"/>
                  <a:pt x="289" y="902"/>
                  <a:pt x="293" y="904"/>
                </a:cubicBezTo>
                <a:cubicBezTo>
                  <a:pt x="296" y="907"/>
                  <a:pt x="295" y="907"/>
                  <a:pt x="296" y="910"/>
                </a:cubicBezTo>
                <a:cubicBezTo>
                  <a:pt x="297" y="912"/>
                  <a:pt x="300" y="916"/>
                  <a:pt x="302" y="916"/>
                </a:cubicBezTo>
                <a:cubicBezTo>
                  <a:pt x="304" y="917"/>
                  <a:pt x="305" y="917"/>
                  <a:pt x="307" y="919"/>
                </a:cubicBezTo>
                <a:cubicBezTo>
                  <a:pt x="309" y="920"/>
                  <a:pt x="314" y="924"/>
                  <a:pt x="315" y="925"/>
                </a:cubicBezTo>
                <a:cubicBezTo>
                  <a:pt x="316" y="926"/>
                  <a:pt x="317" y="926"/>
                  <a:pt x="317" y="929"/>
                </a:cubicBezTo>
                <a:cubicBezTo>
                  <a:pt x="317" y="932"/>
                  <a:pt x="320" y="941"/>
                  <a:pt x="321" y="943"/>
                </a:cubicBezTo>
                <a:cubicBezTo>
                  <a:pt x="322" y="945"/>
                  <a:pt x="321" y="948"/>
                  <a:pt x="321" y="954"/>
                </a:cubicBezTo>
                <a:cubicBezTo>
                  <a:pt x="322" y="960"/>
                  <a:pt x="321" y="960"/>
                  <a:pt x="325" y="961"/>
                </a:cubicBezTo>
                <a:cubicBezTo>
                  <a:pt x="329" y="961"/>
                  <a:pt x="329" y="961"/>
                  <a:pt x="331" y="960"/>
                </a:cubicBezTo>
                <a:cubicBezTo>
                  <a:pt x="334" y="959"/>
                  <a:pt x="334" y="960"/>
                  <a:pt x="334" y="962"/>
                </a:cubicBezTo>
                <a:cubicBezTo>
                  <a:pt x="335" y="964"/>
                  <a:pt x="335" y="968"/>
                  <a:pt x="338" y="968"/>
                </a:cubicBezTo>
                <a:cubicBezTo>
                  <a:pt x="341" y="967"/>
                  <a:pt x="343" y="967"/>
                  <a:pt x="345" y="966"/>
                </a:cubicBezTo>
                <a:cubicBezTo>
                  <a:pt x="348" y="964"/>
                  <a:pt x="348" y="964"/>
                  <a:pt x="349" y="968"/>
                </a:cubicBezTo>
                <a:cubicBezTo>
                  <a:pt x="351" y="975"/>
                  <a:pt x="352" y="981"/>
                  <a:pt x="353" y="993"/>
                </a:cubicBezTo>
                <a:cubicBezTo>
                  <a:pt x="354" y="1004"/>
                  <a:pt x="354" y="1005"/>
                  <a:pt x="354" y="1010"/>
                </a:cubicBezTo>
                <a:cubicBezTo>
                  <a:pt x="353" y="1016"/>
                  <a:pt x="352" y="1027"/>
                  <a:pt x="352" y="1033"/>
                </a:cubicBezTo>
                <a:cubicBezTo>
                  <a:pt x="352" y="1039"/>
                  <a:pt x="352" y="1038"/>
                  <a:pt x="350" y="1040"/>
                </a:cubicBezTo>
                <a:cubicBezTo>
                  <a:pt x="347" y="1042"/>
                  <a:pt x="345" y="1043"/>
                  <a:pt x="342" y="1045"/>
                </a:cubicBezTo>
                <a:cubicBezTo>
                  <a:pt x="339" y="1047"/>
                  <a:pt x="338" y="1048"/>
                  <a:pt x="337" y="1053"/>
                </a:cubicBezTo>
                <a:cubicBezTo>
                  <a:pt x="337" y="1057"/>
                  <a:pt x="337" y="1065"/>
                  <a:pt x="337" y="1075"/>
                </a:cubicBezTo>
                <a:cubicBezTo>
                  <a:pt x="336" y="1085"/>
                  <a:pt x="336" y="1100"/>
                  <a:pt x="336" y="1101"/>
                </a:cubicBezTo>
                <a:cubicBezTo>
                  <a:pt x="336" y="1102"/>
                  <a:pt x="334" y="1105"/>
                  <a:pt x="333" y="1114"/>
                </a:cubicBezTo>
                <a:cubicBezTo>
                  <a:pt x="331" y="1123"/>
                  <a:pt x="331" y="1154"/>
                  <a:pt x="331" y="1162"/>
                </a:cubicBezTo>
                <a:cubicBezTo>
                  <a:pt x="331" y="1169"/>
                  <a:pt x="326" y="1196"/>
                  <a:pt x="323" y="1208"/>
                </a:cubicBezTo>
                <a:cubicBezTo>
                  <a:pt x="321" y="1220"/>
                  <a:pt x="319" y="1241"/>
                  <a:pt x="318" y="1250"/>
                </a:cubicBezTo>
                <a:cubicBezTo>
                  <a:pt x="318" y="1260"/>
                  <a:pt x="317" y="1301"/>
                  <a:pt x="316" y="1310"/>
                </a:cubicBezTo>
                <a:cubicBezTo>
                  <a:pt x="316" y="1320"/>
                  <a:pt x="311" y="1361"/>
                  <a:pt x="310" y="1369"/>
                </a:cubicBezTo>
                <a:cubicBezTo>
                  <a:pt x="309" y="1377"/>
                  <a:pt x="308" y="1391"/>
                  <a:pt x="308" y="1396"/>
                </a:cubicBezTo>
                <a:cubicBezTo>
                  <a:pt x="308" y="1401"/>
                  <a:pt x="309" y="1401"/>
                  <a:pt x="313" y="1402"/>
                </a:cubicBezTo>
                <a:cubicBezTo>
                  <a:pt x="316" y="1403"/>
                  <a:pt x="317" y="1402"/>
                  <a:pt x="321" y="1402"/>
                </a:cubicBezTo>
                <a:cubicBezTo>
                  <a:pt x="325" y="1402"/>
                  <a:pt x="324" y="1403"/>
                  <a:pt x="322" y="1406"/>
                </a:cubicBezTo>
                <a:cubicBezTo>
                  <a:pt x="321" y="1409"/>
                  <a:pt x="319" y="1414"/>
                  <a:pt x="317" y="1420"/>
                </a:cubicBezTo>
                <a:cubicBezTo>
                  <a:pt x="315" y="1428"/>
                  <a:pt x="314" y="1433"/>
                  <a:pt x="312" y="1436"/>
                </a:cubicBezTo>
                <a:cubicBezTo>
                  <a:pt x="310" y="1439"/>
                  <a:pt x="310" y="1444"/>
                  <a:pt x="310" y="1447"/>
                </a:cubicBezTo>
                <a:cubicBezTo>
                  <a:pt x="310" y="1451"/>
                  <a:pt x="309" y="1454"/>
                  <a:pt x="307" y="1457"/>
                </a:cubicBezTo>
                <a:cubicBezTo>
                  <a:pt x="305" y="1460"/>
                  <a:pt x="305" y="1464"/>
                  <a:pt x="306" y="1467"/>
                </a:cubicBezTo>
                <a:cubicBezTo>
                  <a:pt x="306" y="1470"/>
                  <a:pt x="307" y="1475"/>
                  <a:pt x="306" y="1486"/>
                </a:cubicBezTo>
                <a:cubicBezTo>
                  <a:pt x="304" y="1496"/>
                  <a:pt x="302" y="1498"/>
                  <a:pt x="299" y="1501"/>
                </a:cubicBezTo>
                <a:cubicBezTo>
                  <a:pt x="296" y="1504"/>
                  <a:pt x="298" y="1510"/>
                  <a:pt x="299" y="1513"/>
                </a:cubicBezTo>
                <a:cubicBezTo>
                  <a:pt x="301" y="1515"/>
                  <a:pt x="302" y="1517"/>
                  <a:pt x="302" y="1521"/>
                </a:cubicBezTo>
                <a:cubicBezTo>
                  <a:pt x="302" y="1525"/>
                  <a:pt x="300" y="1527"/>
                  <a:pt x="299" y="1530"/>
                </a:cubicBezTo>
                <a:cubicBezTo>
                  <a:pt x="298" y="1534"/>
                  <a:pt x="298" y="1546"/>
                  <a:pt x="298" y="1549"/>
                </a:cubicBezTo>
                <a:cubicBezTo>
                  <a:pt x="298" y="1551"/>
                  <a:pt x="296" y="1557"/>
                  <a:pt x="292" y="1563"/>
                </a:cubicBezTo>
                <a:cubicBezTo>
                  <a:pt x="288" y="1568"/>
                  <a:pt x="290" y="1574"/>
                  <a:pt x="291" y="1579"/>
                </a:cubicBezTo>
                <a:cubicBezTo>
                  <a:pt x="292" y="1584"/>
                  <a:pt x="291" y="1589"/>
                  <a:pt x="290" y="1595"/>
                </a:cubicBezTo>
                <a:cubicBezTo>
                  <a:pt x="289" y="1601"/>
                  <a:pt x="286" y="1610"/>
                  <a:pt x="286" y="1612"/>
                </a:cubicBezTo>
                <a:cubicBezTo>
                  <a:pt x="285" y="1614"/>
                  <a:pt x="283" y="1629"/>
                  <a:pt x="281" y="1639"/>
                </a:cubicBezTo>
                <a:cubicBezTo>
                  <a:pt x="278" y="1654"/>
                  <a:pt x="273" y="1691"/>
                  <a:pt x="271" y="1706"/>
                </a:cubicBezTo>
                <a:cubicBezTo>
                  <a:pt x="269" y="1722"/>
                  <a:pt x="266" y="1741"/>
                  <a:pt x="264" y="1764"/>
                </a:cubicBezTo>
                <a:cubicBezTo>
                  <a:pt x="262" y="1786"/>
                  <a:pt x="260" y="1806"/>
                  <a:pt x="260" y="1818"/>
                </a:cubicBezTo>
                <a:cubicBezTo>
                  <a:pt x="259" y="1830"/>
                  <a:pt x="258" y="1881"/>
                  <a:pt x="258" y="1900"/>
                </a:cubicBezTo>
                <a:cubicBezTo>
                  <a:pt x="258" y="1920"/>
                  <a:pt x="255" y="1949"/>
                  <a:pt x="255" y="1954"/>
                </a:cubicBezTo>
                <a:cubicBezTo>
                  <a:pt x="255" y="1959"/>
                  <a:pt x="255" y="1960"/>
                  <a:pt x="254" y="1963"/>
                </a:cubicBezTo>
                <a:cubicBezTo>
                  <a:pt x="253" y="1967"/>
                  <a:pt x="252" y="1977"/>
                  <a:pt x="251" y="1989"/>
                </a:cubicBezTo>
                <a:cubicBezTo>
                  <a:pt x="249" y="2001"/>
                  <a:pt x="244" y="2032"/>
                  <a:pt x="243" y="2036"/>
                </a:cubicBezTo>
                <a:cubicBezTo>
                  <a:pt x="242" y="2041"/>
                  <a:pt x="241" y="2050"/>
                  <a:pt x="237" y="2060"/>
                </a:cubicBezTo>
                <a:cubicBezTo>
                  <a:pt x="233" y="2070"/>
                  <a:pt x="227" y="2088"/>
                  <a:pt x="225" y="2093"/>
                </a:cubicBezTo>
                <a:cubicBezTo>
                  <a:pt x="223" y="2098"/>
                  <a:pt x="218" y="2118"/>
                  <a:pt x="217" y="2131"/>
                </a:cubicBezTo>
                <a:cubicBezTo>
                  <a:pt x="216" y="2146"/>
                  <a:pt x="212" y="2164"/>
                  <a:pt x="210" y="2172"/>
                </a:cubicBezTo>
                <a:cubicBezTo>
                  <a:pt x="208" y="2179"/>
                  <a:pt x="208" y="2179"/>
                  <a:pt x="206" y="2186"/>
                </a:cubicBezTo>
                <a:cubicBezTo>
                  <a:pt x="203" y="2192"/>
                  <a:pt x="202" y="2197"/>
                  <a:pt x="202" y="2202"/>
                </a:cubicBezTo>
                <a:cubicBezTo>
                  <a:pt x="202" y="2207"/>
                  <a:pt x="201" y="2214"/>
                  <a:pt x="199" y="2221"/>
                </a:cubicBezTo>
                <a:cubicBezTo>
                  <a:pt x="198" y="2227"/>
                  <a:pt x="195" y="2242"/>
                  <a:pt x="193" y="2251"/>
                </a:cubicBezTo>
                <a:cubicBezTo>
                  <a:pt x="191" y="2260"/>
                  <a:pt x="187" y="2275"/>
                  <a:pt x="185" y="2284"/>
                </a:cubicBezTo>
                <a:cubicBezTo>
                  <a:pt x="182" y="2294"/>
                  <a:pt x="177" y="2310"/>
                  <a:pt x="176" y="2319"/>
                </a:cubicBezTo>
                <a:cubicBezTo>
                  <a:pt x="175" y="2328"/>
                  <a:pt x="173" y="2346"/>
                  <a:pt x="172" y="2354"/>
                </a:cubicBezTo>
                <a:cubicBezTo>
                  <a:pt x="171" y="2361"/>
                  <a:pt x="166" y="2384"/>
                  <a:pt x="163" y="2397"/>
                </a:cubicBezTo>
                <a:cubicBezTo>
                  <a:pt x="160" y="2417"/>
                  <a:pt x="152" y="2448"/>
                  <a:pt x="149" y="2460"/>
                </a:cubicBezTo>
                <a:cubicBezTo>
                  <a:pt x="146" y="2473"/>
                  <a:pt x="142" y="2491"/>
                  <a:pt x="140" y="2498"/>
                </a:cubicBezTo>
                <a:cubicBezTo>
                  <a:pt x="138" y="2505"/>
                  <a:pt x="134" y="2521"/>
                  <a:pt x="133" y="2526"/>
                </a:cubicBezTo>
                <a:cubicBezTo>
                  <a:pt x="132" y="2532"/>
                  <a:pt x="130" y="2537"/>
                  <a:pt x="128" y="2542"/>
                </a:cubicBezTo>
                <a:cubicBezTo>
                  <a:pt x="126" y="2547"/>
                  <a:pt x="122" y="2558"/>
                  <a:pt x="119" y="2565"/>
                </a:cubicBezTo>
                <a:cubicBezTo>
                  <a:pt x="117" y="2572"/>
                  <a:pt x="108" y="2604"/>
                  <a:pt x="103" y="2617"/>
                </a:cubicBezTo>
                <a:cubicBezTo>
                  <a:pt x="99" y="2630"/>
                  <a:pt x="94" y="2643"/>
                  <a:pt x="90" y="2655"/>
                </a:cubicBezTo>
                <a:cubicBezTo>
                  <a:pt x="86" y="2666"/>
                  <a:pt x="82" y="2678"/>
                  <a:pt x="81" y="2684"/>
                </a:cubicBezTo>
                <a:cubicBezTo>
                  <a:pt x="81" y="2691"/>
                  <a:pt x="80" y="2709"/>
                  <a:pt x="80" y="2716"/>
                </a:cubicBezTo>
                <a:cubicBezTo>
                  <a:pt x="80" y="2722"/>
                  <a:pt x="80" y="2737"/>
                  <a:pt x="79" y="2742"/>
                </a:cubicBezTo>
                <a:cubicBezTo>
                  <a:pt x="79" y="2747"/>
                  <a:pt x="77" y="2763"/>
                  <a:pt x="77" y="2768"/>
                </a:cubicBezTo>
                <a:cubicBezTo>
                  <a:pt x="77" y="2772"/>
                  <a:pt x="76" y="2775"/>
                  <a:pt x="75" y="2779"/>
                </a:cubicBezTo>
                <a:cubicBezTo>
                  <a:pt x="74" y="2782"/>
                  <a:pt x="74" y="2786"/>
                  <a:pt x="75" y="2787"/>
                </a:cubicBezTo>
                <a:cubicBezTo>
                  <a:pt x="76" y="2788"/>
                  <a:pt x="76" y="2789"/>
                  <a:pt x="74" y="2790"/>
                </a:cubicBezTo>
                <a:cubicBezTo>
                  <a:pt x="69" y="2795"/>
                  <a:pt x="68" y="2802"/>
                  <a:pt x="68" y="2805"/>
                </a:cubicBezTo>
                <a:cubicBezTo>
                  <a:pt x="68" y="2807"/>
                  <a:pt x="68" y="2807"/>
                  <a:pt x="66" y="2809"/>
                </a:cubicBezTo>
                <a:cubicBezTo>
                  <a:pt x="64" y="2811"/>
                  <a:pt x="64" y="2813"/>
                  <a:pt x="60" y="2814"/>
                </a:cubicBezTo>
                <a:cubicBezTo>
                  <a:pt x="56" y="2815"/>
                  <a:pt x="52" y="2819"/>
                  <a:pt x="50" y="2821"/>
                </a:cubicBezTo>
                <a:cubicBezTo>
                  <a:pt x="48" y="2824"/>
                  <a:pt x="48" y="2827"/>
                  <a:pt x="47" y="2829"/>
                </a:cubicBezTo>
                <a:cubicBezTo>
                  <a:pt x="46" y="2831"/>
                  <a:pt x="46" y="2830"/>
                  <a:pt x="43" y="2832"/>
                </a:cubicBezTo>
                <a:cubicBezTo>
                  <a:pt x="40" y="2833"/>
                  <a:pt x="37" y="2835"/>
                  <a:pt x="35" y="2836"/>
                </a:cubicBezTo>
                <a:cubicBezTo>
                  <a:pt x="33" y="2838"/>
                  <a:pt x="32" y="2841"/>
                  <a:pt x="30" y="2843"/>
                </a:cubicBezTo>
                <a:cubicBezTo>
                  <a:pt x="28" y="2844"/>
                  <a:pt x="25" y="2847"/>
                  <a:pt x="23" y="2850"/>
                </a:cubicBezTo>
                <a:cubicBezTo>
                  <a:pt x="20" y="2853"/>
                  <a:pt x="21" y="2854"/>
                  <a:pt x="19" y="2855"/>
                </a:cubicBezTo>
                <a:cubicBezTo>
                  <a:pt x="16" y="2856"/>
                  <a:pt x="14" y="2858"/>
                  <a:pt x="10" y="2864"/>
                </a:cubicBezTo>
                <a:cubicBezTo>
                  <a:pt x="6" y="2870"/>
                  <a:pt x="4" y="2873"/>
                  <a:pt x="2" y="2875"/>
                </a:cubicBezTo>
                <a:cubicBezTo>
                  <a:pt x="0" y="2877"/>
                  <a:pt x="1" y="2877"/>
                  <a:pt x="1" y="2879"/>
                </a:cubicBezTo>
                <a:cubicBezTo>
                  <a:pt x="1" y="2881"/>
                  <a:pt x="2" y="2883"/>
                  <a:pt x="4" y="2885"/>
                </a:cubicBezTo>
                <a:cubicBezTo>
                  <a:pt x="7" y="2886"/>
                  <a:pt x="7" y="2886"/>
                  <a:pt x="6" y="2889"/>
                </a:cubicBezTo>
                <a:cubicBezTo>
                  <a:pt x="5" y="2892"/>
                  <a:pt x="9" y="2895"/>
                  <a:pt x="9" y="2896"/>
                </a:cubicBezTo>
                <a:cubicBezTo>
                  <a:pt x="10" y="2897"/>
                  <a:pt x="10" y="2899"/>
                  <a:pt x="12" y="2901"/>
                </a:cubicBezTo>
                <a:cubicBezTo>
                  <a:pt x="14" y="2904"/>
                  <a:pt x="19" y="2905"/>
                  <a:pt x="27" y="2907"/>
                </a:cubicBezTo>
                <a:cubicBezTo>
                  <a:pt x="35" y="2908"/>
                  <a:pt x="45" y="2908"/>
                  <a:pt x="54" y="2909"/>
                </a:cubicBezTo>
                <a:cubicBezTo>
                  <a:pt x="63" y="2910"/>
                  <a:pt x="76" y="2908"/>
                  <a:pt x="86" y="2907"/>
                </a:cubicBezTo>
                <a:cubicBezTo>
                  <a:pt x="95" y="2905"/>
                  <a:pt x="115" y="2900"/>
                  <a:pt x="124" y="2897"/>
                </a:cubicBezTo>
                <a:cubicBezTo>
                  <a:pt x="133" y="2894"/>
                  <a:pt x="143" y="2891"/>
                  <a:pt x="151" y="2888"/>
                </a:cubicBezTo>
                <a:cubicBezTo>
                  <a:pt x="159" y="2885"/>
                  <a:pt x="169" y="2882"/>
                  <a:pt x="172" y="2877"/>
                </a:cubicBezTo>
                <a:cubicBezTo>
                  <a:pt x="176" y="2871"/>
                  <a:pt x="175" y="2860"/>
                  <a:pt x="174" y="2854"/>
                </a:cubicBezTo>
                <a:cubicBezTo>
                  <a:pt x="174" y="2847"/>
                  <a:pt x="176" y="2842"/>
                  <a:pt x="177" y="2838"/>
                </a:cubicBezTo>
                <a:cubicBezTo>
                  <a:pt x="179" y="2834"/>
                  <a:pt x="179" y="2833"/>
                  <a:pt x="179" y="2830"/>
                </a:cubicBezTo>
                <a:cubicBezTo>
                  <a:pt x="179" y="2827"/>
                  <a:pt x="184" y="2818"/>
                  <a:pt x="186" y="2815"/>
                </a:cubicBezTo>
                <a:cubicBezTo>
                  <a:pt x="188" y="2811"/>
                  <a:pt x="188" y="2811"/>
                  <a:pt x="191" y="2811"/>
                </a:cubicBezTo>
                <a:cubicBezTo>
                  <a:pt x="193" y="2812"/>
                  <a:pt x="213" y="2816"/>
                  <a:pt x="215" y="2817"/>
                </a:cubicBezTo>
                <a:cubicBezTo>
                  <a:pt x="218" y="2817"/>
                  <a:pt x="217" y="2818"/>
                  <a:pt x="217" y="2821"/>
                </a:cubicBezTo>
                <a:cubicBezTo>
                  <a:pt x="217" y="2824"/>
                  <a:pt x="217" y="2830"/>
                  <a:pt x="216" y="2831"/>
                </a:cubicBezTo>
                <a:cubicBezTo>
                  <a:pt x="216" y="2833"/>
                  <a:pt x="215" y="2836"/>
                  <a:pt x="214" y="2839"/>
                </a:cubicBezTo>
                <a:cubicBezTo>
                  <a:pt x="213" y="2842"/>
                  <a:pt x="215" y="2842"/>
                  <a:pt x="223" y="2843"/>
                </a:cubicBezTo>
                <a:cubicBezTo>
                  <a:pt x="231" y="2845"/>
                  <a:pt x="248" y="2847"/>
                  <a:pt x="253" y="2848"/>
                </a:cubicBezTo>
                <a:cubicBezTo>
                  <a:pt x="259" y="2849"/>
                  <a:pt x="264" y="2847"/>
                  <a:pt x="266" y="2845"/>
                </a:cubicBezTo>
                <a:cubicBezTo>
                  <a:pt x="268" y="2843"/>
                  <a:pt x="267" y="2842"/>
                  <a:pt x="266" y="2840"/>
                </a:cubicBezTo>
                <a:cubicBezTo>
                  <a:pt x="265" y="2838"/>
                  <a:pt x="265" y="2833"/>
                  <a:pt x="265" y="2831"/>
                </a:cubicBezTo>
                <a:cubicBezTo>
                  <a:pt x="265" y="2828"/>
                  <a:pt x="265" y="2828"/>
                  <a:pt x="268" y="2829"/>
                </a:cubicBezTo>
                <a:cubicBezTo>
                  <a:pt x="271" y="2829"/>
                  <a:pt x="282" y="2831"/>
                  <a:pt x="288" y="2833"/>
                </a:cubicBezTo>
                <a:cubicBezTo>
                  <a:pt x="294" y="2835"/>
                  <a:pt x="322" y="2839"/>
                  <a:pt x="330" y="2840"/>
                </a:cubicBezTo>
                <a:cubicBezTo>
                  <a:pt x="339" y="2841"/>
                  <a:pt x="349" y="2843"/>
                  <a:pt x="353" y="2843"/>
                </a:cubicBezTo>
                <a:cubicBezTo>
                  <a:pt x="357" y="2843"/>
                  <a:pt x="358" y="2844"/>
                  <a:pt x="359" y="2845"/>
                </a:cubicBezTo>
                <a:cubicBezTo>
                  <a:pt x="360" y="2845"/>
                  <a:pt x="365" y="2846"/>
                  <a:pt x="371" y="2846"/>
                </a:cubicBezTo>
                <a:cubicBezTo>
                  <a:pt x="377" y="2847"/>
                  <a:pt x="377" y="2848"/>
                  <a:pt x="379" y="2849"/>
                </a:cubicBezTo>
                <a:cubicBezTo>
                  <a:pt x="381" y="2850"/>
                  <a:pt x="383" y="2850"/>
                  <a:pt x="385" y="2849"/>
                </a:cubicBezTo>
                <a:cubicBezTo>
                  <a:pt x="387" y="2847"/>
                  <a:pt x="390" y="2844"/>
                  <a:pt x="392" y="2840"/>
                </a:cubicBezTo>
                <a:cubicBezTo>
                  <a:pt x="394" y="2837"/>
                  <a:pt x="394" y="2836"/>
                  <a:pt x="394" y="2829"/>
                </a:cubicBezTo>
                <a:cubicBezTo>
                  <a:pt x="394" y="2823"/>
                  <a:pt x="393" y="2814"/>
                  <a:pt x="394" y="2811"/>
                </a:cubicBezTo>
                <a:cubicBezTo>
                  <a:pt x="395" y="2809"/>
                  <a:pt x="395" y="2804"/>
                  <a:pt x="395" y="2800"/>
                </a:cubicBezTo>
                <a:cubicBezTo>
                  <a:pt x="395" y="2796"/>
                  <a:pt x="395" y="2790"/>
                  <a:pt x="395" y="2785"/>
                </a:cubicBezTo>
                <a:cubicBezTo>
                  <a:pt x="395" y="2779"/>
                  <a:pt x="403" y="2722"/>
                  <a:pt x="406" y="2705"/>
                </a:cubicBezTo>
                <a:cubicBezTo>
                  <a:pt x="410" y="2678"/>
                  <a:pt x="415" y="2644"/>
                  <a:pt x="417" y="2632"/>
                </a:cubicBezTo>
                <a:cubicBezTo>
                  <a:pt x="418" y="2621"/>
                  <a:pt x="427" y="2561"/>
                  <a:pt x="428" y="2551"/>
                </a:cubicBezTo>
                <a:cubicBezTo>
                  <a:pt x="430" y="2540"/>
                  <a:pt x="437" y="2474"/>
                  <a:pt x="438" y="2463"/>
                </a:cubicBezTo>
                <a:cubicBezTo>
                  <a:pt x="439" y="2451"/>
                  <a:pt x="443" y="2414"/>
                  <a:pt x="444" y="2407"/>
                </a:cubicBezTo>
                <a:cubicBezTo>
                  <a:pt x="444" y="2398"/>
                  <a:pt x="448" y="2346"/>
                  <a:pt x="449" y="2336"/>
                </a:cubicBezTo>
                <a:cubicBezTo>
                  <a:pt x="449" y="2326"/>
                  <a:pt x="451" y="2285"/>
                  <a:pt x="451" y="2280"/>
                </a:cubicBezTo>
                <a:cubicBezTo>
                  <a:pt x="452" y="2274"/>
                  <a:pt x="454" y="2232"/>
                  <a:pt x="454" y="2225"/>
                </a:cubicBezTo>
                <a:cubicBezTo>
                  <a:pt x="455" y="2218"/>
                  <a:pt x="457" y="2189"/>
                  <a:pt x="457" y="2184"/>
                </a:cubicBezTo>
                <a:cubicBezTo>
                  <a:pt x="458" y="2178"/>
                  <a:pt x="459" y="2155"/>
                  <a:pt x="460" y="2144"/>
                </a:cubicBezTo>
                <a:cubicBezTo>
                  <a:pt x="461" y="2134"/>
                  <a:pt x="461" y="2128"/>
                  <a:pt x="461" y="2123"/>
                </a:cubicBezTo>
                <a:cubicBezTo>
                  <a:pt x="462" y="2118"/>
                  <a:pt x="464" y="2101"/>
                  <a:pt x="464" y="2098"/>
                </a:cubicBezTo>
                <a:cubicBezTo>
                  <a:pt x="464" y="2095"/>
                  <a:pt x="465" y="2091"/>
                  <a:pt x="465" y="2089"/>
                </a:cubicBezTo>
                <a:cubicBezTo>
                  <a:pt x="465" y="2086"/>
                  <a:pt x="466" y="2079"/>
                  <a:pt x="468" y="2072"/>
                </a:cubicBezTo>
                <a:cubicBezTo>
                  <a:pt x="469" y="2065"/>
                  <a:pt x="470" y="2049"/>
                  <a:pt x="470" y="2042"/>
                </a:cubicBezTo>
                <a:cubicBezTo>
                  <a:pt x="471" y="2036"/>
                  <a:pt x="475" y="2010"/>
                  <a:pt x="476" y="2003"/>
                </a:cubicBezTo>
                <a:cubicBezTo>
                  <a:pt x="477" y="1997"/>
                  <a:pt x="478" y="1989"/>
                  <a:pt x="477" y="1986"/>
                </a:cubicBezTo>
                <a:cubicBezTo>
                  <a:pt x="476" y="1983"/>
                  <a:pt x="477" y="1979"/>
                  <a:pt x="478" y="1973"/>
                </a:cubicBezTo>
                <a:cubicBezTo>
                  <a:pt x="478" y="1968"/>
                  <a:pt x="478" y="1965"/>
                  <a:pt x="480" y="1962"/>
                </a:cubicBezTo>
                <a:cubicBezTo>
                  <a:pt x="482" y="1958"/>
                  <a:pt x="486" y="1944"/>
                  <a:pt x="490" y="1934"/>
                </a:cubicBezTo>
                <a:cubicBezTo>
                  <a:pt x="493" y="1923"/>
                  <a:pt x="496" y="1908"/>
                  <a:pt x="497" y="1901"/>
                </a:cubicBezTo>
                <a:cubicBezTo>
                  <a:pt x="498" y="1894"/>
                  <a:pt x="501" y="1874"/>
                  <a:pt x="501" y="1872"/>
                </a:cubicBezTo>
                <a:cubicBezTo>
                  <a:pt x="501" y="1870"/>
                  <a:pt x="502" y="1869"/>
                  <a:pt x="504" y="1865"/>
                </a:cubicBezTo>
                <a:cubicBezTo>
                  <a:pt x="507" y="1859"/>
                  <a:pt x="513" y="1846"/>
                  <a:pt x="514" y="1840"/>
                </a:cubicBezTo>
                <a:cubicBezTo>
                  <a:pt x="515" y="1834"/>
                  <a:pt x="518" y="1825"/>
                  <a:pt x="518" y="1820"/>
                </a:cubicBezTo>
                <a:cubicBezTo>
                  <a:pt x="518" y="1814"/>
                  <a:pt x="523" y="1803"/>
                  <a:pt x="527" y="1793"/>
                </a:cubicBezTo>
                <a:cubicBezTo>
                  <a:pt x="531" y="1782"/>
                  <a:pt x="547" y="1746"/>
                  <a:pt x="551" y="1737"/>
                </a:cubicBezTo>
                <a:cubicBezTo>
                  <a:pt x="553" y="1731"/>
                  <a:pt x="569" y="1699"/>
                  <a:pt x="584" y="1652"/>
                </a:cubicBezTo>
                <a:cubicBezTo>
                  <a:pt x="591" y="1634"/>
                  <a:pt x="601" y="1596"/>
                  <a:pt x="606" y="1581"/>
                </a:cubicBezTo>
                <a:cubicBezTo>
                  <a:pt x="611" y="1565"/>
                  <a:pt x="618" y="1551"/>
                  <a:pt x="620" y="1547"/>
                </a:cubicBezTo>
                <a:cubicBezTo>
                  <a:pt x="622" y="1544"/>
                  <a:pt x="630" y="1532"/>
                  <a:pt x="632" y="1527"/>
                </a:cubicBezTo>
                <a:cubicBezTo>
                  <a:pt x="634" y="1523"/>
                  <a:pt x="634" y="1523"/>
                  <a:pt x="635" y="1523"/>
                </a:cubicBezTo>
                <a:cubicBezTo>
                  <a:pt x="637" y="1523"/>
                  <a:pt x="643" y="1523"/>
                  <a:pt x="647" y="1522"/>
                </a:cubicBezTo>
                <a:cubicBezTo>
                  <a:pt x="651" y="1522"/>
                  <a:pt x="649" y="1523"/>
                  <a:pt x="652" y="1526"/>
                </a:cubicBezTo>
                <a:cubicBezTo>
                  <a:pt x="654" y="1529"/>
                  <a:pt x="654" y="1534"/>
                  <a:pt x="654" y="1540"/>
                </a:cubicBezTo>
                <a:cubicBezTo>
                  <a:pt x="654" y="1546"/>
                  <a:pt x="654" y="1553"/>
                  <a:pt x="655" y="1567"/>
                </a:cubicBezTo>
                <a:cubicBezTo>
                  <a:pt x="656" y="1581"/>
                  <a:pt x="657" y="1594"/>
                  <a:pt x="660" y="1605"/>
                </a:cubicBezTo>
                <a:cubicBezTo>
                  <a:pt x="662" y="1621"/>
                  <a:pt x="666" y="1637"/>
                  <a:pt x="668" y="1643"/>
                </a:cubicBezTo>
                <a:cubicBezTo>
                  <a:pt x="673" y="1660"/>
                  <a:pt x="677" y="1685"/>
                  <a:pt x="680" y="1704"/>
                </a:cubicBezTo>
                <a:cubicBezTo>
                  <a:pt x="683" y="1723"/>
                  <a:pt x="684" y="1760"/>
                  <a:pt x="685" y="1774"/>
                </a:cubicBezTo>
                <a:cubicBezTo>
                  <a:pt x="686" y="1788"/>
                  <a:pt x="687" y="1826"/>
                  <a:pt x="688" y="1836"/>
                </a:cubicBezTo>
                <a:cubicBezTo>
                  <a:pt x="688" y="1845"/>
                  <a:pt x="689" y="1857"/>
                  <a:pt x="689" y="1866"/>
                </a:cubicBezTo>
                <a:cubicBezTo>
                  <a:pt x="690" y="1875"/>
                  <a:pt x="690" y="1889"/>
                  <a:pt x="690" y="1895"/>
                </a:cubicBezTo>
                <a:cubicBezTo>
                  <a:pt x="690" y="1901"/>
                  <a:pt x="691" y="1932"/>
                  <a:pt x="691" y="1937"/>
                </a:cubicBezTo>
                <a:cubicBezTo>
                  <a:pt x="691" y="1942"/>
                  <a:pt x="691" y="1960"/>
                  <a:pt x="692" y="1967"/>
                </a:cubicBezTo>
                <a:cubicBezTo>
                  <a:pt x="694" y="1974"/>
                  <a:pt x="694" y="1978"/>
                  <a:pt x="694" y="1988"/>
                </a:cubicBezTo>
                <a:cubicBezTo>
                  <a:pt x="694" y="1998"/>
                  <a:pt x="695" y="2006"/>
                  <a:pt x="696" y="2014"/>
                </a:cubicBezTo>
                <a:cubicBezTo>
                  <a:pt x="696" y="2021"/>
                  <a:pt x="697" y="2026"/>
                  <a:pt x="697" y="2030"/>
                </a:cubicBezTo>
                <a:cubicBezTo>
                  <a:pt x="696" y="2034"/>
                  <a:pt x="695" y="2044"/>
                  <a:pt x="695" y="2054"/>
                </a:cubicBezTo>
                <a:cubicBezTo>
                  <a:pt x="695" y="2064"/>
                  <a:pt x="695" y="2076"/>
                  <a:pt x="695" y="2096"/>
                </a:cubicBezTo>
                <a:cubicBezTo>
                  <a:pt x="694" y="2116"/>
                  <a:pt x="696" y="2133"/>
                  <a:pt x="697" y="2145"/>
                </a:cubicBezTo>
                <a:cubicBezTo>
                  <a:pt x="698" y="2157"/>
                  <a:pt x="700" y="2206"/>
                  <a:pt x="700" y="2233"/>
                </a:cubicBezTo>
                <a:cubicBezTo>
                  <a:pt x="700" y="2261"/>
                  <a:pt x="700" y="2296"/>
                  <a:pt x="700" y="2313"/>
                </a:cubicBezTo>
                <a:cubicBezTo>
                  <a:pt x="699" y="2329"/>
                  <a:pt x="700" y="2373"/>
                  <a:pt x="700" y="2386"/>
                </a:cubicBezTo>
                <a:cubicBezTo>
                  <a:pt x="700" y="2399"/>
                  <a:pt x="700" y="2432"/>
                  <a:pt x="700" y="2445"/>
                </a:cubicBezTo>
                <a:cubicBezTo>
                  <a:pt x="700" y="2457"/>
                  <a:pt x="699" y="2462"/>
                  <a:pt x="697" y="2477"/>
                </a:cubicBezTo>
                <a:cubicBezTo>
                  <a:pt x="695" y="2493"/>
                  <a:pt x="694" y="2523"/>
                  <a:pt x="693" y="2541"/>
                </a:cubicBezTo>
                <a:cubicBezTo>
                  <a:pt x="691" y="2559"/>
                  <a:pt x="688" y="2609"/>
                  <a:pt x="687" y="2621"/>
                </a:cubicBezTo>
                <a:cubicBezTo>
                  <a:pt x="686" y="2634"/>
                  <a:pt x="684" y="2661"/>
                  <a:pt x="684" y="2670"/>
                </a:cubicBezTo>
                <a:cubicBezTo>
                  <a:pt x="684" y="2680"/>
                  <a:pt x="682" y="2684"/>
                  <a:pt x="685" y="2694"/>
                </a:cubicBezTo>
                <a:cubicBezTo>
                  <a:pt x="687" y="2705"/>
                  <a:pt x="701" y="2742"/>
                  <a:pt x="703" y="2745"/>
                </a:cubicBezTo>
                <a:cubicBezTo>
                  <a:pt x="704" y="2748"/>
                  <a:pt x="704" y="2753"/>
                  <a:pt x="704" y="2763"/>
                </a:cubicBezTo>
                <a:cubicBezTo>
                  <a:pt x="704" y="2773"/>
                  <a:pt x="705" y="2783"/>
                  <a:pt x="706" y="2789"/>
                </a:cubicBezTo>
                <a:cubicBezTo>
                  <a:pt x="706" y="2796"/>
                  <a:pt x="708" y="2812"/>
                  <a:pt x="708" y="2813"/>
                </a:cubicBezTo>
                <a:cubicBezTo>
                  <a:pt x="708" y="2814"/>
                  <a:pt x="710" y="2815"/>
                  <a:pt x="716" y="2818"/>
                </a:cubicBezTo>
                <a:cubicBezTo>
                  <a:pt x="723" y="2820"/>
                  <a:pt x="726" y="2823"/>
                  <a:pt x="728" y="2825"/>
                </a:cubicBezTo>
                <a:cubicBezTo>
                  <a:pt x="731" y="2828"/>
                  <a:pt x="732" y="2828"/>
                  <a:pt x="740" y="2828"/>
                </a:cubicBezTo>
                <a:cubicBezTo>
                  <a:pt x="747" y="2828"/>
                  <a:pt x="749" y="2827"/>
                  <a:pt x="751" y="2825"/>
                </a:cubicBezTo>
                <a:cubicBezTo>
                  <a:pt x="753" y="2824"/>
                  <a:pt x="752" y="2829"/>
                  <a:pt x="753" y="2836"/>
                </a:cubicBezTo>
                <a:cubicBezTo>
                  <a:pt x="753" y="2843"/>
                  <a:pt x="756" y="2851"/>
                  <a:pt x="757" y="2854"/>
                </a:cubicBezTo>
                <a:cubicBezTo>
                  <a:pt x="758" y="2857"/>
                  <a:pt x="758" y="2859"/>
                  <a:pt x="758" y="2862"/>
                </a:cubicBezTo>
                <a:cubicBezTo>
                  <a:pt x="757" y="2865"/>
                  <a:pt x="757" y="2867"/>
                  <a:pt x="762" y="2871"/>
                </a:cubicBezTo>
                <a:cubicBezTo>
                  <a:pt x="766" y="2874"/>
                  <a:pt x="767" y="2876"/>
                  <a:pt x="771" y="2880"/>
                </a:cubicBezTo>
                <a:cubicBezTo>
                  <a:pt x="774" y="2884"/>
                  <a:pt x="781" y="2888"/>
                  <a:pt x="793" y="2890"/>
                </a:cubicBezTo>
                <a:cubicBezTo>
                  <a:pt x="805" y="2893"/>
                  <a:pt x="822" y="2894"/>
                  <a:pt x="833" y="2893"/>
                </a:cubicBezTo>
                <a:cubicBezTo>
                  <a:pt x="843" y="2893"/>
                  <a:pt x="863" y="2892"/>
                  <a:pt x="871" y="2890"/>
                </a:cubicBezTo>
                <a:cubicBezTo>
                  <a:pt x="878" y="2889"/>
                  <a:pt x="892" y="2887"/>
                  <a:pt x="898" y="2882"/>
                </a:cubicBezTo>
                <a:cubicBezTo>
                  <a:pt x="904" y="2877"/>
                  <a:pt x="908" y="2866"/>
                  <a:pt x="911" y="2860"/>
                </a:cubicBezTo>
                <a:cubicBezTo>
                  <a:pt x="914" y="2854"/>
                  <a:pt x="914" y="2849"/>
                  <a:pt x="913" y="2846"/>
                </a:cubicBezTo>
                <a:cubicBezTo>
                  <a:pt x="913" y="2843"/>
                  <a:pt x="908" y="2833"/>
                  <a:pt x="907" y="2830"/>
                </a:cubicBezTo>
                <a:cubicBezTo>
                  <a:pt x="905" y="2828"/>
                  <a:pt x="905" y="2825"/>
                  <a:pt x="905" y="2822"/>
                </a:cubicBezTo>
                <a:cubicBezTo>
                  <a:pt x="905" y="2820"/>
                  <a:pt x="905" y="2819"/>
                  <a:pt x="908" y="2819"/>
                </a:cubicBezTo>
                <a:cubicBezTo>
                  <a:pt x="912" y="2819"/>
                  <a:pt x="931" y="2820"/>
                  <a:pt x="938" y="2820"/>
                </a:cubicBezTo>
                <a:cubicBezTo>
                  <a:pt x="944" y="2820"/>
                  <a:pt x="946" y="2820"/>
                  <a:pt x="950" y="2819"/>
                </a:cubicBezTo>
                <a:cubicBezTo>
                  <a:pt x="954" y="2818"/>
                  <a:pt x="960" y="2817"/>
                  <a:pt x="962" y="2817"/>
                </a:cubicBezTo>
                <a:cubicBezTo>
                  <a:pt x="965" y="2817"/>
                  <a:pt x="967" y="2817"/>
                  <a:pt x="970" y="2816"/>
                </a:cubicBezTo>
                <a:cubicBezTo>
                  <a:pt x="972" y="2815"/>
                  <a:pt x="973" y="2813"/>
                  <a:pt x="975" y="2810"/>
                </a:cubicBezTo>
                <a:cubicBezTo>
                  <a:pt x="976" y="2807"/>
                  <a:pt x="976" y="2799"/>
                  <a:pt x="976" y="2794"/>
                </a:cubicBezTo>
                <a:cubicBezTo>
                  <a:pt x="976" y="2789"/>
                  <a:pt x="975" y="2783"/>
                  <a:pt x="976" y="2779"/>
                </a:cubicBezTo>
                <a:cubicBezTo>
                  <a:pt x="976" y="2776"/>
                  <a:pt x="976" y="2772"/>
                  <a:pt x="976" y="2762"/>
                </a:cubicBezTo>
                <a:cubicBezTo>
                  <a:pt x="977" y="2753"/>
                  <a:pt x="976" y="2742"/>
                  <a:pt x="977" y="2738"/>
                </a:cubicBezTo>
                <a:cubicBezTo>
                  <a:pt x="977" y="2734"/>
                  <a:pt x="977" y="2728"/>
                  <a:pt x="977" y="2721"/>
                </a:cubicBezTo>
                <a:cubicBezTo>
                  <a:pt x="977" y="2715"/>
                  <a:pt x="978" y="2701"/>
                  <a:pt x="978" y="2691"/>
                </a:cubicBezTo>
                <a:cubicBezTo>
                  <a:pt x="978" y="2680"/>
                  <a:pt x="980" y="2653"/>
                  <a:pt x="980" y="2643"/>
                </a:cubicBezTo>
                <a:cubicBezTo>
                  <a:pt x="981" y="2633"/>
                  <a:pt x="981" y="2627"/>
                  <a:pt x="980" y="2619"/>
                </a:cubicBezTo>
                <a:cubicBezTo>
                  <a:pt x="979" y="2612"/>
                  <a:pt x="975" y="2558"/>
                  <a:pt x="975" y="2552"/>
                </a:cubicBezTo>
                <a:cubicBezTo>
                  <a:pt x="974" y="2545"/>
                  <a:pt x="970" y="2503"/>
                  <a:pt x="970" y="2496"/>
                </a:cubicBezTo>
                <a:cubicBezTo>
                  <a:pt x="969" y="2488"/>
                  <a:pt x="967" y="2449"/>
                  <a:pt x="966" y="2438"/>
                </a:cubicBezTo>
                <a:cubicBezTo>
                  <a:pt x="965" y="2427"/>
                  <a:pt x="964" y="2404"/>
                  <a:pt x="964" y="2398"/>
                </a:cubicBezTo>
                <a:cubicBezTo>
                  <a:pt x="964" y="2393"/>
                  <a:pt x="964" y="2390"/>
                  <a:pt x="963" y="2385"/>
                </a:cubicBezTo>
                <a:cubicBezTo>
                  <a:pt x="963" y="2381"/>
                  <a:pt x="959" y="2373"/>
                  <a:pt x="958" y="2362"/>
                </a:cubicBezTo>
                <a:cubicBezTo>
                  <a:pt x="957" y="2350"/>
                  <a:pt x="954" y="2324"/>
                  <a:pt x="953" y="2309"/>
                </a:cubicBezTo>
                <a:cubicBezTo>
                  <a:pt x="952" y="2294"/>
                  <a:pt x="946" y="2241"/>
                  <a:pt x="945" y="2229"/>
                </a:cubicBezTo>
                <a:cubicBezTo>
                  <a:pt x="944" y="2217"/>
                  <a:pt x="942" y="2188"/>
                  <a:pt x="942" y="2182"/>
                </a:cubicBezTo>
                <a:cubicBezTo>
                  <a:pt x="942" y="2175"/>
                  <a:pt x="941" y="2159"/>
                  <a:pt x="940" y="2153"/>
                </a:cubicBezTo>
                <a:cubicBezTo>
                  <a:pt x="939" y="2147"/>
                  <a:pt x="938" y="2139"/>
                  <a:pt x="937" y="2132"/>
                </a:cubicBezTo>
                <a:cubicBezTo>
                  <a:pt x="937" y="2125"/>
                  <a:pt x="935" y="2112"/>
                  <a:pt x="934" y="2104"/>
                </a:cubicBezTo>
                <a:cubicBezTo>
                  <a:pt x="934" y="2096"/>
                  <a:pt x="933" y="2088"/>
                  <a:pt x="933" y="2085"/>
                </a:cubicBezTo>
                <a:cubicBezTo>
                  <a:pt x="933" y="2081"/>
                  <a:pt x="932" y="2072"/>
                  <a:pt x="931" y="2065"/>
                </a:cubicBezTo>
                <a:cubicBezTo>
                  <a:pt x="931" y="2059"/>
                  <a:pt x="931" y="2055"/>
                  <a:pt x="931" y="2045"/>
                </a:cubicBezTo>
                <a:cubicBezTo>
                  <a:pt x="930" y="2035"/>
                  <a:pt x="929" y="2015"/>
                  <a:pt x="928" y="2010"/>
                </a:cubicBezTo>
                <a:cubicBezTo>
                  <a:pt x="927" y="2005"/>
                  <a:pt x="927" y="1989"/>
                  <a:pt x="927" y="1982"/>
                </a:cubicBezTo>
                <a:cubicBezTo>
                  <a:pt x="927" y="1975"/>
                  <a:pt x="925" y="1933"/>
                  <a:pt x="925" y="1922"/>
                </a:cubicBezTo>
                <a:cubicBezTo>
                  <a:pt x="925" y="1911"/>
                  <a:pt x="925" y="1884"/>
                  <a:pt x="925" y="1876"/>
                </a:cubicBezTo>
                <a:cubicBezTo>
                  <a:pt x="925" y="1868"/>
                  <a:pt x="926" y="1850"/>
                  <a:pt x="927" y="1843"/>
                </a:cubicBezTo>
                <a:cubicBezTo>
                  <a:pt x="929" y="1832"/>
                  <a:pt x="931" y="1814"/>
                  <a:pt x="931" y="1797"/>
                </a:cubicBezTo>
                <a:cubicBezTo>
                  <a:pt x="932" y="1781"/>
                  <a:pt x="931" y="1734"/>
                  <a:pt x="931" y="1712"/>
                </a:cubicBezTo>
                <a:cubicBezTo>
                  <a:pt x="932" y="1689"/>
                  <a:pt x="934" y="1670"/>
                  <a:pt x="937" y="1644"/>
                </a:cubicBezTo>
                <a:cubicBezTo>
                  <a:pt x="940" y="1618"/>
                  <a:pt x="943" y="1608"/>
                  <a:pt x="945" y="1595"/>
                </a:cubicBezTo>
                <a:cubicBezTo>
                  <a:pt x="949" y="1578"/>
                  <a:pt x="956" y="1546"/>
                  <a:pt x="960" y="1524"/>
                </a:cubicBezTo>
                <a:cubicBezTo>
                  <a:pt x="965" y="1502"/>
                  <a:pt x="967" y="1469"/>
                  <a:pt x="968" y="1461"/>
                </a:cubicBezTo>
                <a:cubicBezTo>
                  <a:pt x="968" y="1454"/>
                  <a:pt x="969" y="1444"/>
                  <a:pt x="971" y="1440"/>
                </a:cubicBezTo>
                <a:cubicBezTo>
                  <a:pt x="972" y="1436"/>
                  <a:pt x="972" y="1432"/>
                  <a:pt x="970" y="1427"/>
                </a:cubicBezTo>
                <a:cubicBezTo>
                  <a:pt x="967" y="1417"/>
                  <a:pt x="968" y="1410"/>
                  <a:pt x="967" y="1406"/>
                </a:cubicBezTo>
                <a:cubicBezTo>
                  <a:pt x="967" y="1402"/>
                  <a:pt x="968" y="1403"/>
                  <a:pt x="970" y="1403"/>
                </a:cubicBezTo>
                <a:cubicBezTo>
                  <a:pt x="975" y="1402"/>
                  <a:pt x="974" y="1397"/>
                  <a:pt x="973" y="1391"/>
                </a:cubicBezTo>
                <a:cubicBezTo>
                  <a:pt x="973" y="1386"/>
                  <a:pt x="971" y="1377"/>
                  <a:pt x="970" y="1371"/>
                </a:cubicBezTo>
                <a:cubicBezTo>
                  <a:pt x="968" y="1365"/>
                  <a:pt x="966" y="1353"/>
                  <a:pt x="965" y="1349"/>
                </a:cubicBezTo>
                <a:cubicBezTo>
                  <a:pt x="963" y="1346"/>
                  <a:pt x="961" y="1337"/>
                  <a:pt x="960" y="1328"/>
                </a:cubicBezTo>
                <a:cubicBezTo>
                  <a:pt x="959" y="1318"/>
                  <a:pt x="957" y="1302"/>
                  <a:pt x="955" y="1287"/>
                </a:cubicBezTo>
                <a:cubicBezTo>
                  <a:pt x="953" y="1272"/>
                  <a:pt x="952" y="1269"/>
                  <a:pt x="951" y="1265"/>
                </a:cubicBezTo>
                <a:cubicBezTo>
                  <a:pt x="950" y="1261"/>
                  <a:pt x="947" y="1247"/>
                  <a:pt x="945" y="1241"/>
                </a:cubicBezTo>
                <a:cubicBezTo>
                  <a:pt x="944" y="1235"/>
                  <a:pt x="940" y="1225"/>
                  <a:pt x="936" y="1215"/>
                </a:cubicBezTo>
                <a:cubicBezTo>
                  <a:pt x="932" y="1204"/>
                  <a:pt x="927" y="1194"/>
                  <a:pt x="927" y="1190"/>
                </a:cubicBezTo>
                <a:cubicBezTo>
                  <a:pt x="926" y="1186"/>
                  <a:pt x="925" y="1174"/>
                  <a:pt x="923" y="1167"/>
                </a:cubicBezTo>
                <a:cubicBezTo>
                  <a:pt x="922" y="1159"/>
                  <a:pt x="921" y="1152"/>
                  <a:pt x="921" y="1147"/>
                </a:cubicBezTo>
                <a:cubicBezTo>
                  <a:pt x="921" y="1142"/>
                  <a:pt x="921" y="1137"/>
                  <a:pt x="919" y="1132"/>
                </a:cubicBezTo>
                <a:cubicBezTo>
                  <a:pt x="917" y="1127"/>
                  <a:pt x="908" y="1116"/>
                  <a:pt x="905" y="1113"/>
                </a:cubicBezTo>
                <a:cubicBezTo>
                  <a:pt x="902" y="1110"/>
                  <a:pt x="894" y="1100"/>
                  <a:pt x="891" y="1096"/>
                </a:cubicBezTo>
                <a:cubicBezTo>
                  <a:pt x="888" y="1092"/>
                  <a:pt x="877" y="1068"/>
                  <a:pt x="876" y="1065"/>
                </a:cubicBezTo>
                <a:cubicBezTo>
                  <a:pt x="875" y="1062"/>
                  <a:pt x="873" y="1061"/>
                  <a:pt x="870" y="1057"/>
                </a:cubicBezTo>
                <a:cubicBezTo>
                  <a:pt x="867" y="1053"/>
                  <a:pt x="857" y="1041"/>
                  <a:pt x="855" y="1038"/>
                </a:cubicBezTo>
                <a:cubicBezTo>
                  <a:pt x="853" y="1034"/>
                  <a:pt x="851" y="1030"/>
                  <a:pt x="848" y="1027"/>
                </a:cubicBezTo>
                <a:cubicBezTo>
                  <a:pt x="846" y="1024"/>
                  <a:pt x="842" y="1012"/>
                  <a:pt x="840" y="1009"/>
                </a:cubicBezTo>
                <a:cubicBezTo>
                  <a:pt x="839" y="1006"/>
                  <a:pt x="841" y="1002"/>
                  <a:pt x="844" y="995"/>
                </a:cubicBezTo>
                <a:cubicBezTo>
                  <a:pt x="847" y="989"/>
                  <a:pt x="853" y="977"/>
                  <a:pt x="855" y="974"/>
                </a:cubicBezTo>
                <a:cubicBezTo>
                  <a:pt x="858" y="970"/>
                  <a:pt x="857" y="971"/>
                  <a:pt x="863" y="975"/>
                </a:cubicBezTo>
                <a:cubicBezTo>
                  <a:pt x="869" y="978"/>
                  <a:pt x="881" y="978"/>
                  <a:pt x="887" y="977"/>
                </a:cubicBezTo>
                <a:cubicBezTo>
                  <a:pt x="892" y="975"/>
                  <a:pt x="913" y="965"/>
                  <a:pt x="924" y="958"/>
                </a:cubicBezTo>
                <a:cubicBezTo>
                  <a:pt x="943" y="946"/>
                  <a:pt x="950" y="933"/>
                  <a:pt x="956" y="922"/>
                </a:cubicBezTo>
                <a:cubicBezTo>
                  <a:pt x="971" y="892"/>
                  <a:pt x="979" y="858"/>
                  <a:pt x="984" y="838"/>
                </a:cubicBezTo>
                <a:cubicBezTo>
                  <a:pt x="989" y="819"/>
                  <a:pt x="989" y="802"/>
                  <a:pt x="989" y="792"/>
                </a:cubicBezTo>
                <a:cubicBezTo>
                  <a:pt x="989" y="782"/>
                  <a:pt x="981" y="756"/>
                  <a:pt x="981" y="751"/>
                </a:cubicBezTo>
                <a:cubicBezTo>
                  <a:pt x="980" y="745"/>
                  <a:pt x="981" y="744"/>
                  <a:pt x="981" y="74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noEditPoints="1"/>
          </p:cNvSpPr>
          <p:nvPr/>
        </p:nvSpPr>
        <p:spPr bwMode="auto">
          <a:xfrm>
            <a:off x="5285300" y="2851422"/>
            <a:ext cx="425117" cy="515672"/>
          </a:xfrm>
          <a:custGeom>
            <a:avLst/>
            <a:gdLst>
              <a:gd name="T0" fmla="*/ 26988 w 31458"/>
              <a:gd name="T1" fmla="*/ 4821 h 38159"/>
              <a:gd name="T2" fmla="*/ 27236 w 31458"/>
              <a:gd name="T3" fmla="*/ 1607 h 38159"/>
              <a:gd name="T4" fmla="*/ 24256 w 31458"/>
              <a:gd name="T5" fmla="*/ 742 h 38159"/>
              <a:gd name="T6" fmla="*/ 23884 w 31458"/>
              <a:gd name="T7" fmla="*/ 2102 h 38159"/>
              <a:gd name="T8" fmla="*/ 24629 w 31458"/>
              <a:gd name="T9" fmla="*/ 5439 h 38159"/>
              <a:gd name="T10" fmla="*/ 21276 w 31458"/>
              <a:gd name="T11" fmla="*/ 8777 h 38159"/>
              <a:gd name="T12" fmla="*/ 18669 w 31458"/>
              <a:gd name="T13" fmla="*/ 4574 h 38159"/>
              <a:gd name="T14" fmla="*/ 18048 w 31458"/>
              <a:gd name="T15" fmla="*/ 2720 h 38159"/>
              <a:gd name="T16" fmla="*/ 16434 w 31458"/>
              <a:gd name="T17" fmla="*/ 2596 h 38159"/>
              <a:gd name="T18" fmla="*/ 15565 w 31458"/>
              <a:gd name="T19" fmla="*/ 3833 h 38159"/>
              <a:gd name="T20" fmla="*/ 15938 w 31458"/>
              <a:gd name="T21" fmla="*/ 6799 h 38159"/>
              <a:gd name="T22" fmla="*/ 11592 w 31458"/>
              <a:gd name="T23" fmla="*/ 14093 h 38159"/>
              <a:gd name="T24" fmla="*/ 13455 w 31458"/>
              <a:gd name="T25" fmla="*/ 22129 h 38159"/>
              <a:gd name="T26" fmla="*/ 14027 w 31458"/>
              <a:gd name="T27" fmla="*/ 35450 h 38159"/>
              <a:gd name="T28" fmla="*/ 12877 w 31458"/>
              <a:gd name="T29" fmla="*/ 36052 h 38159"/>
              <a:gd name="T30" fmla="*/ 11638 w 31458"/>
              <a:gd name="T31" fmla="*/ 26385 h 38159"/>
              <a:gd name="T32" fmla="*/ 10276 w 31458"/>
              <a:gd name="T33" fmla="*/ 20065 h 38159"/>
              <a:gd name="T34" fmla="*/ 10771 w 31458"/>
              <a:gd name="T35" fmla="*/ 16843 h 38159"/>
              <a:gd name="T36" fmla="*/ 10152 w 31458"/>
              <a:gd name="T37" fmla="*/ 11762 h 38159"/>
              <a:gd name="T38" fmla="*/ 6438 w 31458"/>
              <a:gd name="T39" fmla="*/ 6309 h 38159"/>
              <a:gd name="T40" fmla="*/ 6562 w 31458"/>
              <a:gd name="T41" fmla="*/ 3707 h 38159"/>
              <a:gd name="T42" fmla="*/ 5324 w 31458"/>
              <a:gd name="T43" fmla="*/ 2591 h 38159"/>
              <a:gd name="T44" fmla="*/ 3714 w 31458"/>
              <a:gd name="T45" fmla="*/ 3087 h 38159"/>
              <a:gd name="T46" fmla="*/ 3342 w 31458"/>
              <a:gd name="T47" fmla="*/ 4946 h 38159"/>
              <a:gd name="T48" fmla="*/ 866 w 31458"/>
              <a:gd name="T49" fmla="*/ 10398 h 38159"/>
              <a:gd name="T50" fmla="*/ 743 w 31458"/>
              <a:gd name="T51" fmla="*/ 22048 h 38159"/>
              <a:gd name="T52" fmla="*/ 2352 w 31458"/>
              <a:gd name="T53" fmla="*/ 23907 h 38159"/>
              <a:gd name="T54" fmla="*/ 3467 w 31458"/>
              <a:gd name="T55" fmla="*/ 28740 h 38159"/>
              <a:gd name="T56" fmla="*/ 4829 w 31458"/>
              <a:gd name="T57" fmla="*/ 36548 h 38159"/>
              <a:gd name="T58" fmla="*/ 5571 w 31458"/>
              <a:gd name="T59" fmla="*/ 38159 h 38159"/>
              <a:gd name="T60" fmla="*/ 7305 w 31458"/>
              <a:gd name="T61" fmla="*/ 38035 h 38159"/>
              <a:gd name="T62" fmla="*/ 7057 w 31458"/>
              <a:gd name="T63" fmla="*/ 33449 h 38159"/>
              <a:gd name="T64" fmla="*/ 6686 w 31458"/>
              <a:gd name="T65" fmla="*/ 23411 h 38159"/>
              <a:gd name="T66" fmla="*/ 9657 w 31458"/>
              <a:gd name="T67" fmla="*/ 36176 h 38159"/>
              <a:gd name="T68" fmla="*/ 10648 w 31458"/>
              <a:gd name="T69" fmla="*/ 37539 h 38159"/>
              <a:gd name="T70" fmla="*/ 12133 w 31458"/>
              <a:gd name="T71" fmla="*/ 37787 h 38159"/>
              <a:gd name="T72" fmla="*/ 13743 w 31458"/>
              <a:gd name="T73" fmla="*/ 37539 h 38159"/>
              <a:gd name="T74" fmla="*/ 14572 w 31458"/>
              <a:gd name="T75" fmla="*/ 36716 h 38159"/>
              <a:gd name="T76" fmla="*/ 16434 w 31458"/>
              <a:gd name="T77" fmla="*/ 35603 h 38159"/>
              <a:gd name="T78" fmla="*/ 17056 w 31458"/>
              <a:gd name="T79" fmla="*/ 23736 h 38159"/>
              <a:gd name="T80" fmla="*/ 18421 w 31458"/>
              <a:gd name="T81" fmla="*/ 34243 h 38159"/>
              <a:gd name="T82" fmla="*/ 20283 w 31458"/>
              <a:gd name="T83" fmla="*/ 36222 h 38159"/>
              <a:gd name="T84" fmla="*/ 21276 w 31458"/>
              <a:gd name="T85" fmla="*/ 36345 h 38159"/>
              <a:gd name="T86" fmla="*/ 21649 w 31458"/>
              <a:gd name="T87" fmla="*/ 34985 h 38159"/>
              <a:gd name="T88" fmla="*/ 20780 w 31458"/>
              <a:gd name="T89" fmla="*/ 25342 h 38159"/>
              <a:gd name="T90" fmla="*/ 21897 w 31458"/>
              <a:gd name="T91" fmla="*/ 13846 h 38159"/>
              <a:gd name="T92" fmla="*/ 22146 w 31458"/>
              <a:gd name="T93" fmla="*/ 20645 h 38159"/>
              <a:gd name="T94" fmla="*/ 23263 w 31458"/>
              <a:gd name="T95" fmla="*/ 22129 h 38159"/>
              <a:gd name="T96" fmla="*/ 23511 w 31458"/>
              <a:gd name="T97" fmla="*/ 21140 h 38159"/>
              <a:gd name="T98" fmla="*/ 24877 w 31458"/>
              <a:gd name="T99" fmla="*/ 25590 h 38159"/>
              <a:gd name="T100" fmla="*/ 25374 w 31458"/>
              <a:gd name="T101" fmla="*/ 34738 h 38159"/>
              <a:gd name="T102" fmla="*/ 27981 w 31458"/>
              <a:gd name="T103" fmla="*/ 35727 h 38159"/>
              <a:gd name="T104" fmla="*/ 30216 w 31458"/>
              <a:gd name="T105" fmla="*/ 36593 h 38159"/>
              <a:gd name="T106" fmla="*/ 29968 w 31458"/>
              <a:gd name="T107" fmla="*/ 26826 h 38159"/>
              <a:gd name="T108" fmla="*/ 30464 w 31458"/>
              <a:gd name="T109" fmla="*/ 22252 h 38159"/>
              <a:gd name="T110" fmla="*/ 13291 w 31458"/>
              <a:gd name="T111" fmla="*/ 15523 h 38159"/>
              <a:gd name="T112" fmla="*/ 2529 w 31458"/>
              <a:gd name="T113" fmla="*/ 17617 h 38159"/>
              <a:gd name="T114" fmla="*/ 2187 w 31458"/>
              <a:gd name="T115" fmla="*/ 21770 h 38159"/>
              <a:gd name="T116" fmla="*/ 2586 w 31458"/>
              <a:gd name="T117" fmla="*/ 17483 h 38159"/>
              <a:gd name="T118" fmla="*/ 29690 w 31458"/>
              <a:gd name="T119" fmla="*/ 17982 h 38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58" h="38159">
                <a:moveTo>
                  <a:pt x="30837" y="18544"/>
                </a:moveTo>
                <a:cubicBezTo>
                  <a:pt x="30960" y="18420"/>
                  <a:pt x="31210" y="16442"/>
                  <a:pt x="31210" y="15824"/>
                </a:cubicBezTo>
                <a:cubicBezTo>
                  <a:pt x="31458" y="12857"/>
                  <a:pt x="31458" y="12857"/>
                  <a:pt x="31458" y="12857"/>
                </a:cubicBezTo>
                <a:cubicBezTo>
                  <a:pt x="31458" y="12733"/>
                  <a:pt x="31458" y="12362"/>
                  <a:pt x="31085" y="10632"/>
                </a:cubicBezTo>
                <a:cubicBezTo>
                  <a:pt x="31085" y="10508"/>
                  <a:pt x="30960" y="10014"/>
                  <a:pt x="30837" y="9766"/>
                </a:cubicBezTo>
                <a:cubicBezTo>
                  <a:pt x="30837" y="9643"/>
                  <a:pt x="30712" y="8406"/>
                  <a:pt x="30464" y="7789"/>
                </a:cubicBezTo>
                <a:cubicBezTo>
                  <a:pt x="30340" y="7665"/>
                  <a:pt x="30092" y="6923"/>
                  <a:pt x="29719" y="6799"/>
                </a:cubicBezTo>
                <a:cubicBezTo>
                  <a:pt x="29596" y="6676"/>
                  <a:pt x="28478" y="6058"/>
                  <a:pt x="27609" y="5563"/>
                </a:cubicBezTo>
                <a:cubicBezTo>
                  <a:pt x="27484" y="5563"/>
                  <a:pt x="27609" y="5687"/>
                  <a:pt x="27236" y="5316"/>
                </a:cubicBezTo>
                <a:cubicBezTo>
                  <a:pt x="27112" y="5192"/>
                  <a:pt x="26988" y="4945"/>
                  <a:pt x="26988" y="4821"/>
                </a:cubicBezTo>
                <a:cubicBezTo>
                  <a:pt x="26740" y="4574"/>
                  <a:pt x="26740" y="4821"/>
                  <a:pt x="26740" y="4574"/>
                </a:cubicBezTo>
                <a:cubicBezTo>
                  <a:pt x="26615" y="4450"/>
                  <a:pt x="26615" y="3833"/>
                  <a:pt x="26740" y="3585"/>
                </a:cubicBezTo>
                <a:cubicBezTo>
                  <a:pt x="26740" y="3462"/>
                  <a:pt x="26740" y="3833"/>
                  <a:pt x="26988" y="3462"/>
                </a:cubicBezTo>
                <a:cubicBezTo>
                  <a:pt x="27236" y="3338"/>
                  <a:pt x="27112" y="3214"/>
                  <a:pt x="27236" y="2844"/>
                </a:cubicBezTo>
                <a:cubicBezTo>
                  <a:pt x="27236" y="2720"/>
                  <a:pt x="27361" y="2349"/>
                  <a:pt x="27236" y="2349"/>
                </a:cubicBezTo>
                <a:cubicBezTo>
                  <a:pt x="27112" y="2349"/>
                  <a:pt x="27112" y="2349"/>
                  <a:pt x="27112" y="2225"/>
                </a:cubicBezTo>
                <a:cubicBezTo>
                  <a:pt x="27112" y="2102"/>
                  <a:pt x="27112" y="2102"/>
                  <a:pt x="27236" y="2102"/>
                </a:cubicBezTo>
                <a:cubicBezTo>
                  <a:pt x="27236" y="1978"/>
                  <a:pt x="27236" y="1978"/>
                  <a:pt x="27236" y="1978"/>
                </a:cubicBezTo>
                <a:cubicBezTo>
                  <a:pt x="27236" y="1978"/>
                  <a:pt x="27236" y="1978"/>
                  <a:pt x="27236" y="1854"/>
                </a:cubicBezTo>
                <a:cubicBezTo>
                  <a:pt x="27236" y="1731"/>
                  <a:pt x="27236" y="1607"/>
                  <a:pt x="27236" y="1607"/>
                </a:cubicBezTo>
                <a:cubicBezTo>
                  <a:pt x="27112" y="1484"/>
                  <a:pt x="27112" y="1484"/>
                  <a:pt x="27112" y="1484"/>
                </a:cubicBezTo>
                <a:cubicBezTo>
                  <a:pt x="27112" y="1360"/>
                  <a:pt x="27112" y="1360"/>
                  <a:pt x="27112" y="1236"/>
                </a:cubicBezTo>
                <a:cubicBezTo>
                  <a:pt x="27112" y="1113"/>
                  <a:pt x="26988" y="989"/>
                  <a:pt x="26988" y="989"/>
                </a:cubicBezTo>
                <a:cubicBezTo>
                  <a:pt x="26864" y="865"/>
                  <a:pt x="26988" y="865"/>
                  <a:pt x="26740" y="495"/>
                </a:cubicBezTo>
                <a:cubicBezTo>
                  <a:pt x="26615" y="371"/>
                  <a:pt x="26367" y="248"/>
                  <a:pt x="26119" y="371"/>
                </a:cubicBezTo>
                <a:cubicBezTo>
                  <a:pt x="25995" y="495"/>
                  <a:pt x="26119" y="495"/>
                  <a:pt x="25995" y="371"/>
                </a:cubicBezTo>
                <a:cubicBezTo>
                  <a:pt x="25870" y="248"/>
                  <a:pt x="25498" y="0"/>
                  <a:pt x="25001" y="124"/>
                </a:cubicBezTo>
                <a:cubicBezTo>
                  <a:pt x="24877" y="124"/>
                  <a:pt x="24877" y="124"/>
                  <a:pt x="24753" y="248"/>
                </a:cubicBezTo>
                <a:cubicBezTo>
                  <a:pt x="24516" y="366"/>
                  <a:pt x="24279" y="596"/>
                  <a:pt x="24150" y="724"/>
                </a:cubicBezTo>
                <a:cubicBezTo>
                  <a:pt x="24244" y="631"/>
                  <a:pt x="24139" y="742"/>
                  <a:pt x="24256" y="742"/>
                </a:cubicBezTo>
                <a:cubicBezTo>
                  <a:pt x="24132" y="742"/>
                  <a:pt x="24008" y="989"/>
                  <a:pt x="24008" y="1113"/>
                </a:cubicBezTo>
                <a:cubicBezTo>
                  <a:pt x="24008" y="989"/>
                  <a:pt x="24008" y="1113"/>
                  <a:pt x="24008" y="989"/>
                </a:cubicBezTo>
                <a:cubicBezTo>
                  <a:pt x="24008" y="1113"/>
                  <a:pt x="24008" y="1236"/>
                  <a:pt x="23884" y="1236"/>
                </a:cubicBezTo>
                <a:cubicBezTo>
                  <a:pt x="24008" y="1236"/>
                  <a:pt x="23884" y="1236"/>
                  <a:pt x="24008" y="1236"/>
                </a:cubicBezTo>
                <a:cubicBezTo>
                  <a:pt x="24008" y="1236"/>
                  <a:pt x="23884" y="1360"/>
                  <a:pt x="23884" y="1484"/>
                </a:cubicBezTo>
                <a:cubicBezTo>
                  <a:pt x="23884" y="1484"/>
                  <a:pt x="23884" y="1607"/>
                  <a:pt x="23760" y="1607"/>
                </a:cubicBezTo>
                <a:cubicBezTo>
                  <a:pt x="23884" y="1607"/>
                  <a:pt x="23760" y="1607"/>
                  <a:pt x="23884" y="1607"/>
                </a:cubicBezTo>
                <a:cubicBezTo>
                  <a:pt x="23760" y="1731"/>
                  <a:pt x="23760" y="1731"/>
                  <a:pt x="23760" y="1731"/>
                </a:cubicBezTo>
                <a:cubicBezTo>
                  <a:pt x="23760" y="1731"/>
                  <a:pt x="23884" y="1731"/>
                  <a:pt x="23884" y="1854"/>
                </a:cubicBezTo>
                <a:cubicBezTo>
                  <a:pt x="23884" y="1854"/>
                  <a:pt x="23884" y="1978"/>
                  <a:pt x="23884" y="2102"/>
                </a:cubicBezTo>
                <a:cubicBezTo>
                  <a:pt x="23884" y="2102"/>
                  <a:pt x="23884" y="2102"/>
                  <a:pt x="23884" y="2225"/>
                </a:cubicBezTo>
                <a:cubicBezTo>
                  <a:pt x="23884" y="2349"/>
                  <a:pt x="23884" y="2225"/>
                  <a:pt x="23884" y="2349"/>
                </a:cubicBezTo>
                <a:cubicBezTo>
                  <a:pt x="23760" y="2349"/>
                  <a:pt x="23884" y="2349"/>
                  <a:pt x="23884" y="2473"/>
                </a:cubicBezTo>
                <a:cubicBezTo>
                  <a:pt x="23884" y="2720"/>
                  <a:pt x="23884" y="2720"/>
                  <a:pt x="23884" y="2967"/>
                </a:cubicBezTo>
                <a:cubicBezTo>
                  <a:pt x="23884" y="3214"/>
                  <a:pt x="23760" y="3338"/>
                  <a:pt x="24008" y="3462"/>
                </a:cubicBezTo>
                <a:cubicBezTo>
                  <a:pt x="24132" y="3585"/>
                  <a:pt x="24132" y="3462"/>
                  <a:pt x="24132" y="3585"/>
                </a:cubicBezTo>
                <a:cubicBezTo>
                  <a:pt x="24132" y="3833"/>
                  <a:pt x="24132" y="4080"/>
                  <a:pt x="24381" y="4450"/>
                </a:cubicBezTo>
                <a:cubicBezTo>
                  <a:pt x="24504" y="4574"/>
                  <a:pt x="24504" y="4574"/>
                  <a:pt x="24504" y="4698"/>
                </a:cubicBezTo>
                <a:cubicBezTo>
                  <a:pt x="24504" y="4945"/>
                  <a:pt x="24629" y="5192"/>
                  <a:pt x="24629" y="5316"/>
                </a:cubicBezTo>
                <a:cubicBezTo>
                  <a:pt x="24629" y="5439"/>
                  <a:pt x="24629" y="5439"/>
                  <a:pt x="24629" y="5439"/>
                </a:cubicBezTo>
                <a:cubicBezTo>
                  <a:pt x="24504" y="5563"/>
                  <a:pt x="24381" y="5934"/>
                  <a:pt x="24256" y="6429"/>
                </a:cubicBezTo>
                <a:cubicBezTo>
                  <a:pt x="24132" y="6552"/>
                  <a:pt x="24132" y="6552"/>
                  <a:pt x="24008" y="6799"/>
                </a:cubicBezTo>
                <a:cubicBezTo>
                  <a:pt x="23884" y="6799"/>
                  <a:pt x="23511" y="7170"/>
                  <a:pt x="23263" y="7418"/>
                </a:cubicBezTo>
                <a:cubicBezTo>
                  <a:pt x="23015" y="7541"/>
                  <a:pt x="22890" y="7418"/>
                  <a:pt x="22642" y="8159"/>
                </a:cubicBezTo>
                <a:cubicBezTo>
                  <a:pt x="22642" y="8283"/>
                  <a:pt x="22519" y="8406"/>
                  <a:pt x="22519" y="8901"/>
                </a:cubicBezTo>
                <a:cubicBezTo>
                  <a:pt x="22519" y="9024"/>
                  <a:pt x="22519" y="9272"/>
                  <a:pt x="22394" y="10014"/>
                </a:cubicBezTo>
                <a:cubicBezTo>
                  <a:pt x="22394" y="10137"/>
                  <a:pt x="22519" y="10384"/>
                  <a:pt x="22394" y="11621"/>
                </a:cubicBezTo>
                <a:cubicBezTo>
                  <a:pt x="22394" y="11868"/>
                  <a:pt x="22394" y="11744"/>
                  <a:pt x="22269" y="11497"/>
                </a:cubicBezTo>
                <a:cubicBezTo>
                  <a:pt x="22146" y="11250"/>
                  <a:pt x="21649" y="9890"/>
                  <a:pt x="21525" y="9766"/>
                </a:cubicBezTo>
                <a:cubicBezTo>
                  <a:pt x="21525" y="9643"/>
                  <a:pt x="21525" y="9272"/>
                  <a:pt x="21276" y="8777"/>
                </a:cubicBezTo>
                <a:cubicBezTo>
                  <a:pt x="21153" y="8654"/>
                  <a:pt x="20905" y="8283"/>
                  <a:pt x="20780" y="8159"/>
                </a:cubicBezTo>
                <a:cubicBezTo>
                  <a:pt x="20655" y="8159"/>
                  <a:pt x="19662" y="7665"/>
                  <a:pt x="19166" y="7418"/>
                </a:cubicBezTo>
                <a:cubicBezTo>
                  <a:pt x="19041" y="7418"/>
                  <a:pt x="19041" y="7418"/>
                  <a:pt x="18918" y="7294"/>
                </a:cubicBezTo>
                <a:cubicBezTo>
                  <a:pt x="18793" y="7170"/>
                  <a:pt x="18669" y="6923"/>
                  <a:pt x="18297" y="6799"/>
                </a:cubicBezTo>
                <a:cubicBezTo>
                  <a:pt x="18297" y="6799"/>
                  <a:pt x="18297" y="6799"/>
                  <a:pt x="18297" y="6676"/>
                </a:cubicBezTo>
                <a:cubicBezTo>
                  <a:pt x="18297" y="6429"/>
                  <a:pt x="18297" y="6429"/>
                  <a:pt x="18297" y="6305"/>
                </a:cubicBezTo>
                <a:cubicBezTo>
                  <a:pt x="18421" y="6058"/>
                  <a:pt x="18545" y="5934"/>
                  <a:pt x="18669" y="5439"/>
                </a:cubicBezTo>
                <a:cubicBezTo>
                  <a:pt x="18669" y="5316"/>
                  <a:pt x="18669" y="5439"/>
                  <a:pt x="18669" y="5192"/>
                </a:cubicBezTo>
                <a:cubicBezTo>
                  <a:pt x="18669" y="5069"/>
                  <a:pt x="18793" y="4698"/>
                  <a:pt x="18669" y="4698"/>
                </a:cubicBezTo>
                <a:cubicBezTo>
                  <a:pt x="18545" y="4698"/>
                  <a:pt x="18545" y="4698"/>
                  <a:pt x="18669" y="4574"/>
                </a:cubicBezTo>
                <a:cubicBezTo>
                  <a:pt x="18669" y="4450"/>
                  <a:pt x="18669" y="4204"/>
                  <a:pt x="18669" y="4080"/>
                </a:cubicBezTo>
                <a:cubicBezTo>
                  <a:pt x="18669" y="3956"/>
                  <a:pt x="18669" y="3956"/>
                  <a:pt x="18669" y="3956"/>
                </a:cubicBezTo>
                <a:cubicBezTo>
                  <a:pt x="18669" y="3833"/>
                  <a:pt x="18669" y="3709"/>
                  <a:pt x="18669" y="3709"/>
                </a:cubicBezTo>
                <a:cubicBezTo>
                  <a:pt x="18669" y="3709"/>
                  <a:pt x="18545" y="3585"/>
                  <a:pt x="18545" y="3462"/>
                </a:cubicBezTo>
                <a:cubicBezTo>
                  <a:pt x="18545" y="3338"/>
                  <a:pt x="18545" y="3338"/>
                  <a:pt x="18545" y="3338"/>
                </a:cubicBezTo>
                <a:cubicBezTo>
                  <a:pt x="18545" y="3214"/>
                  <a:pt x="18545" y="3214"/>
                  <a:pt x="18421" y="3214"/>
                </a:cubicBezTo>
                <a:cubicBezTo>
                  <a:pt x="18297" y="3214"/>
                  <a:pt x="18297" y="3091"/>
                  <a:pt x="18297" y="3091"/>
                </a:cubicBezTo>
                <a:cubicBezTo>
                  <a:pt x="18297" y="2967"/>
                  <a:pt x="18297" y="2967"/>
                  <a:pt x="18297" y="2967"/>
                </a:cubicBezTo>
                <a:cubicBezTo>
                  <a:pt x="18173" y="2967"/>
                  <a:pt x="18173" y="2844"/>
                  <a:pt x="18173" y="2844"/>
                </a:cubicBezTo>
                <a:cubicBezTo>
                  <a:pt x="18048" y="2720"/>
                  <a:pt x="18048" y="2720"/>
                  <a:pt x="18048" y="2720"/>
                </a:cubicBezTo>
                <a:cubicBezTo>
                  <a:pt x="17925" y="2720"/>
                  <a:pt x="17925" y="2720"/>
                  <a:pt x="17925" y="2720"/>
                </a:cubicBezTo>
                <a:cubicBezTo>
                  <a:pt x="17800" y="2720"/>
                  <a:pt x="17675" y="2596"/>
                  <a:pt x="17675" y="2596"/>
                </a:cubicBezTo>
                <a:cubicBezTo>
                  <a:pt x="17552" y="2473"/>
                  <a:pt x="17552" y="2473"/>
                  <a:pt x="17552" y="2473"/>
                </a:cubicBezTo>
                <a:cubicBezTo>
                  <a:pt x="17427" y="2473"/>
                  <a:pt x="17427" y="2473"/>
                  <a:pt x="17427" y="2473"/>
                </a:cubicBezTo>
                <a:cubicBezTo>
                  <a:pt x="17304" y="2473"/>
                  <a:pt x="17304" y="2473"/>
                  <a:pt x="17304" y="2473"/>
                </a:cubicBezTo>
                <a:cubicBezTo>
                  <a:pt x="17304" y="2473"/>
                  <a:pt x="17179" y="2473"/>
                  <a:pt x="17056" y="2473"/>
                </a:cubicBezTo>
                <a:cubicBezTo>
                  <a:pt x="16931" y="2473"/>
                  <a:pt x="16931" y="2473"/>
                  <a:pt x="16931" y="2473"/>
                </a:cubicBezTo>
                <a:cubicBezTo>
                  <a:pt x="16807" y="2596"/>
                  <a:pt x="16807" y="2596"/>
                  <a:pt x="16807" y="2596"/>
                </a:cubicBezTo>
                <a:cubicBezTo>
                  <a:pt x="16683" y="2596"/>
                  <a:pt x="16683" y="2596"/>
                  <a:pt x="16683" y="2596"/>
                </a:cubicBezTo>
                <a:cubicBezTo>
                  <a:pt x="16559" y="2596"/>
                  <a:pt x="16559" y="2596"/>
                  <a:pt x="16434" y="2596"/>
                </a:cubicBezTo>
                <a:cubicBezTo>
                  <a:pt x="16434" y="2720"/>
                  <a:pt x="16310" y="2720"/>
                  <a:pt x="16310" y="2720"/>
                </a:cubicBezTo>
                <a:cubicBezTo>
                  <a:pt x="16186" y="2844"/>
                  <a:pt x="16186" y="2844"/>
                  <a:pt x="16186" y="2844"/>
                </a:cubicBezTo>
                <a:cubicBezTo>
                  <a:pt x="16186" y="2844"/>
                  <a:pt x="16062" y="2967"/>
                  <a:pt x="15938" y="2967"/>
                </a:cubicBezTo>
                <a:cubicBezTo>
                  <a:pt x="15938" y="3091"/>
                  <a:pt x="15938" y="3091"/>
                  <a:pt x="15938" y="3091"/>
                </a:cubicBezTo>
                <a:cubicBezTo>
                  <a:pt x="15813" y="3091"/>
                  <a:pt x="15813" y="3091"/>
                  <a:pt x="15813" y="3214"/>
                </a:cubicBezTo>
                <a:cubicBezTo>
                  <a:pt x="15690" y="3214"/>
                  <a:pt x="15690" y="3214"/>
                  <a:pt x="15690" y="3338"/>
                </a:cubicBezTo>
                <a:cubicBezTo>
                  <a:pt x="15690" y="3338"/>
                  <a:pt x="15690" y="3338"/>
                  <a:pt x="15690" y="3462"/>
                </a:cubicBezTo>
                <a:cubicBezTo>
                  <a:pt x="15565" y="3462"/>
                  <a:pt x="15565" y="3585"/>
                  <a:pt x="15565" y="3585"/>
                </a:cubicBezTo>
                <a:cubicBezTo>
                  <a:pt x="15565" y="3709"/>
                  <a:pt x="15565" y="3709"/>
                  <a:pt x="15565" y="3709"/>
                </a:cubicBezTo>
                <a:cubicBezTo>
                  <a:pt x="15565" y="3833"/>
                  <a:pt x="15565" y="3833"/>
                  <a:pt x="15565" y="3833"/>
                </a:cubicBezTo>
                <a:cubicBezTo>
                  <a:pt x="15565" y="3956"/>
                  <a:pt x="15565" y="3956"/>
                  <a:pt x="15565" y="4080"/>
                </a:cubicBezTo>
                <a:cubicBezTo>
                  <a:pt x="15565" y="4080"/>
                  <a:pt x="15565" y="4080"/>
                  <a:pt x="15565" y="4204"/>
                </a:cubicBezTo>
                <a:cubicBezTo>
                  <a:pt x="15565" y="4204"/>
                  <a:pt x="15565" y="4204"/>
                  <a:pt x="15565" y="4327"/>
                </a:cubicBezTo>
                <a:cubicBezTo>
                  <a:pt x="15690" y="4327"/>
                  <a:pt x="15690" y="4327"/>
                  <a:pt x="15690" y="4450"/>
                </a:cubicBezTo>
                <a:cubicBezTo>
                  <a:pt x="15690" y="4450"/>
                  <a:pt x="15690" y="4450"/>
                  <a:pt x="15690" y="4574"/>
                </a:cubicBezTo>
                <a:cubicBezTo>
                  <a:pt x="15690" y="4698"/>
                  <a:pt x="15690" y="4574"/>
                  <a:pt x="15565" y="4698"/>
                </a:cubicBezTo>
                <a:cubicBezTo>
                  <a:pt x="15565" y="4698"/>
                  <a:pt x="15442" y="4945"/>
                  <a:pt x="15690" y="5563"/>
                </a:cubicBezTo>
                <a:cubicBezTo>
                  <a:pt x="15690" y="5563"/>
                  <a:pt x="15690" y="5687"/>
                  <a:pt x="15938" y="5687"/>
                </a:cubicBezTo>
                <a:cubicBezTo>
                  <a:pt x="15938" y="5687"/>
                  <a:pt x="15938" y="5687"/>
                  <a:pt x="15938" y="5810"/>
                </a:cubicBezTo>
                <a:cubicBezTo>
                  <a:pt x="15938" y="5934"/>
                  <a:pt x="15938" y="6676"/>
                  <a:pt x="15938" y="6799"/>
                </a:cubicBezTo>
                <a:cubicBezTo>
                  <a:pt x="15938" y="6799"/>
                  <a:pt x="15938" y="6799"/>
                  <a:pt x="15813" y="6799"/>
                </a:cubicBezTo>
                <a:cubicBezTo>
                  <a:pt x="15813" y="6799"/>
                  <a:pt x="15565" y="6799"/>
                  <a:pt x="15442" y="7047"/>
                </a:cubicBezTo>
                <a:cubicBezTo>
                  <a:pt x="15069" y="7541"/>
                  <a:pt x="15069" y="7541"/>
                  <a:pt x="15069" y="7541"/>
                </a:cubicBezTo>
                <a:cubicBezTo>
                  <a:pt x="14944" y="7665"/>
                  <a:pt x="13827" y="8159"/>
                  <a:pt x="13330" y="8406"/>
                </a:cubicBezTo>
                <a:cubicBezTo>
                  <a:pt x="13206" y="8530"/>
                  <a:pt x="12958" y="8654"/>
                  <a:pt x="12585" y="9272"/>
                </a:cubicBezTo>
                <a:cubicBezTo>
                  <a:pt x="12461" y="9272"/>
                  <a:pt x="11344" y="12239"/>
                  <a:pt x="11344" y="12362"/>
                </a:cubicBezTo>
                <a:cubicBezTo>
                  <a:pt x="11344" y="12486"/>
                  <a:pt x="10847" y="13599"/>
                  <a:pt x="10847" y="13599"/>
                </a:cubicBezTo>
                <a:cubicBezTo>
                  <a:pt x="10847" y="13722"/>
                  <a:pt x="10847" y="13722"/>
                  <a:pt x="10971" y="13846"/>
                </a:cubicBezTo>
                <a:cubicBezTo>
                  <a:pt x="11095" y="13846"/>
                  <a:pt x="11468" y="13970"/>
                  <a:pt x="11468" y="13970"/>
                </a:cubicBezTo>
                <a:cubicBezTo>
                  <a:pt x="11592" y="14093"/>
                  <a:pt x="11592" y="13970"/>
                  <a:pt x="11592" y="14093"/>
                </a:cubicBezTo>
                <a:cubicBezTo>
                  <a:pt x="11592" y="14217"/>
                  <a:pt x="11592" y="14835"/>
                  <a:pt x="11592" y="14959"/>
                </a:cubicBezTo>
                <a:cubicBezTo>
                  <a:pt x="11592" y="15082"/>
                  <a:pt x="11965" y="16195"/>
                  <a:pt x="11965" y="16195"/>
                </a:cubicBezTo>
                <a:cubicBezTo>
                  <a:pt x="12089" y="16689"/>
                  <a:pt x="12710" y="17431"/>
                  <a:pt x="12958" y="18173"/>
                </a:cubicBezTo>
                <a:cubicBezTo>
                  <a:pt x="13082" y="18296"/>
                  <a:pt x="13082" y="18544"/>
                  <a:pt x="13206" y="18667"/>
                </a:cubicBezTo>
                <a:cubicBezTo>
                  <a:pt x="13206" y="18667"/>
                  <a:pt x="13082" y="18667"/>
                  <a:pt x="13206" y="18791"/>
                </a:cubicBezTo>
                <a:cubicBezTo>
                  <a:pt x="13330" y="18915"/>
                  <a:pt x="13330" y="18915"/>
                  <a:pt x="13330" y="19038"/>
                </a:cubicBezTo>
                <a:cubicBezTo>
                  <a:pt x="13455" y="19161"/>
                  <a:pt x="13330" y="19161"/>
                  <a:pt x="13330" y="19161"/>
                </a:cubicBezTo>
                <a:cubicBezTo>
                  <a:pt x="13455" y="19285"/>
                  <a:pt x="13330" y="19285"/>
                  <a:pt x="13455" y="19409"/>
                </a:cubicBezTo>
                <a:cubicBezTo>
                  <a:pt x="13579" y="19532"/>
                  <a:pt x="13455" y="19656"/>
                  <a:pt x="13455" y="19780"/>
                </a:cubicBezTo>
                <a:cubicBezTo>
                  <a:pt x="13579" y="19903"/>
                  <a:pt x="13455" y="21016"/>
                  <a:pt x="13455" y="22129"/>
                </a:cubicBezTo>
                <a:cubicBezTo>
                  <a:pt x="13455" y="22252"/>
                  <a:pt x="13579" y="25837"/>
                  <a:pt x="13579" y="25961"/>
                </a:cubicBezTo>
                <a:cubicBezTo>
                  <a:pt x="13579" y="26084"/>
                  <a:pt x="13703" y="28557"/>
                  <a:pt x="13579" y="29917"/>
                </a:cubicBezTo>
                <a:cubicBezTo>
                  <a:pt x="13579" y="29917"/>
                  <a:pt x="13579" y="30782"/>
                  <a:pt x="13579" y="31524"/>
                </a:cubicBezTo>
                <a:cubicBezTo>
                  <a:pt x="13579" y="31524"/>
                  <a:pt x="13579" y="32389"/>
                  <a:pt x="13827" y="32883"/>
                </a:cubicBezTo>
                <a:cubicBezTo>
                  <a:pt x="13951" y="33007"/>
                  <a:pt x="13951" y="33131"/>
                  <a:pt x="13951" y="33502"/>
                </a:cubicBezTo>
                <a:cubicBezTo>
                  <a:pt x="13951" y="33625"/>
                  <a:pt x="14076" y="33873"/>
                  <a:pt x="14324" y="34367"/>
                </a:cubicBezTo>
                <a:cubicBezTo>
                  <a:pt x="14324" y="34491"/>
                  <a:pt x="14199" y="34367"/>
                  <a:pt x="14324" y="34614"/>
                </a:cubicBezTo>
                <a:cubicBezTo>
                  <a:pt x="14572" y="34985"/>
                  <a:pt x="14572" y="34862"/>
                  <a:pt x="14448" y="34985"/>
                </a:cubicBezTo>
                <a:cubicBezTo>
                  <a:pt x="14335" y="35210"/>
                  <a:pt x="14018" y="35333"/>
                  <a:pt x="14055" y="35446"/>
                </a:cubicBezTo>
                <a:cubicBezTo>
                  <a:pt x="14039" y="35450"/>
                  <a:pt x="14027" y="35450"/>
                  <a:pt x="14027" y="35450"/>
                </a:cubicBezTo>
                <a:cubicBezTo>
                  <a:pt x="14038" y="35450"/>
                  <a:pt x="14047" y="35450"/>
                  <a:pt x="14056" y="35450"/>
                </a:cubicBezTo>
                <a:cubicBezTo>
                  <a:pt x="14060" y="35460"/>
                  <a:pt x="14066" y="35470"/>
                  <a:pt x="14076" y="35480"/>
                </a:cubicBezTo>
                <a:cubicBezTo>
                  <a:pt x="14076" y="35603"/>
                  <a:pt x="14076" y="35603"/>
                  <a:pt x="14076" y="35603"/>
                </a:cubicBezTo>
                <a:cubicBezTo>
                  <a:pt x="13951" y="35727"/>
                  <a:pt x="13951" y="35851"/>
                  <a:pt x="13951" y="36098"/>
                </a:cubicBezTo>
                <a:cubicBezTo>
                  <a:pt x="13951" y="36222"/>
                  <a:pt x="13951" y="36222"/>
                  <a:pt x="13827" y="36222"/>
                </a:cubicBezTo>
                <a:cubicBezTo>
                  <a:pt x="13827" y="36301"/>
                  <a:pt x="13827" y="36329"/>
                  <a:pt x="13827" y="36372"/>
                </a:cubicBezTo>
                <a:cubicBezTo>
                  <a:pt x="13758" y="36385"/>
                  <a:pt x="13688" y="36424"/>
                  <a:pt x="13619" y="36424"/>
                </a:cubicBezTo>
                <a:cubicBezTo>
                  <a:pt x="13495" y="36424"/>
                  <a:pt x="13372" y="36424"/>
                  <a:pt x="12877" y="36052"/>
                </a:cubicBezTo>
                <a:cubicBezTo>
                  <a:pt x="12919" y="36095"/>
                  <a:pt x="12876" y="36052"/>
                  <a:pt x="12876" y="36052"/>
                </a:cubicBezTo>
                <a:cubicBezTo>
                  <a:pt x="12876" y="36052"/>
                  <a:pt x="12877" y="36052"/>
                  <a:pt x="12877" y="36052"/>
                </a:cubicBezTo>
                <a:cubicBezTo>
                  <a:pt x="12848" y="36024"/>
                  <a:pt x="12780" y="35955"/>
                  <a:pt x="12628" y="35804"/>
                </a:cubicBezTo>
                <a:cubicBezTo>
                  <a:pt x="12628" y="35680"/>
                  <a:pt x="12628" y="35680"/>
                  <a:pt x="12505" y="35680"/>
                </a:cubicBezTo>
                <a:cubicBezTo>
                  <a:pt x="12505" y="35556"/>
                  <a:pt x="12505" y="35556"/>
                  <a:pt x="12505" y="35432"/>
                </a:cubicBezTo>
                <a:cubicBezTo>
                  <a:pt x="12381" y="35308"/>
                  <a:pt x="12381" y="35432"/>
                  <a:pt x="12505" y="35308"/>
                </a:cubicBezTo>
                <a:cubicBezTo>
                  <a:pt x="12628" y="35185"/>
                  <a:pt x="12752" y="35060"/>
                  <a:pt x="12628" y="34564"/>
                </a:cubicBezTo>
                <a:cubicBezTo>
                  <a:pt x="12628" y="34441"/>
                  <a:pt x="12505" y="33449"/>
                  <a:pt x="12381" y="33078"/>
                </a:cubicBezTo>
                <a:cubicBezTo>
                  <a:pt x="12381" y="33078"/>
                  <a:pt x="12133" y="31839"/>
                  <a:pt x="12133" y="31095"/>
                </a:cubicBezTo>
                <a:cubicBezTo>
                  <a:pt x="12133" y="31095"/>
                  <a:pt x="12010" y="29731"/>
                  <a:pt x="11886" y="29484"/>
                </a:cubicBezTo>
                <a:cubicBezTo>
                  <a:pt x="11886" y="29360"/>
                  <a:pt x="11886" y="29112"/>
                  <a:pt x="11886" y="27749"/>
                </a:cubicBezTo>
                <a:cubicBezTo>
                  <a:pt x="11886" y="27749"/>
                  <a:pt x="11762" y="26881"/>
                  <a:pt x="11638" y="26385"/>
                </a:cubicBezTo>
                <a:cubicBezTo>
                  <a:pt x="11638" y="26385"/>
                  <a:pt x="11638" y="25518"/>
                  <a:pt x="11514" y="25146"/>
                </a:cubicBezTo>
                <a:cubicBezTo>
                  <a:pt x="11514" y="25146"/>
                  <a:pt x="11390" y="23783"/>
                  <a:pt x="11143" y="23411"/>
                </a:cubicBezTo>
                <a:cubicBezTo>
                  <a:pt x="11143" y="23287"/>
                  <a:pt x="11143" y="23163"/>
                  <a:pt x="11143" y="23039"/>
                </a:cubicBezTo>
                <a:cubicBezTo>
                  <a:pt x="11019" y="23039"/>
                  <a:pt x="11019" y="22916"/>
                  <a:pt x="11019" y="22916"/>
                </a:cubicBezTo>
                <a:cubicBezTo>
                  <a:pt x="11019" y="22791"/>
                  <a:pt x="11019" y="22420"/>
                  <a:pt x="10771" y="21924"/>
                </a:cubicBezTo>
                <a:cubicBezTo>
                  <a:pt x="10648" y="21800"/>
                  <a:pt x="10771" y="21676"/>
                  <a:pt x="10648" y="21428"/>
                </a:cubicBezTo>
                <a:cubicBezTo>
                  <a:pt x="10524" y="21428"/>
                  <a:pt x="10400" y="21181"/>
                  <a:pt x="10276" y="21056"/>
                </a:cubicBezTo>
                <a:cubicBezTo>
                  <a:pt x="10276" y="20933"/>
                  <a:pt x="10400" y="20684"/>
                  <a:pt x="10276" y="20561"/>
                </a:cubicBezTo>
                <a:cubicBezTo>
                  <a:pt x="10276" y="20437"/>
                  <a:pt x="10276" y="20313"/>
                  <a:pt x="10276" y="20313"/>
                </a:cubicBezTo>
                <a:cubicBezTo>
                  <a:pt x="10276" y="20189"/>
                  <a:pt x="10276" y="20189"/>
                  <a:pt x="10276" y="20065"/>
                </a:cubicBezTo>
                <a:cubicBezTo>
                  <a:pt x="10276" y="20065"/>
                  <a:pt x="10400" y="20065"/>
                  <a:pt x="10400" y="19817"/>
                </a:cubicBezTo>
                <a:cubicBezTo>
                  <a:pt x="10524" y="19693"/>
                  <a:pt x="10400" y="19693"/>
                  <a:pt x="10524" y="19570"/>
                </a:cubicBezTo>
                <a:cubicBezTo>
                  <a:pt x="10524" y="19445"/>
                  <a:pt x="10648" y="19198"/>
                  <a:pt x="10648" y="19073"/>
                </a:cubicBezTo>
                <a:cubicBezTo>
                  <a:pt x="10648" y="19073"/>
                  <a:pt x="10648" y="19073"/>
                  <a:pt x="10771" y="19073"/>
                </a:cubicBezTo>
                <a:cubicBezTo>
                  <a:pt x="10895" y="18950"/>
                  <a:pt x="11019" y="18950"/>
                  <a:pt x="11019" y="18578"/>
                </a:cubicBezTo>
                <a:cubicBezTo>
                  <a:pt x="11019" y="18454"/>
                  <a:pt x="11019" y="18330"/>
                  <a:pt x="10771" y="18206"/>
                </a:cubicBezTo>
                <a:cubicBezTo>
                  <a:pt x="10648" y="18082"/>
                  <a:pt x="10648" y="18206"/>
                  <a:pt x="10648" y="17958"/>
                </a:cubicBezTo>
                <a:cubicBezTo>
                  <a:pt x="10524" y="17587"/>
                  <a:pt x="10648" y="17710"/>
                  <a:pt x="10648" y="17587"/>
                </a:cubicBezTo>
                <a:cubicBezTo>
                  <a:pt x="10648" y="17463"/>
                  <a:pt x="10771" y="17215"/>
                  <a:pt x="10771" y="17215"/>
                </a:cubicBezTo>
                <a:cubicBezTo>
                  <a:pt x="10771" y="17091"/>
                  <a:pt x="10771" y="17091"/>
                  <a:pt x="10771" y="16843"/>
                </a:cubicBezTo>
                <a:cubicBezTo>
                  <a:pt x="10648" y="16843"/>
                  <a:pt x="10524" y="16471"/>
                  <a:pt x="10524" y="16347"/>
                </a:cubicBezTo>
                <a:cubicBezTo>
                  <a:pt x="10524" y="16347"/>
                  <a:pt x="10648" y="16223"/>
                  <a:pt x="10524" y="15976"/>
                </a:cubicBezTo>
                <a:cubicBezTo>
                  <a:pt x="10524" y="15851"/>
                  <a:pt x="10771" y="15851"/>
                  <a:pt x="10648" y="15604"/>
                </a:cubicBezTo>
                <a:cubicBezTo>
                  <a:pt x="10400" y="15356"/>
                  <a:pt x="10524" y="15356"/>
                  <a:pt x="10400" y="15108"/>
                </a:cubicBezTo>
                <a:cubicBezTo>
                  <a:pt x="10400" y="15108"/>
                  <a:pt x="10400" y="15108"/>
                  <a:pt x="10524" y="14984"/>
                </a:cubicBezTo>
                <a:cubicBezTo>
                  <a:pt x="10648" y="14860"/>
                  <a:pt x="10895" y="14860"/>
                  <a:pt x="10648" y="14612"/>
                </a:cubicBezTo>
                <a:cubicBezTo>
                  <a:pt x="10648" y="14488"/>
                  <a:pt x="10648" y="14488"/>
                  <a:pt x="10648" y="14240"/>
                </a:cubicBezTo>
                <a:cubicBezTo>
                  <a:pt x="10648" y="13621"/>
                  <a:pt x="10524" y="13125"/>
                  <a:pt x="10524" y="13001"/>
                </a:cubicBezTo>
                <a:cubicBezTo>
                  <a:pt x="10524" y="13001"/>
                  <a:pt x="10400" y="12381"/>
                  <a:pt x="10276" y="12258"/>
                </a:cubicBezTo>
                <a:cubicBezTo>
                  <a:pt x="10276" y="12258"/>
                  <a:pt x="10276" y="12010"/>
                  <a:pt x="10152" y="11762"/>
                </a:cubicBezTo>
                <a:cubicBezTo>
                  <a:pt x="10152" y="11762"/>
                  <a:pt x="9904" y="10770"/>
                  <a:pt x="9781" y="10398"/>
                </a:cubicBezTo>
                <a:cubicBezTo>
                  <a:pt x="9781" y="10275"/>
                  <a:pt x="9657" y="9779"/>
                  <a:pt x="9409" y="9531"/>
                </a:cubicBezTo>
                <a:cubicBezTo>
                  <a:pt x="9409" y="9531"/>
                  <a:pt x="9038" y="9159"/>
                  <a:pt x="8790" y="9035"/>
                </a:cubicBezTo>
                <a:cubicBezTo>
                  <a:pt x="8790" y="9035"/>
                  <a:pt x="8295" y="8788"/>
                  <a:pt x="7552" y="8540"/>
                </a:cubicBezTo>
                <a:cubicBezTo>
                  <a:pt x="6810" y="8292"/>
                  <a:pt x="6810" y="8292"/>
                  <a:pt x="6810" y="8292"/>
                </a:cubicBezTo>
                <a:cubicBezTo>
                  <a:pt x="6810" y="8168"/>
                  <a:pt x="6810" y="8168"/>
                  <a:pt x="6686" y="8044"/>
                </a:cubicBezTo>
                <a:cubicBezTo>
                  <a:pt x="6686" y="7920"/>
                  <a:pt x="6438" y="7796"/>
                  <a:pt x="6314" y="7549"/>
                </a:cubicBezTo>
                <a:cubicBezTo>
                  <a:pt x="6190" y="7549"/>
                  <a:pt x="6190" y="7549"/>
                  <a:pt x="6190" y="7424"/>
                </a:cubicBezTo>
                <a:cubicBezTo>
                  <a:pt x="6190" y="6805"/>
                  <a:pt x="6190" y="7052"/>
                  <a:pt x="6314" y="6805"/>
                </a:cubicBezTo>
                <a:cubicBezTo>
                  <a:pt x="6314" y="6805"/>
                  <a:pt x="6438" y="6681"/>
                  <a:pt x="6438" y="6309"/>
                </a:cubicBezTo>
                <a:cubicBezTo>
                  <a:pt x="6438" y="6309"/>
                  <a:pt x="6562" y="6309"/>
                  <a:pt x="6562" y="6061"/>
                </a:cubicBezTo>
                <a:cubicBezTo>
                  <a:pt x="6562" y="5813"/>
                  <a:pt x="6810" y="5565"/>
                  <a:pt x="6810" y="5565"/>
                </a:cubicBezTo>
                <a:cubicBezTo>
                  <a:pt x="6810" y="5318"/>
                  <a:pt x="6933" y="5069"/>
                  <a:pt x="6686" y="5194"/>
                </a:cubicBezTo>
                <a:cubicBezTo>
                  <a:pt x="6562" y="5194"/>
                  <a:pt x="6562" y="5194"/>
                  <a:pt x="6686" y="5069"/>
                </a:cubicBezTo>
                <a:cubicBezTo>
                  <a:pt x="6686" y="4946"/>
                  <a:pt x="6686" y="4946"/>
                  <a:pt x="6686" y="4946"/>
                </a:cubicBezTo>
                <a:cubicBezTo>
                  <a:pt x="6686" y="4822"/>
                  <a:pt x="6686" y="4822"/>
                  <a:pt x="6810" y="4698"/>
                </a:cubicBezTo>
                <a:cubicBezTo>
                  <a:pt x="6810" y="4574"/>
                  <a:pt x="6810" y="4574"/>
                  <a:pt x="6810" y="4574"/>
                </a:cubicBezTo>
                <a:cubicBezTo>
                  <a:pt x="6810" y="4450"/>
                  <a:pt x="6810" y="4326"/>
                  <a:pt x="6810" y="4326"/>
                </a:cubicBezTo>
                <a:cubicBezTo>
                  <a:pt x="6810" y="4078"/>
                  <a:pt x="6810" y="4078"/>
                  <a:pt x="6810" y="4078"/>
                </a:cubicBezTo>
                <a:cubicBezTo>
                  <a:pt x="6686" y="4078"/>
                  <a:pt x="6562" y="3707"/>
                  <a:pt x="6562" y="3707"/>
                </a:cubicBezTo>
                <a:cubicBezTo>
                  <a:pt x="6562" y="3582"/>
                  <a:pt x="6562" y="3582"/>
                  <a:pt x="6562" y="3582"/>
                </a:cubicBezTo>
                <a:cubicBezTo>
                  <a:pt x="6438" y="3582"/>
                  <a:pt x="6438" y="3459"/>
                  <a:pt x="6438" y="3335"/>
                </a:cubicBezTo>
                <a:cubicBezTo>
                  <a:pt x="6314" y="3335"/>
                  <a:pt x="6314" y="3211"/>
                  <a:pt x="6314" y="3211"/>
                </a:cubicBezTo>
                <a:cubicBezTo>
                  <a:pt x="6190" y="3211"/>
                  <a:pt x="6190" y="3087"/>
                  <a:pt x="6190" y="3087"/>
                </a:cubicBezTo>
                <a:cubicBezTo>
                  <a:pt x="6066" y="3087"/>
                  <a:pt x="6066" y="2963"/>
                  <a:pt x="6066" y="2963"/>
                </a:cubicBezTo>
                <a:cubicBezTo>
                  <a:pt x="5943" y="2963"/>
                  <a:pt x="6066" y="2839"/>
                  <a:pt x="5943" y="2963"/>
                </a:cubicBezTo>
                <a:cubicBezTo>
                  <a:pt x="5943" y="2963"/>
                  <a:pt x="5943" y="2839"/>
                  <a:pt x="5819" y="2839"/>
                </a:cubicBezTo>
                <a:cubicBezTo>
                  <a:pt x="5819" y="2839"/>
                  <a:pt x="5819" y="2715"/>
                  <a:pt x="5695" y="2715"/>
                </a:cubicBezTo>
                <a:cubicBezTo>
                  <a:pt x="5448" y="2591"/>
                  <a:pt x="5571" y="2591"/>
                  <a:pt x="5571" y="2591"/>
                </a:cubicBezTo>
                <a:cubicBezTo>
                  <a:pt x="5448" y="2591"/>
                  <a:pt x="5448" y="2591"/>
                  <a:pt x="5324" y="2591"/>
                </a:cubicBezTo>
                <a:cubicBezTo>
                  <a:pt x="5200" y="2591"/>
                  <a:pt x="5324" y="2591"/>
                  <a:pt x="5200" y="2591"/>
                </a:cubicBezTo>
                <a:cubicBezTo>
                  <a:pt x="5200" y="2591"/>
                  <a:pt x="5200" y="2591"/>
                  <a:pt x="5076" y="2591"/>
                </a:cubicBezTo>
                <a:cubicBezTo>
                  <a:pt x="4952" y="2591"/>
                  <a:pt x="4952" y="2591"/>
                  <a:pt x="4952" y="2591"/>
                </a:cubicBezTo>
                <a:cubicBezTo>
                  <a:pt x="4829" y="2591"/>
                  <a:pt x="4829" y="2591"/>
                  <a:pt x="4829" y="2591"/>
                </a:cubicBezTo>
                <a:cubicBezTo>
                  <a:pt x="4704" y="2591"/>
                  <a:pt x="4704" y="2591"/>
                  <a:pt x="4704" y="2591"/>
                </a:cubicBezTo>
                <a:cubicBezTo>
                  <a:pt x="4457" y="2715"/>
                  <a:pt x="4581" y="2591"/>
                  <a:pt x="4457" y="2591"/>
                </a:cubicBezTo>
                <a:cubicBezTo>
                  <a:pt x="4333" y="2715"/>
                  <a:pt x="4333" y="2591"/>
                  <a:pt x="4209" y="2715"/>
                </a:cubicBezTo>
                <a:cubicBezTo>
                  <a:pt x="4086" y="2715"/>
                  <a:pt x="4086" y="2715"/>
                  <a:pt x="4086" y="2839"/>
                </a:cubicBezTo>
                <a:cubicBezTo>
                  <a:pt x="4086" y="2839"/>
                  <a:pt x="4086" y="2715"/>
                  <a:pt x="3838" y="2963"/>
                </a:cubicBezTo>
                <a:cubicBezTo>
                  <a:pt x="3714" y="3087"/>
                  <a:pt x="3714" y="2963"/>
                  <a:pt x="3714" y="3087"/>
                </a:cubicBezTo>
                <a:cubicBezTo>
                  <a:pt x="3714" y="3087"/>
                  <a:pt x="3838" y="3087"/>
                  <a:pt x="3590" y="3211"/>
                </a:cubicBezTo>
                <a:cubicBezTo>
                  <a:pt x="3590" y="3211"/>
                  <a:pt x="3590" y="3087"/>
                  <a:pt x="3467" y="3211"/>
                </a:cubicBezTo>
                <a:cubicBezTo>
                  <a:pt x="3467" y="3459"/>
                  <a:pt x="3342" y="3335"/>
                  <a:pt x="3342" y="3459"/>
                </a:cubicBezTo>
                <a:cubicBezTo>
                  <a:pt x="3342" y="3707"/>
                  <a:pt x="3342" y="3582"/>
                  <a:pt x="3342" y="3830"/>
                </a:cubicBezTo>
                <a:cubicBezTo>
                  <a:pt x="3219" y="3954"/>
                  <a:pt x="3219" y="3830"/>
                  <a:pt x="3219" y="4078"/>
                </a:cubicBezTo>
                <a:cubicBezTo>
                  <a:pt x="3219" y="4108"/>
                  <a:pt x="3219" y="4176"/>
                  <a:pt x="3219" y="4326"/>
                </a:cubicBezTo>
                <a:cubicBezTo>
                  <a:pt x="3219" y="4450"/>
                  <a:pt x="3219" y="4450"/>
                  <a:pt x="3219" y="4450"/>
                </a:cubicBezTo>
                <a:cubicBezTo>
                  <a:pt x="3219" y="4574"/>
                  <a:pt x="3219" y="4574"/>
                  <a:pt x="3342" y="4698"/>
                </a:cubicBezTo>
                <a:cubicBezTo>
                  <a:pt x="3342" y="4822"/>
                  <a:pt x="3342" y="4822"/>
                  <a:pt x="3342" y="4822"/>
                </a:cubicBezTo>
                <a:cubicBezTo>
                  <a:pt x="3342" y="4946"/>
                  <a:pt x="3467" y="4946"/>
                  <a:pt x="3342" y="4946"/>
                </a:cubicBezTo>
                <a:cubicBezTo>
                  <a:pt x="3219" y="4946"/>
                  <a:pt x="3095" y="4946"/>
                  <a:pt x="3095" y="5318"/>
                </a:cubicBezTo>
                <a:cubicBezTo>
                  <a:pt x="3219" y="5441"/>
                  <a:pt x="3342" y="5690"/>
                  <a:pt x="3342" y="5937"/>
                </a:cubicBezTo>
                <a:cubicBezTo>
                  <a:pt x="3342" y="6185"/>
                  <a:pt x="3467" y="6185"/>
                  <a:pt x="3590" y="6185"/>
                </a:cubicBezTo>
                <a:cubicBezTo>
                  <a:pt x="3714" y="6185"/>
                  <a:pt x="3714" y="6061"/>
                  <a:pt x="3714" y="6309"/>
                </a:cubicBezTo>
                <a:cubicBezTo>
                  <a:pt x="3714" y="6557"/>
                  <a:pt x="3838" y="7300"/>
                  <a:pt x="3838" y="7424"/>
                </a:cubicBezTo>
                <a:cubicBezTo>
                  <a:pt x="3838" y="7549"/>
                  <a:pt x="3838" y="7549"/>
                  <a:pt x="3714" y="7549"/>
                </a:cubicBezTo>
                <a:cubicBezTo>
                  <a:pt x="3590" y="7672"/>
                  <a:pt x="3590" y="7549"/>
                  <a:pt x="3342" y="8416"/>
                </a:cubicBezTo>
                <a:cubicBezTo>
                  <a:pt x="3219" y="8540"/>
                  <a:pt x="3219" y="8540"/>
                  <a:pt x="3219" y="8540"/>
                </a:cubicBezTo>
                <a:cubicBezTo>
                  <a:pt x="3095" y="8540"/>
                  <a:pt x="2724" y="8788"/>
                  <a:pt x="2105" y="9283"/>
                </a:cubicBezTo>
                <a:cubicBezTo>
                  <a:pt x="2105" y="9407"/>
                  <a:pt x="1362" y="9903"/>
                  <a:pt x="866" y="10398"/>
                </a:cubicBezTo>
                <a:cubicBezTo>
                  <a:pt x="743" y="10522"/>
                  <a:pt x="495" y="11019"/>
                  <a:pt x="247" y="11762"/>
                </a:cubicBezTo>
                <a:cubicBezTo>
                  <a:pt x="247" y="11762"/>
                  <a:pt x="0" y="12877"/>
                  <a:pt x="0" y="13497"/>
                </a:cubicBezTo>
                <a:cubicBezTo>
                  <a:pt x="0" y="13621"/>
                  <a:pt x="124" y="14860"/>
                  <a:pt x="0" y="16595"/>
                </a:cubicBezTo>
                <a:cubicBezTo>
                  <a:pt x="0" y="16595"/>
                  <a:pt x="124" y="18702"/>
                  <a:pt x="124" y="18826"/>
                </a:cubicBezTo>
                <a:cubicBezTo>
                  <a:pt x="124" y="19073"/>
                  <a:pt x="247" y="19445"/>
                  <a:pt x="247" y="19570"/>
                </a:cubicBezTo>
                <a:cubicBezTo>
                  <a:pt x="247" y="19693"/>
                  <a:pt x="495" y="20437"/>
                  <a:pt x="495" y="20561"/>
                </a:cubicBezTo>
                <a:cubicBezTo>
                  <a:pt x="495" y="20809"/>
                  <a:pt x="495" y="20809"/>
                  <a:pt x="495" y="20809"/>
                </a:cubicBezTo>
                <a:cubicBezTo>
                  <a:pt x="495" y="20933"/>
                  <a:pt x="619" y="21181"/>
                  <a:pt x="619" y="21181"/>
                </a:cubicBezTo>
                <a:cubicBezTo>
                  <a:pt x="619" y="21305"/>
                  <a:pt x="743" y="21800"/>
                  <a:pt x="743" y="21800"/>
                </a:cubicBezTo>
                <a:cubicBezTo>
                  <a:pt x="743" y="22048"/>
                  <a:pt x="743" y="21924"/>
                  <a:pt x="743" y="22048"/>
                </a:cubicBezTo>
                <a:cubicBezTo>
                  <a:pt x="743" y="22172"/>
                  <a:pt x="743" y="22544"/>
                  <a:pt x="743" y="22667"/>
                </a:cubicBezTo>
                <a:cubicBezTo>
                  <a:pt x="743" y="22791"/>
                  <a:pt x="990" y="23163"/>
                  <a:pt x="990" y="23411"/>
                </a:cubicBezTo>
                <a:cubicBezTo>
                  <a:pt x="990" y="23411"/>
                  <a:pt x="990" y="23411"/>
                  <a:pt x="1114" y="23535"/>
                </a:cubicBezTo>
                <a:cubicBezTo>
                  <a:pt x="1362" y="23659"/>
                  <a:pt x="1238" y="23659"/>
                  <a:pt x="1362" y="23659"/>
                </a:cubicBezTo>
                <a:cubicBezTo>
                  <a:pt x="1485" y="23659"/>
                  <a:pt x="1362" y="23783"/>
                  <a:pt x="1609" y="23907"/>
                </a:cubicBezTo>
                <a:cubicBezTo>
                  <a:pt x="1733" y="23907"/>
                  <a:pt x="1733" y="24031"/>
                  <a:pt x="1857" y="24031"/>
                </a:cubicBezTo>
                <a:cubicBezTo>
                  <a:pt x="1857" y="24155"/>
                  <a:pt x="1857" y="24155"/>
                  <a:pt x="2105" y="24155"/>
                </a:cubicBezTo>
                <a:cubicBezTo>
                  <a:pt x="2228" y="24279"/>
                  <a:pt x="2228" y="24155"/>
                  <a:pt x="2352" y="24279"/>
                </a:cubicBezTo>
                <a:cubicBezTo>
                  <a:pt x="2352" y="24279"/>
                  <a:pt x="2600" y="24402"/>
                  <a:pt x="2476" y="24031"/>
                </a:cubicBezTo>
                <a:cubicBezTo>
                  <a:pt x="2476" y="24031"/>
                  <a:pt x="2476" y="23907"/>
                  <a:pt x="2352" y="23907"/>
                </a:cubicBezTo>
                <a:cubicBezTo>
                  <a:pt x="2352" y="23783"/>
                  <a:pt x="2228" y="23659"/>
                  <a:pt x="2228" y="23535"/>
                </a:cubicBezTo>
                <a:cubicBezTo>
                  <a:pt x="2228" y="23535"/>
                  <a:pt x="2228" y="23411"/>
                  <a:pt x="2105" y="23163"/>
                </a:cubicBezTo>
                <a:cubicBezTo>
                  <a:pt x="2105" y="23065"/>
                  <a:pt x="2105" y="23043"/>
                  <a:pt x="2105" y="22916"/>
                </a:cubicBezTo>
                <a:cubicBezTo>
                  <a:pt x="2105" y="22916"/>
                  <a:pt x="2228" y="23039"/>
                  <a:pt x="2228" y="23163"/>
                </a:cubicBezTo>
                <a:cubicBezTo>
                  <a:pt x="2228" y="23163"/>
                  <a:pt x="2228" y="23287"/>
                  <a:pt x="2352" y="23535"/>
                </a:cubicBezTo>
                <a:cubicBezTo>
                  <a:pt x="2476" y="23659"/>
                  <a:pt x="2476" y="23659"/>
                  <a:pt x="2476" y="23659"/>
                </a:cubicBezTo>
                <a:cubicBezTo>
                  <a:pt x="2600" y="23783"/>
                  <a:pt x="2600" y="23659"/>
                  <a:pt x="2600" y="23783"/>
                </a:cubicBezTo>
                <a:cubicBezTo>
                  <a:pt x="2600" y="23907"/>
                  <a:pt x="2724" y="24279"/>
                  <a:pt x="2847" y="24774"/>
                </a:cubicBezTo>
                <a:cubicBezTo>
                  <a:pt x="2847" y="24899"/>
                  <a:pt x="3095" y="26385"/>
                  <a:pt x="3095" y="26881"/>
                </a:cubicBezTo>
                <a:cubicBezTo>
                  <a:pt x="3095" y="26881"/>
                  <a:pt x="3219" y="27996"/>
                  <a:pt x="3467" y="28740"/>
                </a:cubicBezTo>
                <a:cubicBezTo>
                  <a:pt x="3467" y="28864"/>
                  <a:pt x="3467" y="28740"/>
                  <a:pt x="3590" y="29856"/>
                </a:cubicBezTo>
                <a:cubicBezTo>
                  <a:pt x="3590" y="29979"/>
                  <a:pt x="3838" y="30723"/>
                  <a:pt x="3838" y="30723"/>
                </a:cubicBezTo>
                <a:cubicBezTo>
                  <a:pt x="3838" y="30847"/>
                  <a:pt x="3838" y="30970"/>
                  <a:pt x="3962" y="31219"/>
                </a:cubicBezTo>
                <a:cubicBezTo>
                  <a:pt x="3962" y="31342"/>
                  <a:pt x="3962" y="31591"/>
                  <a:pt x="3962" y="31591"/>
                </a:cubicBezTo>
                <a:cubicBezTo>
                  <a:pt x="3962" y="31714"/>
                  <a:pt x="3838" y="31962"/>
                  <a:pt x="3962" y="32210"/>
                </a:cubicBezTo>
                <a:cubicBezTo>
                  <a:pt x="4086" y="32334"/>
                  <a:pt x="3962" y="32706"/>
                  <a:pt x="3962" y="32953"/>
                </a:cubicBezTo>
                <a:cubicBezTo>
                  <a:pt x="4086" y="33078"/>
                  <a:pt x="3962" y="33449"/>
                  <a:pt x="4086" y="33697"/>
                </a:cubicBezTo>
                <a:cubicBezTo>
                  <a:pt x="4086" y="33697"/>
                  <a:pt x="4457" y="34689"/>
                  <a:pt x="4457" y="34936"/>
                </a:cubicBezTo>
                <a:cubicBezTo>
                  <a:pt x="4457" y="34936"/>
                  <a:pt x="4209" y="35556"/>
                  <a:pt x="4333" y="35928"/>
                </a:cubicBezTo>
                <a:cubicBezTo>
                  <a:pt x="4581" y="36176"/>
                  <a:pt x="4704" y="36424"/>
                  <a:pt x="4829" y="36548"/>
                </a:cubicBezTo>
                <a:cubicBezTo>
                  <a:pt x="4952" y="36671"/>
                  <a:pt x="4952" y="36919"/>
                  <a:pt x="5076" y="36796"/>
                </a:cubicBezTo>
                <a:cubicBezTo>
                  <a:pt x="5200" y="36796"/>
                  <a:pt x="5200" y="36796"/>
                  <a:pt x="5200" y="36919"/>
                </a:cubicBezTo>
                <a:cubicBezTo>
                  <a:pt x="5076" y="37043"/>
                  <a:pt x="5076" y="37291"/>
                  <a:pt x="5076" y="37291"/>
                </a:cubicBezTo>
                <a:cubicBezTo>
                  <a:pt x="5200" y="37415"/>
                  <a:pt x="5076" y="37415"/>
                  <a:pt x="5076" y="37539"/>
                </a:cubicBezTo>
                <a:cubicBezTo>
                  <a:pt x="5076" y="37663"/>
                  <a:pt x="5076" y="37663"/>
                  <a:pt x="5076" y="37787"/>
                </a:cubicBezTo>
                <a:cubicBezTo>
                  <a:pt x="5076" y="37910"/>
                  <a:pt x="5076" y="37910"/>
                  <a:pt x="5076" y="38035"/>
                </a:cubicBezTo>
                <a:cubicBezTo>
                  <a:pt x="5200" y="38035"/>
                  <a:pt x="5200" y="38159"/>
                  <a:pt x="5200" y="38035"/>
                </a:cubicBezTo>
                <a:cubicBezTo>
                  <a:pt x="5324" y="38035"/>
                  <a:pt x="5324" y="38159"/>
                  <a:pt x="5324" y="38159"/>
                </a:cubicBezTo>
                <a:cubicBezTo>
                  <a:pt x="5448" y="38159"/>
                  <a:pt x="5448" y="38159"/>
                  <a:pt x="5448" y="38159"/>
                </a:cubicBezTo>
                <a:cubicBezTo>
                  <a:pt x="5571" y="38159"/>
                  <a:pt x="5571" y="38159"/>
                  <a:pt x="5571" y="38159"/>
                </a:cubicBezTo>
                <a:cubicBezTo>
                  <a:pt x="5695" y="38159"/>
                  <a:pt x="5571" y="38159"/>
                  <a:pt x="5695" y="38159"/>
                </a:cubicBezTo>
                <a:cubicBezTo>
                  <a:pt x="5819" y="38159"/>
                  <a:pt x="5819" y="38159"/>
                  <a:pt x="5819" y="38159"/>
                </a:cubicBezTo>
                <a:cubicBezTo>
                  <a:pt x="5943" y="38159"/>
                  <a:pt x="5943" y="38159"/>
                  <a:pt x="6066" y="38159"/>
                </a:cubicBezTo>
                <a:cubicBezTo>
                  <a:pt x="6314" y="38159"/>
                  <a:pt x="6190" y="38159"/>
                  <a:pt x="6314" y="38035"/>
                </a:cubicBezTo>
                <a:cubicBezTo>
                  <a:pt x="6314" y="38035"/>
                  <a:pt x="6314" y="38159"/>
                  <a:pt x="6438" y="38159"/>
                </a:cubicBezTo>
                <a:cubicBezTo>
                  <a:pt x="6686" y="38035"/>
                  <a:pt x="6562" y="38035"/>
                  <a:pt x="6686" y="38035"/>
                </a:cubicBezTo>
                <a:cubicBezTo>
                  <a:pt x="6686" y="38035"/>
                  <a:pt x="6686" y="38159"/>
                  <a:pt x="6933" y="38035"/>
                </a:cubicBezTo>
                <a:cubicBezTo>
                  <a:pt x="7057" y="38035"/>
                  <a:pt x="6933" y="38035"/>
                  <a:pt x="7057" y="38035"/>
                </a:cubicBezTo>
                <a:cubicBezTo>
                  <a:pt x="7181" y="38035"/>
                  <a:pt x="7181" y="38035"/>
                  <a:pt x="7181" y="38035"/>
                </a:cubicBezTo>
                <a:cubicBezTo>
                  <a:pt x="7305" y="38035"/>
                  <a:pt x="7305" y="38035"/>
                  <a:pt x="7305" y="38035"/>
                </a:cubicBezTo>
                <a:cubicBezTo>
                  <a:pt x="7428" y="37910"/>
                  <a:pt x="7428" y="37910"/>
                  <a:pt x="7428" y="37910"/>
                </a:cubicBezTo>
                <a:cubicBezTo>
                  <a:pt x="7428" y="37787"/>
                  <a:pt x="7428" y="37539"/>
                  <a:pt x="7305" y="37415"/>
                </a:cubicBezTo>
                <a:cubicBezTo>
                  <a:pt x="7181" y="37415"/>
                  <a:pt x="7305" y="37291"/>
                  <a:pt x="7181" y="36796"/>
                </a:cubicBezTo>
                <a:cubicBezTo>
                  <a:pt x="7181" y="36671"/>
                  <a:pt x="7181" y="36424"/>
                  <a:pt x="7181" y="36299"/>
                </a:cubicBezTo>
                <a:cubicBezTo>
                  <a:pt x="7181" y="36176"/>
                  <a:pt x="7181" y="36424"/>
                  <a:pt x="7305" y="36176"/>
                </a:cubicBezTo>
                <a:cubicBezTo>
                  <a:pt x="7305" y="36176"/>
                  <a:pt x="7305" y="36052"/>
                  <a:pt x="7552" y="35804"/>
                </a:cubicBezTo>
                <a:cubicBezTo>
                  <a:pt x="7552" y="35680"/>
                  <a:pt x="7552" y="35556"/>
                  <a:pt x="7800" y="35185"/>
                </a:cubicBezTo>
                <a:cubicBezTo>
                  <a:pt x="7924" y="34936"/>
                  <a:pt x="7924" y="34689"/>
                  <a:pt x="7800" y="34441"/>
                </a:cubicBezTo>
                <a:cubicBezTo>
                  <a:pt x="7800" y="34317"/>
                  <a:pt x="7552" y="34193"/>
                  <a:pt x="7305" y="33945"/>
                </a:cubicBezTo>
                <a:cubicBezTo>
                  <a:pt x="7181" y="33945"/>
                  <a:pt x="7305" y="33945"/>
                  <a:pt x="7057" y="33449"/>
                </a:cubicBezTo>
                <a:cubicBezTo>
                  <a:pt x="7057" y="33449"/>
                  <a:pt x="6562" y="32458"/>
                  <a:pt x="6438" y="32334"/>
                </a:cubicBezTo>
                <a:cubicBezTo>
                  <a:pt x="6438" y="32210"/>
                  <a:pt x="6438" y="32334"/>
                  <a:pt x="6438" y="32086"/>
                </a:cubicBezTo>
                <a:cubicBezTo>
                  <a:pt x="6438" y="31839"/>
                  <a:pt x="6438" y="31591"/>
                  <a:pt x="6314" y="30847"/>
                </a:cubicBezTo>
                <a:cubicBezTo>
                  <a:pt x="6190" y="30723"/>
                  <a:pt x="6190" y="30103"/>
                  <a:pt x="6066" y="29731"/>
                </a:cubicBezTo>
                <a:cubicBezTo>
                  <a:pt x="6066" y="29607"/>
                  <a:pt x="6190" y="28740"/>
                  <a:pt x="6190" y="28245"/>
                </a:cubicBezTo>
                <a:cubicBezTo>
                  <a:pt x="6190" y="28120"/>
                  <a:pt x="6190" y="27749"/>
                  <a:pt x="6190" y="27624"/>
                </a:cubicBezTo>
                <a:cubicBezTo>
                  <a:pt x="6314" y="27501"/>
                  <a:pt x="6562" y="26510"/>
                  <a:pt x="6686" y="25766"/>
                </a:cubicBezTo>
                <a:cubicBezTo>
                  <a:pt x="6686" y="25641"/>
                  <a:pt x="6810" y="25146"/>
                  <a:pt x="6686" y="24402"/>
                </a:cubicBezTo>
                <a:cubicBezTo>
                  <a:pt x="6686" y="24402"/>
                  <a:pt x="6686" y="24155"/>
                  <a:pt x="6686" y="23907"/>
                </a:cubicBezTo>
                <a:cubicBezTo>
                  <a:pt x="6686" y="23783"/>
                  <a:pt x="6686" y="23535"/>
                  <a:pt x="6686" y="23411"/>
                </a:cubicBezTo>
                <a:cubicBezTo>
                  <a:pt x="6810" y="23287"/>
                  <a:pt x="6686" y="23287"/>
                  <a:pt x="6810" y="23535"/>
                </a:cubicBezTo>
                <a:cubicBezTo>
                  <a:pt x="6810" y="23659"/>
                  <a:pt x="7181" y="24279"/>
                  <a:pt x="7676" y="26013"/>
                </a:cubicBezTo>
                <a:cubicBezTo>
                  <a:pt x="7676" y="26138"/>
                  <a:pt x="8047" y="27377"/>
                  <a:pt x="8419" y="28120"/>
                </a:cubicBezTo>
                <a:cubicBezTo>
                  <a:pt x="8542" y="28245"/>
                  <a:pt x="8542" y="28245"/>
                  <a:pt x="8542" y="28988"/>
                </a:cubicBezTo>
                <a:cubicBezTo>
                  <a:pt x="8542" y="29112"/>
                  <a:pt x="8542" y="30103"/>
                  <a:pt x="8667" y="30228"/>
                </a:cubicBezTo>
                <a:cubicBezTo>
                  <a:pt x="8667" y="30351"/>
                  <a:pt x="8542" y="31095"/>
                  <a:pt x="8667" y="31467"/>
                </a:cubicBezTo>
                <a:cubicBezTo>
                  <a:pt x="8667" y="31714"/>
                  <a:pt x="9038" y="32953"/>
                  <a:pt x="9038" y="33078"/>
                </a:cubicBezTo>
                <a:cubicBezTo>
                  <a:pt x="9038" y="33325"/>
                  <a:pt x="9038" y="33325"/>
                  <a:pt x="9038" y="34936"/>
                </a:cubicBezTo>
                <a:cubicBezTo>
                  <a:pt x="9038" y="35060"/>
                  <a:pt x="9038" y="35308"/>
                  <a:pt x="9162" y="35556"/>
                </a:cubicBezTo>
                <a:cubicBezTo>
                  <a:pt x="9286" y="35680"/>
                  <a:pt x="9534" y="36176"/>
                  <a:pt x="9657" y="36176"/>
                </a:cubicBezTo>
                <a:cubicBezTo>
                  <a:pt x="9657" y="36299"/>
                  <a:pt x="9657" y="36424"/>
                  <a:pt x="9657" y="36424"/>
                </a:cubicBezTo>
                <a:cubicBezTo>
                  <a:pt x="9657" y="36548"/>
                  <a:pt x="9657" y="36424"/>
                  <a:pt x="9657" y="36796"/>
                </a:cubicBezTo>
                <a:cubicBezTo>
                  <a:pt x="9657" y="36919"/>
                  <a:pt x="9657" y="37291"/>
                  <a:pt x="9781" y="37291"/>
                </a:cubicBezTo>
                <a:cubicBezTo>
                  <a:pt x="9904" y="37291"/>
                  <a:pt x="9781" y="37291"/>
                  <a:pt x="9904" y="37415"/>
                </a:cubicBezTo>
                <a:cubicBezTo>
                  <a:pt x="10029" y="37415"/>
                  <a:pt x="10029" y="37415"/>
                  <a:pt x="10029" y="37415"/>
                </a:cubicBezTo>
                <a:cubicBezTo>
                  <a:pt x="10029" y="37415"/>
                  <a:pt x="10029" y="37415"/>
                  <a:pt x="10152" y="37415"/>
                </a:cubicBezTo>
                <a:cubicBezTo>
                  <a:pt x="10276" y="37415"/>
                  <a:pt x="10276" y="37415"/>
                  <a:pt x="10276" y="37415"/>
                </a:cubicBezTo>
                <a:cubicBezTo>
                  <a:pt x="10400" y="37415"/>
                  <a:pt x="10276" y="37415"/>
                  <a:pt x="10400" y="37415"/>
                </a:cubicBezTo>
                <a:cubicBezTo>
                  <a:pt x="10524" y="37415"/>
                  <a:pt x="10524" y="37415"/>
                  <a:pt x="10524" y="37415"/>
                </a:cubicBezTo>
                <a:cubicBezTo>
                  <a:pt x="10648" y="37415"/>
                  <a:pt x="10524" y="37539"/>
                  <a:pt x="10648" y="37539"/>
                </a:cubicBezTo>
                <a:cubicBezTo>
                  <a:pt x="10771" y="37539"/>
                  <a:pt x="10771" y="37539"/>
                  <a:pt x="11019" y="37415"/>
                </a:cubicBezTo>
                <a:cubicBezTo>
                  <a:pt x="11266" y="37168"/>
                  <a:pt x="11143" y="37168"/>
                  <a:pt x="11266" y="37291"/>
                </a:cubicBezTo>
                <a:cubicBezTo>
                  <a:pt x="11514" y="37415"/>
                  <a:pt x="11390" y="37415"/>
                  <a:pt x="11390" y="37415"/>
                </a:cubicBezTo>
                <a:cubicBezTo>
                  <a:pt x="11390" y="37539"/>
                  <a:pt x="11390" y="37539"/>
                  <a:pt x="11514" y="37539"/>
                </a:cubicBezTo>
                <a:cubicBezTo>
                  <a:pt x="11514" y="37539"/>
                  <a:pt x="11514" y="37539"/>
                  <a:pt x="11514" y="37663"/>
                </a:cubicBezTo>
                <a:cubicBezTo>
                  <a:pt x="11638" y="37663"/>
                  <a:pt x="11638" y="37663"/>
                  <a:pt x="11638" y="37663"/>
                </a:cubicBezTo>
                <a:cubicBezTo>
                  <a:pt x="11638" y="37663"/>
                  <a:pt x="11638" y="37787"/>
                  <a:pt x="11762" y="37787"/>
                </a:cubicBezTo>
                <a:cubicBezTo>
                  <a:pt x="11886" y="37787"/>
                  <a:pt x="11762" y="37787"/>
                  <a:pt x="11886" y="37787"/>
                </a:cubicBezTo>
                <a:cubicBezTo>
                  <a:pt x="12010" y="37910"/>
                  <a:pt x="12010" y="37787"/>
                  <a:pt x="12010" y="37787"/>
                </a:cubicBezTo>
                <a:cubicBezTo>
                  <a:pt x="12010" y="37787"/>
                  <a:pt x="12010" y="37910"/>
                  <a:pt x="12133" y="37787"/>
                </a:cubicBezTo>
                <a:cubicBezTo>
                  <a:pt x="12257" y="37787"/>
                  <a:pt x="12257" y="37787"/>
                  <a:pt x="12257" y="37787"/>
                </a:cubicBezTo>
                <a:cubicBezTo>
                  <a:pt x="12257" y="37787"/>
                  <a:pt x="12257" y="37787"/>
                  <a:pt x="12381" y="37787"/>
                </a:cubicBezTo>
                <a:cubicBezTo>
                  <a:pt x="12505" y="37787"/>
                  <a:pt x="12505" y="37787"/>
                  <a:pt x="12505" y="37787"/>
                </a:cubicBezTo>
                <a:cubicBezTo>
                  <a:pt x="12628" y="37787"/>
                  <a:pt x="12628" y="37787"/>
                  <a:pt x="12628" y="37787"/>
                </a:cubicBezTo>
                <a:cubicBezTo>
                  <a:pt x="12876" y="37787"/>
                  <a:pt x="12752" y="37787"/>
                  <a:pt x="12876" y="37787"/>
                </a:cubicBezTo>
                <a:cubicBezTo>
                  <a:pt x="12876" y="37787"/>
                  <a:pt x="12876" y="37787"/>
                  <a:pt x="13000" y="37787"/>
                </a:cubicBezTo>
                <a:cubicBezTo>
                  <a:pt x="13124" y="37787"/>
                  <a:pt x="13124" y="37663"/>
                  <a:pt x="13124" y="37663"/>
                </a:cubicBezTo>
                <a:cubicBezTo>
                  <a:pt x="13247" y="37663"/>
                  <a:pt x="13247" y="37663"/>
                  <a:pt x="13372" y="37663"/>
                </a:cubicBezTo>
                <a:cubicBezTo>
                  <a:pt x="13433" y="37663"/>
                  <a:pt x="13472" y="37663"/>
                  <a:pt x="13495" y="37663"/>
                </a:cubicBezTo>
                <a:cubicBezTo>
                  <a:pt x="13619" y="37539"/>
                  <a:pt x="13495" y="37663"/>
                  <a:pt x="13743" y="37539"/>
                </a:cubicBezTo>
                <a:cubicBezTo>
                  <a:pt x="13867" y="37539"/>
                  <a:pt x="13867" y="37539"/>
                  <a:pt x="13867" y="37539"/>
                </a:cubicBezTo>
                <a:cubicBezTo>
                  <a:pt x="13990" y="37539"/>
                  <a:pt x="13990" y="37539"/>
                  <a:pt x="14114" y="37539"/>
                </a:cubicBezTo>
                <a:cubicBezTo>
                  <a:pt x="14238" y="37415"/>
                  <a:pt x="14238" y="37415"/>
                  <a:pt x="14238" y="37415"/>
                </a:cubicBezTo>
                <a:cubicBezTo>
                  <a:pt x="14238" y="37415"/>
                  <a:pt x="14238" y="37415"/>
                  <a:pt x="14362" y="37415"/>
                </a:cubicBezTo>
                <a:cubicBezTo>
                  <a:pt x="14486" y="37415"/>
                  <a:pt x="14362" y="37415"/>
                  <a:pt x="14362" y="37168"/>
                </a:cubicBezTo>
                <a:cubicBezTo>
                  <a:pt x="14362" y="36919"/>
                  <a:pt x="14362" y="37043"/>
                  <a:pt x="14238" y="36919"/>
                </a:cubicBezTo>
                <a:cubicBezTo>
                  <a:pt x="14238" y="36919"/>
                  <a:pt x="14238" y="36835"/>
                  <a:pt x="14189" y="36716"/>
                </a:cubicBezTo>
                <a:cubicBezTo>
                  <a:pt x="14199" y="36716"/>
                  <a:pt x="14199" y="36716"/>
                  <a:pt x="14199" y="36716"/>
                </a:cubicBezTo>
                <a:cubicBezTo>
                  <a:pt x="14199" y="36716"/>
                  <a:pt x="14199" y="36716"/>
                  <a:pt x="14324" y="36716"/>
                </a:cubicBezTo>
                <a:cubicBezTo>
                  <a:pt x="14572" y="36716"/>
                  <a:pt x="14572" y="36716"/>
                  <a:pt x="14572" y="36716"/>
                </a:cubicBezTo>
                <a:cubicBezTo>
                  <a:pt x="14572" y="36716"/>
                  <a:pt x="14448" y="36716"/>
                  <a:pt x="14820" y="36840"/>
                </a:cubicBezTo>
                <a:cubicBezTo>
                  <a:pt x="14944" y="36840"/>
                  <a:pt x="14820" y="36716"/>
                  <a:pt x="14944" y="36716"/>
                </a:cubicBezTo>
                <a:cubicBezTo>
                  <a:pt x="15069" y="36716"/>
                  <a:pt x="14944" y="36840"/>
                  <a:pt x="15193" y="36840"/>
                </a:cubicBezTo>
                <a:cubicBezTo>
                  <a:pt x="15317" y="36840"/>
                  <a:pt x="15317" y="36840"/>
                  <a:pt x="15317" y="36840"/>
                </a:cubicBezTo>
                <a:cubicBezTo>
                  <a:pt x="15442" y="36840"/>
                  <a:pt x="15442" y="36840"/>
                  <a:pt x="15565" y="36840"/>
                </a:cubicBezTo>
                <a:cubicBezTo>
                  <a:pt x="15565" y="36840"/>
                  <a:pt x="15690" y="36840"/>
                  <a:pt x="15813" y="36716"/>
                </a:cubicBezTo>
                <a:cubicBezTo>
                  <a:pt x="16062" y="36593"/>
                  <a:pt x="15938" y="36593"/>
                  <a:pt x="15938" y="36469"/>
                </a:cubicBezTo>
                <a:cubicBezTo>
                  <a:pt x="15938" y="36222"/>
                  <a:pt x="15813" y="36098"/>
                  <a:pt x="16062" y="36098"/>
                </a:cubicBezTo>
                <a:cubicBezTo>
                  <a:pt x="16186" y="36222"/>
                  <a:pt x="16186" y="36222"/>
                  <a:pt x="16310" y="36098"/>
                </a:cubicBezTo>
                <a:cubicBezTo>
                  <a:pt x="16434" y="35974"/>
                  <a:pt x="16434" y="36098"/>
                  <a:pt x="16434" y="35603"/>
                </a:cubicBezTo>
                <a:cubicBezTo>
                  <a:pt x="16434" y="35480"/>
                  <a:pt x="16434" y="35356"/>
                  <a:pt x="16434" y="35356"/>
                </a:cubicBezTo>
                <a:cubicBezTo>
                  <a:pt x="16310" y="35233"/>
                  <a:pt x="16310" y="35356"/>
                  <a:pt x="16310" y="35109"/>
                </a:cubicBezTo>
                <a:cubicBezTo>
                  <a:pt x="16310" y="34985"/>
                  <a:pt x="16310" y="35109"/>
                  <a:pt x="16434" y="34862"/>
                </a:cubicBezTo>
                <a:cubicBezTo>
                  <a:pt x="16807" y="34243"/>
                  <a:pt x="16559" y="34614"/>
                  <a:pt x="16683" y="34367"/>
                </a:cubicBezTo>
                <a:cubicBezTo>
                  <a:pt x="16807" y="34243"/>
                  <a:pt x="17056" y="33873"/>
                  <a:pt x="16807" y="32513"/>
                </a:cubicBezTo>
                <a:cubicBezTo>
                  <a:pt x="16807" y="32389"/>
                  <a:pt x="16559" y="31524"/>
                  <a:pt x="16559" y="31401"/>
                </a:cubicBezTo>
                <a:cubicBezTo>
                  <a:pt x="16559" y="31153"/>
                  <a:pt x="16559" y="31277"/>
                  <a:pt x="16683" y="30906"/>
                </a:cubicBezTo>
                <a:cubicBezTo>
                  <a:pt x="16807" y="30659"/>
                  <a:pt x="16931" y="29175"/>
                  <a:pt x="16931" y="28928"/>
                </a:cubicBezTo>
                <a:cubicBezTo>
                  <a:pt x="16931" y="28804"/>
                  <a:pt x="16807" y="26579"/>
                  <a:pt x="16807" y="26332"/>
                </a:cubicBezTo>
                <a:cubicBezTo>
                  <a:pt x="16807" y="26208"/>
                  <a:pt x="16807" y="25219"/>
                  <a:pt x="17056" y="23736"/>
                </a:cubicBezTo>
                <a:cubicBezTo>
                  <a:pt x="17056" y="23612"/>
                  <a:pt x="17179" y="22994"/>
                  <a:pt x="17179" y="22871"/>
                </a:cubicBezTo>
                <a:cubicBezTo>
                  <a:pt x="17179" y="22747"/>
                  <a:pt x="17179" y="22623"/>
                  <a:pt x="17304" y="22500"/>
                </a:cubicBezTo>
                <a:cubicBezTo>
                  <a:pt x="17304" y="22500"/>
                  <a:pt x="17304" y="22500"/>
                  <a:pt x="17304" y="22623"/>
                </a:cubicBezTo>
                <a:cubicBezTo>
                  <a:pt x="17304" y="22871"/>
                  <a:pt x="17552" y="24354"/>
                  <a:pt x="17675" y="26826"/>
                </a:cubicBezTo>
                <a:cubicBezTo>
                  <a:pt x="17675" y="27073"/>
                  <a:pt x="17800" y="28557"/>
                  <a:pt x="17925" y="28928"/>
                </a:cubicBezTo>
                <a:cubicBezTo>
                  <a:pt x="17925" y="28928"/>
                  <a:pt x="18173" y="30164"/>
                  <a:pt x="18173" y="30288"/>
                </a:cubicBezTo>
                <a:cubicBezTo>
                  <a:pt x="18173" y="30412"/>
                  <a:pt x="18173" y="30412"/>
                  <a:pt x="18173" y="30659"/>
                </a:cubicBezTo>
                <a:cubicBezTo>
                  <a:pt x="18173" y="30782"/>
                  <a:pt x="18048" y="32266"/>
                  <a:pt x="18173" y="33254"/>
                </a:cubicBezTo>
                <a:cubicBezTo>
                  <a:pt x="18173" y="33378"/>
                  <a:pt x="18297" y="33996"/>
                  <a:pt x="18297" y="34120"/>
                </a:cubicBezTo>
                <a:cubicBezTo>
                  <a:pt x="18421" y="34243"/>
                  <a:pt x="18297" y="34120"/>
                  <a:pt x="18421" y="34243"/>
                </a:cubicBezTo>
                <a:cubicBezTo>
                  <a:pt x="18421" y="34491"/>
                  <a:pt x="18421" y="34614"/>
                  <a:pt x="18421" y="34614"/>
                </a:cubicBezTo>
                <a:cubicBezTo>
                  <a:pt x="18421" y="34738"/>
                  <a:pt x="18545" y="34614"/>
                  <a:pt x="18545" y="34862"/>
                </a:cubicBezTo>
                <a:cubicBezTo>
                  <a:pt x="18421" y="34985"/>
                  <a:pt x="18545" y="34985"/>
                  <a:pt x="18421" y="34985"/>
                </a:cubicBezTo>
                <a:cubicBezTo>
                  <a:pt x="18297" y="35109"/>
                  <a:pt x="18421" y="35109"/>
                  <a:pt x="18421" y="35356"/>
                </a:cubicBezTo>
                <a:cubicBezTo>
                  <a:pt x="18297" y="35603"/>
                  <a:pt x="18297" y="35603"/>
                  <a:pt x="18545" y="35727"/>
                </a:cubicBezTo>
                <a:cubicBezTo>
                  <a:pt x="18793" y="35727"/>
                  <a:pt x="19041" y="35851"/>
                  <a:pt x="19166" y="35851"/>
                </a:cubicBezTo>
                <a:cubicBezTo>
                  <a:pt x="19291" y="35851"/>
                  <a:pt x="19166" y="35851"/>
                  <a:pt x="19414" y="35727"/>
                </a:cubicBezTo>
                <a:cubicBezTo>
                  <a:pt x="19539" y="35727"/>
                  <a:pt x="19539" y="35727"/>
                  <a:pt x="19787" y="35851"/>
                </a:cubicBezTo>
                <a:cubicBezTo>
                  <a:pt x="20035" y="35974"/>
                  <a:pt x="19787" y="35851"/>
                  <a:pt x="20035" y="35974"/>
                </a:cubicBezTo>
                <a:cubicBezTo>
                  <a:pt x="20035" y="36098"/>
                  <a:pt x="20159" y="36098"/>
                  <a:pt x="20283" y="36222"/>
                </a:cubicBezTo>
                <a:cubicBezTo>
                  <a:pt x="20407" y="36222"/>
                  <a:pt x="20407" y="36222"/>
                  <a:pt x="20407" y="36222"/>
                </a:cubicBezTo>
                <a:cubicBezTo>
                  <a:pt x="20532" y="36222"/>
                  <a:pt x="20532" y="36222"/>
                  <a:pt x="20532" y="36222"/>
                </a:cubicBezTo>
                <a:cubicBezTo>
                  <a:pt x="20532" y="36222"/>
                  <a:pt x="20532" y="36222"/>
                  <a:pt x="20655" y="36222"/>
                </a:cubicBezTo>
                <a:cubicBezTo>
                  <a:pt x="20780" y="36345"/>
                  <a:pt x="20780" y="36222"/>
                  <a:pt x="20780" y="36222"/>
                </a:cubicBezTo>
                <a:cubicBezTo>
                  <a:pt x="20780" y="36345"/>
                  <a:pt x="20780" y="36345"/>
                  <a:pt x="20905" y="36345"/>
                </a:cubicBezTo>
                <a:cubicBezTo>
                  <a:pt x="21028" y="36345"/>
                  <a:pt x="21028" y="36345"/>
                  <a:pt x="21028" y="36345"/>
                </a:cubicBezTo>
                <a:cubicBezTo>
                  <a:pt x="21028" y="36345"/>
                  <a:pt x="21028" y="36345"/>
                  <a:pt x="21153" y="36345"/>
                </a:cubicBezTo>
                <a:cubicBezTo>
                  <a:pt x="21216" y="36345"/>
                  <a:pt x="21254" y="36337"/>
                  <a:pt x="21278" y="36327"/>
                </a:cubicBezTo>
                <a:cubicBezTo>
                  <a:pt x="21286" y="36260"/>
                  <a:pt x="21341" y="36301"/>
                  <a:pt x="21278" y="36327"/>
                </a:cubicBezTo>
                <a:cubicBezTo>
                  <a:pt x="21277" y="36333"/>
                  <a:pt x="21276" y="36339"/>
                  <a:pt x="21276" y="36345"/>
                </a:cubicBezTo>
                <a:cubicBezTo>
                  <a:pt x="21276" y="36345"/>
                  <a:pt x="21276" y="36345"/>
                  <a:pt x="21525" y="36345"/>
                </a:cubicBezTo>
                <a:cubicBezTo>
                  <a:pt x="21649" y="36222"/>
                  <a:pt x="21525" y="36222"/>
                  <a:pt x="21649" y="36222"/>
                </a:cubicBezTo>
                <a:cubicBezTo>
                  <a:pt x="21649" y="36222"/>
                  <a:pt x="21649" y="36222"/>
                  <a:pt x="21897" y="36222"/>
                </a:cubicBezTo>
                <a:cubicBezTo>
                  <a:pt x="22021" y="36222"/>
                  <a:pt x="22021" y="36098"/>
                  <a:pt x="22021" y="36098"/>
                </a:cubicBezTo>
                <a:cubicBezTo>
                  <a:pt x="22146" y="36098"/>
                  <a:pt x="22021" y="36098"/>
                  <a:pt x="22269" y="36098"/>
                </a:cubicBezTo>
                <a:cubicBezTo>
                  <a:pt x="22394" y="35974"/>
                  <a:pt x="22519" y="35974"/>
                  <a:pt x="22519" y="35974"/>
                </a:cubicBezTo>
                <a:cubicBezTo>
                  <a:pt x="22642" y="35974"/>
                  <a:pt x="22642" y="35974"/>
                  <a:pt x="22642" y="35851"/>
                </a:cubicBezTo>
                <a:cubicBezTo>
                  <a:pt x="22519" y="35603"/>
                  <a:pt x="22394" y="35727"/>
                  <a:pt x="22394" y="35603"/>
                </a:cubicBezTo>
                <a:cubicBezTo>
                  <a:pt x="22394" y="35480"/>
                  <a:pt x="22394" y="35233"/>
                  <a:pt x="22269" y="35109"/>
                </a:cubicBezTo>
                <a:cubicBezTo>
                  <a:pt x="22146" y="35109"/>
                  <a:pt x="21773" y="34985"/>
                  <a:pt x="21649" y="34985"/>
                </a:cubicBezTo>
                <a:cubicBezTo>
                  <a:pt x="21525" y="34985"/>
                  <a:pt x="21773" y="34985"/>
                  <a:pt x="21525" y="34862"/>
                </a:cubicBezTo>
                <a:cubicBezTo>
                  <a:pt x="21401" y="34862"/>
                  <a:pt x="21401" y="34862"/>
                  <a:pt x="21525" y="34738"/>
                </a:cubicBezTo>
                <a:cubicBezTo>
                  <a:pt x="21649" y="34738"/>
                  <a:pt x="21773" y="34491"/>
                  <a:pt x="21028" y="34367"/>
                </a:cubicBezTo>
                <a:cubicBezTo>
                  <a:pt x="20905" y="34367"/>
                  <a:pt x="20780" y="34367"/>
                  <a:pt x="20780" y="34120"/>
                </a:cubicBezTo>
                <a:cubicBezTo>
                  <a:pt x="20780" y="33873"/>
                  <a:pt x="20905" y="33996"/>
                  <a:pt x="20780" y="33749"/>
                </a:cubicBezTo>
                <a:cubicBezTo>
                  <a:pt x="20780" y="33749"/>
                  <a:pt x="20905" y="33749"/>
                  <a:pt x="20905" y="33254"/>
                </a:cubicBezTo>
                <a:cubicBezTo>
                  <a:pt x="20905" y="33007"/>
                  <a:pt x="21153" y="33131"/>
                  <a:pt x="21153" y="32513"/>
                </a:cubicBezTo>
                <a:cubicBezTo>
                  <a:pt x="21153" y="32389"/>
                  <a:pt x="21028" y="32266"/>
                  <a:pt x="21028" y="29793"/>
                </a:cubicBezTo>
                <a:cubicBezTo>
                  <a:pt x="21028" y="29670"/>
                  <a:pt x="20905" y="27939"/>
                  <a:pt x="20905" y="27815"/>
                </a:cubicBezTo>
                <a:cubicBezTo>
                  <a:pt x="20905" y="27692"/>
                  <a:pt x="20780" y="25961"/>
                  <a:pt x="20780" y="25342"/>
                </a:cubicBezTo>
                <a:cubicBezTo>
                  <a:pt x="20780" y="25219"/>
                  <a:pt x="20780" y="24971"/>
                  <a:pt x="21028" y="23118"/>
                </a:cubicBezTo>
                <a:cubicBezTo>
                  <a:pt x="21153" y="22871"/>
                  <a:pt x="21153" y="21263"/>
                  <a:pt x="21028" y="20274"/>
                </a:cubicBezTo>
                <a:cubicBezTo>
                  <a:pt x="21028" y="20151"/>
                  <a:pt x="21153" y="19780"/>
                  <a:pt x="21153" y="19285"/>
                </a:cubicBezTo>
                <a:cubicBezTo>
                  <a:pt x="21153" y="19161"/>
                  <a:pt x="21276" y="19285"/>
                  <a:pt x="21153" y="19038"/>
                </a:cubicBezTo>
                <a:cubicBezTo>
                  <a:pt x="21153" y="19038"/>
                  <a:pt x="21276" y="18915"/>
                  <a:pt x="21276" y="18667"/>
                </a:cubicBezTo>
                <a:cubicBezTo>
                  <a:pt x="21401" y="18667"/>
                  <a:pt x="21401" y="18667"/>
                  <a:pt x="21525" y="18544"/>
                </a:cubicBezTo>
                <a:cubicBezTo>
                  <a:pt x="21525" y="18544"/>
                  <a:pt x="21649" y="18173"/>
                  <a:pt x="21401" y="17926"/>
                </a:cubicBezTo>
                <a:cubicBezTo>
                  <a:pt x="21401" y="17926"/>
                  <a:pt x="21401" y="17926"/>
                  <a:pt x="21401" y="17678"/>
                </a:cubicBezTo>
                <a:cubicBezTo>
                  <a:pt x="21401" y="17307"/>
                  <a:pt x="22021" y="15824"/>
                  <a:pt x="21773" y="13970"/>
                </a:cubicBezTo>
                <a:cubicBezTo>
                  <a:pt x="21773" y="13846"/>
                  <a:pt x="21649" y="13846"/>
                  <a:pt x="21897" y="13846"/>
                </a:cubicBezTo>
                <a:cubicBezTo>
                  <a:pt x="22021" y="13722"/>
                  <a:pt x="22146" y="13722"/>
                  <a:pt x="22269" y="13599"/>
                </a:cubicBezTo>
                <a:cubicBezTo>
                  <a:pt x="22269" y="13722"/>
                  <a:pt x="22394" y="14588"/>
                  <a:pt x="22394" y="14588"/>
                </a:cubicBezTo>
                <a:cubicBezTo>
                  <a:pt x="22394" y="14835"/>
                  <a:pt x="22146" y="14588"/>
                  <a:pt x="22269" y="14959"/>
                </a:cubicBezTo>
                <a:cubicBezTo>
                  <a:pt x="22269" y="15082"/>
                  <a:pt x="22269" y="15082"/>
                  <a:pt x="22269" y="15453"/>
                </a:cubicBezTo>
                <a:cubicBezTo>
                  <a:pt x="22269" y="15453"/>
                  <a:pt x="22269" y="15700"/>
                  <a:pt x="22394" y="15700"/>
                </a:cubicBezTo>
                <a:cubicBezTo>
                  <a:pt x="22519" y="15700"/>
                  <a:pt x="22519" y="15700"/>
                  <a:pt x="22519" y="15700"/>
                </a:cubicBezTo>
                <a:cubicBezTo>
                  <a:pt x="22519" y="15824"/>
                  <a:pt x="22642" y="17802"/>
                  <a:pt x="22394" y="18915"/>
                </a:cubicBezTo>
                <a:cubicBezTo>
                  <a:pt x="22394" y="18915"/>
                  <a:pt x="22394" y="19038"/>
                  <a:pt x="22394" y="19161"/>
                </a:cubicBezTo>
                <a:cubicBezTo>
                  <a:pt x="22519" y="19285"/>
                  <a:pt x="22394" y="19409"/>
                  <a:pt x="22394" y="19409"/>
                </a:cubicBezTo>
                <a:cubicBezTo>
                  <a:pt x="22394" y="19532"/>
                  <a:pt x="22146" y="20521"/>
                  <a:pt x="22146" y="20645"/>
                </a:cubicBezTo>
                <a:cubicBezTo>
                  <a:pt x="22146" y="20769"/>
                  <a:pt x="22021" y="20892"/>
                  <a:pt x="22269" y="21140"/>
                </a:cubicBezTo>
                <a:cubicBezTo>
                  <a:pt x="22269" y="21263"/>
                  <a:pt x="22394" y="21387"/>
                  <a:pt x="22394" y="21511"/>
                </a:cubicBezTo>
                <a:cubicBezTo>
                  <a:pt x="22394" y="21634"/>
                  <a:pt x="22394" y="21634"/>
                  <a:pt x="22519" y="21758"/>
                </a:cubicBezTo>
                <a:cubicBezTo>
                  <a:pt x="22519" y="21881"/>
                  <a:pt x="22767" y="22129"/>
                  <a:pt x="22767" y="22252"/>
                </a:cubicBezTo>
                <a:cubicBezTo>
                  <a:pt x="22890" y="22252"/>
                  <a:pt x="22890" y="22252"/>
                  <a:pt x="22890" y="22376"/>
                </a:cubicBezTo>
                <a:cubicBezTo>
                  <a:pt x="23015" y="22500"/>
                  <a:pt x="23015" y="22500"/>
                  <a:pt x="23015" y="22376"/>
                </a:cubicBezTo>
                <a:cubicBezTo>
                  <a:pt x="23139" y="22376"/>
                  <a:pt x="23139" y="22376"/>
                  <a:pt x="23139" y="22500"/>
                </a:cubicBezTo>
                <a:cubicBezTo>
                  <a:pt x="23263" y="22623"/>
                  <a:pt x="23263" y="22623"/>
                  <a:pt x="23387" y="22500"/>
                </a:cubicBezTo>
                <a:cubicBezTo>
                  <a:pt x="23511" y="22500"/>
                  <a:pt x="23636" y="22376"/>
                  <a:pt x="23511" y="22252"/>
                </a:cubicBezTo>
                <a:cubicBezTo>
                  <a:pt x="23511" y="22252"/>
                  <a:pt x="23511" y="22252"/>
                  <a:pt x="23263" y="22129"/>
                </a:cubicBezTo>
                <a:cubicBezTo>
                  <a:pt x="23139" y="22005"/>
                  <a:pt x="23139" y="21881"/>
                  <a:pt x="23015" y="21881"/>
                </a:cubicBezTo>
                <a:cubicBezTo>
                  <a:pt x="23015" y="21758"/>
                  <a:pt x="22890" y="21634"/>
                  <a:pt x="22890" y="21511"/>
                </a:cubicBezTo>
                <a:cubicBezTo>
                  <a:pt x="22767" y="21263"/>
                  <a:pt x="22767" y="21263"/>
                  <a:pt x="22767" y="21263"/>
                </a:cubicBezTo>
                <a:cubicBezTo>
                  <a:pt x="22767" y="21263"/>
                  <a:pt x="22890" y="21140"/>
                  <a:pt x="22767" y="20892"/>
                </a:cubicBezTo>
                <a:cubicBezTo>
                  <a:pt x="22767" y="20769"/>
                  <a:pt x="22890" y="20769"/>
                  <a:pt x="22890" y="20645"/>
                </a:cubicBezTo>
                <a:cubicBezTo>
                  <a:pt x="23015" y="20645"/>
                  <a:pt x="22890" y="20645"/>
                  <a:pt x="23015" y="20645"/>
                </a:cubicBezTo>
                <a:cubicBezTo>
                  <a:pt x="23139" y="20645"/>
                  <a:pt x="23139" y="20645"/>
                  <a:pt x="23139" y="20769"/>
                </a:cubicBezTo>
                <a:cubicBezTo>
                  <a:pt x="23139" y="20892"/>
                  <a:pt x="23139" y="21140"/>
                  <a:pt x="23263" y="21387"/>
                </a:cubicBezTo>
                <a:cubicBezTo>
                  <a:pt x="23263" y="21511"/>
                  <a:pt x="23387" y="21758"/>
                  <a:pt x="23636" y="21511"/>
                </a:cubicBezTo>
                <a:cubicBezTo>
                  <a:pt x="23636" y="21511"/>
                  <a:pt x="23636" y="21387"/>
                  <a:pt x="23511" y="21140"/>
                </a:cubicBezTo>
                <a:cubicBezTo>
                  <a:pt x="23511" y="21016"/>
                  <a:pt x="23511" y="20892"/>
                  <a:pt x="23511" y="20769"/>
                </a:cubicBezTo>
                <a:cubicBezTo>
                  <a:pt x="23511" y="20645"/>
                  <a:pt x="23636" y="20398"/>
                  <a:pt x="23636" y="20274"/>
                </a:cubicBezTo>
                <a:cubicBezTo>
                  <a:pt x="23636" y="20151"/>
                  <a:pt x="23636" y="19780"/>
                  <a:pt x="23263" y="19532"/>
                </a:cubicBezTo>
                <a:cubicBezTo>
                  <a:pt x="23139" y="19532"/>
                  <a:pt x="23139" y="19409"/>
                  <a:pt x="23263" y="18915"/>
                </a:cubicBezTo>
                <a:cubicBezTo>
                  <a:pt x="23263" y="18791"/>
                  <a:pt x="23387" y="18544"/>
                  <a:pt x="23387" y="18544"/>
                </a:cubicBezTo>
                <a:cubicBezTo>
                  <a:pt x="23511" y="18420"/>
                  <a:pt x="23511" y="18420"/>
                  <a:pt x="23511" y="18544"/>
                </a:cubicBezTo>
                <a:cubicBezTo>
                  <a:pt x="23511" y="18791"/>
                  <a:pt x="23636" y="20027"/>
                  <a:pt x="23760" y="20151"/>
                </a:cubicBezTo>
                <a:cubicBezTo>
                  <a:pt x="23760" y="20274"/>
                  <a:pt x="24132" y="22994"/>
                  <a:pt x="24132" y="23118"/>
                </a:cubicBezTo>
                <a:cubicBezTo>
                  <a:pt x="24132" y="23241"/>
                  <a:pt x="24381" y="24354"/>
                  <a:pt x="24753" y="25095"/>
                </a:cubicBezTo>
                <a:cubicBezTo>
                  <a:pt x="24753" y="25342"/>
                  <a:pt x="24877" y="25342"/>
                  <a:pt x="24877" y="25590"/>
                </a:cubicBezTo>
                <a:cubicBezTo>
                  <a:pt x="24877" y="25713"/>
                  <a:pt x="24629" y="25713"/>
                  <a:pt x="24877" y="26084"/>
                </a:cubicBezTo>
                <a:cubicBezTo>
                  <a:pt x="25001" y="26208"/>
                  <a:pt x="25126" y="26084"/>
                  <a:pt x="25001" y="26702"/>
                </a:cubicBezTo>
                <a:cubicBezTo>
                  <a:pt x="24877" y="26950"/>
                  <a:pt x="25001" y="27444"/>
                  <a:pt x="25001" y="27568"/>
                </a:cubicBezTo>
                <a:cubicBezTo>
                  <a:pt x="25001" y="27692"/>
                  <a:pt x="25001" y="28310"/>
                  <a:pt x="25126" y="29175"/>
                </a:cubicBezTo>
                <a:cubicBezTo>
                  <a:pt x="25126" y="29299"/>
                  <a:pt x="25498" y="31401"/>
                  <a:pt x="25498" y="31524"/>
                </a:cubicBezTo>
                <a:cubicBezTo>
                  <a:pt x="25622" y="31524"/>
                  <a:pt x="25622" y="31524"/>
                  <a:pt x="25622" y="31524"/>
                </a:cubicBezTo>
                <a:cubicBezTo>
                  <a:pt x="25622" y="31648"/>
                  <a:pt x="25747" y="32142"/>
                  <a:pt x="25498" y="32883"/>
                </a:cubicBezTo>
                <a:cubicBezTo>
                  <a:pt x="25498" y="33007"/>
                  <a:pt x="25498" y="33007"/>
                  <a:pt x="25498" y="33131"/>
                </a:cubicBezTo>
                <a:cubicBezTo>
                  <a:pt x="25622" y="33254"/>
                  <a:pt x="25498" y="34491"/>
                  <a:pt x="25374" y="34614"/>
                </a:cubicBezTo>
                <a:cubicBezTo>
                  <a:pt x="25374" y="34738"/>
                  <a:pt x="25498" y="34614"/>
                  <a:pt x="25374" y="34738"/>
                </a:cubicBezTo>
                <a:cubicBezTo>
                  <a:pt x="25374" y="34862"/>
                  <a:pt x="25250" y="34985"/>
                  <a:pt x="24877" y="35233"/>
                </a:cubicBezTo>
                <a:cubicBezTo>
                  <a:pt x="24753" y="35233"/>
                  <a:pt x="24132" y="35356"/>
                  <a:pt x="24132" y="35727"/>
                </a:cubicBezTo>
                <a:cubicBezTo>
                  <a:pt x="24132" y="35851"/>
                  <a:pt x="24132" y="35851"/>
                  <a:pt x="24008" y="35851"/>
                </a:cubicBezTo>
                <a:cubicBezTo>
                  <a:pt x="24008" y="35851"/>
                  <a:pt x="24008" y="35851"/>
                  <a:pt x="24008" y="35974"/>
                </a:cubicBezTo>
                <a:cubicBezTo>
                  <a:pt x="24008" y="36098"/>
                  <a:pt x="24008" y="36098"/>
                  <a:pt x="24132" y="36222"/>
                </a:cubicBezTo>
                <a:cubicBezTo>
                  <a:pt x="24381" y="36222"/>
                  <a:pt x="25498" y="36469"/>
                  <a:pt x="26243" y="36222"/>
                </a:cubicBezTo>
                <a:cubicBezTo>
                  <a:pt x="26615" y="36098"/>
                  <a:pt x="26740" y="35727"/>
                  <a:pt x="26864" y="35727"/>
                </a:cubicBezTo>
                <a:cubicBezTo>
                  <a:pt x="26988" y="35851"/>
                  <a:pt x="26988" y="35851"/>
                  <a:pt x="27112" y="35851"/>
                </a:cubicBezTo>
                <a:cubicBezTo>
                  <a:pt x="27236" y="35851"/>
                  <a:pt x="27112" y="35851"/>
                  <a:pt x="27609" y="35851"/>
                </a:cubicBezTo>
                <a:cubicBezTo>
                  <a:pt x="27733" y="35851"/>
                  <a:pt x="27857" y="35727"/>
                  <a:pt x="27981" y="35727"/>
                </a:cubicBezTo>
                <a:cubicBezTo>
                  <a:pt x="27981" y="35727"/>
                  <a:pt x="28105" y="35727"/>
                  <a:pt x="27981" y="35851"/>
                </a:cubicBezTo>
                <a:cubicBezTo>
                  <a:pt x="27733" y="36098"/>
                  <a:pt x="27609" y="36098"/>
                  <a:pt x="27609" y="36345"/>
                </a:cubicBezTo>
                <a:cubicBezTo>
                  <a:pt x="27609" y="36469"/>
                  <a:pt x="27484" y="36716"/>
                  <a:pt x="27484" y="36716"/>
                </a:cubicBezTo>
                <a:cubicBezTo>
                  <a:pt x="27484" y="36840"/>
                  <a:pt x="27484" y="36840"/>
                  <a:pt x="27484" y="36840"/>
                </a:cubicBezTo>
                <a:cubicBezTo>
                  <a:pt x="27361" y="36964"/>
                  <a:pt x="27361" y="36964"/>
                  <a:pt x="27361" y="37087"/>
                </a:cubicBezTo>
                <a:cubicBezTo>
                  <a:pt x="27361" y="37334"/>
                  <a:pt x="27361" y="37334"/>
                  <a:pt x="27609" y="37334"/>
                </a:cubicBezTo>
                <a:cubicBezTo>
                  <a:pt x="27981" y="37334"/>
                  <a:pt x="28975" y="37334"/>
                  <a:pt x="29347" y="37334"/>
                </a:cubicBezTo>
                <a:cubicBezTo>
                  <a:pt x="30092" y="37211"/>
                  <a:pt x="29968" y="36964"/>
                  <a:pt x="29968" y="36840"/>
                </a:cubicBezTo>
                <a:cubicBezTo>
                  <a:pt x="30092" y="36716"/>
                  <a:pt x="29968" y="36716"/>
                  <a:pt x="30092" y="36716"/>
                </a:cubicBezTo>
                <a:cubicBezTo>
                  <a:pt x="30216" y="36716"/>
                  <a:pt x="30216" y="36716"/>
                  <a:pt x="30216" y="36593"/>
                </a:cubicBezTo>
                <a:cubicBezTo>
                  <a:pt x="30340" y="36469"/>
                  <a:pt x="30340" y="36593"/>
                  <a:pt x="30216" y="36222"/>
                </a:cubicBezTo>
                <a:cubicBezTo>
                  <a:pt x="30216" y="35851"/>
                  <a:pt x="30216" y="35851"/>
                  <a:pt x="30092" y="35727"/>
                </a:cubicBezTo>
                <a:cubicBezTo>
                  <a:pt x="30092" y="35603"/>
                  <a:pt x="30092" y="35480"/>
                  <a:pt x="30216" y="35233"/>
                </a:cubicBezTo>
                <a:cubicBezTo>
                  <a:pt x="30340" y="35109"/>
                  <a:pt x="30340" y="34614"/>
                  <a:pt x="30340" y="34243"/>
                </a:cubicBezTo>
                <a:cubicBezTo>
                  <a:pt x="30216" y="34243"/>
                  <a:pt x="30216" y="34120"/>
                  <a:pt x="30340" y="33378"/>
                </a:cubicBezTo>
                <a:cubicBezTo>
                  <a:pt x="30340" y="33254"/>
                  <a:pt x="30216" y="32636"/>
                  <a:pt x="30464" y="32389"/>
                </a:cubicBezTo>
                <a:cubicBezTo>
                  <a:pt x="30464" y="32266"/>
                  <a:pt x="30589" y="31401"/>
                  <a:pt x="30589" y="31153"/>
                </a:cubicBezTo>
                <a:cubicBezTo>
                  <a:pt x="30589" y="31030"/>
                  <a:pt x="30216" y="28804"/>
                  <a:pt x="30216" y="28433"/>
                </a:cubicBezTo>
                <a:cubicBezTo>
                  <a:pt x="30216" y="28310"/>
                  <a:pt x="30216" y="27939"/>
                  <a:pt x="30092" y="27692"/>
                </a:cubicBezTo>
                <a:cubicBezTo>
                  <a:pt x="30092" y="27692"/>
                  <a:pt x="30092" y="27197"/>
                  <a:pt x="29968" y="26826"/>
                </a:cubicBezTo>
                <a:cubicBezTo>
                  <a:pt x="29844" y="26826"/>
                  <a:pt x="29844" y="26702"/>
                  <a:pt x="29844" y="26332"/>
                </a:cubicBezTo>
                <a:cubicBezTo>
                  <a:pt x="29968" y="26208"/>
                  <a:pt x="29719" y="25713"/>
                  <a:pt x="29471" y="25466"/>
                </a:cubicBezTo>
                <a:cubicBezTo>
                  <a:pt x="29471" y="25342"/>
                  <a:pt x="29471" y="25342"/>
                  <a:pt x="29596" y="25095"/>
                </a:cubicBezTo>
                <a:cubicBezTo>
                  <a:pt x="29719" y="24725"/>
                  <a:pt x="29719" y="24354"/>
                  <a:pt x="29596" y="23736"/>
                </a:cubicBezTo>
                <a:cubicBezTo>
                  <a:pt x="29596" y="23612"/>
                  <a:pt x="29596" y="22871"/>
                  <a:pt x="29596" y="22871"/>
                </a:cubicBezTo>
                <a:cubicBezTo>
                  <a:pt x="29596" y="22747"/>
                  <a:pt x="29596" y="22871"/>
                  <a:pt x="29719" y="22500"/>
                </a:cubicBezTo>
                <a:cubicBezTo>
                  <a:pt x="29719" y="22376"/>
                  <a:pt x="29719" y="22500"/>
                  <a:pt x="29844" y="22500"/>
                </a:cubicBezTo>
                <a:cubicBezTo>
                  <a:pt x="29844" y="22623"/>
                  <a:pt x="29968" y="22623"/>
                  <a:pt x="30092" y="22376"/>
                </a:cubicBezTo>
                <a:cubicBezTo>
                  <a:pt x="30216" y="22252"/>
                  <a:pt x="30092" y="22252"/>
                  <a:pt x="30216" y="22376"/>
                </a:cubicBezTo>
                <a:cubicBezTo>
                  <a:pt x="30216" y="22500"/>
                  <a:pt x="30340" y="22376"/>
                  <a:pt x="30464" y="22252"/>
                </a:cubicBezTo>
                <a:cubicBezTo>
                  <a:pt x="30589" y="22129"/>
                  <a:pt x="30589" y="22252"/>
                  <a:pt x="30589" y="22005"/>
                </a:cubicBezTo>
                <a:cubicBezTo>
                  <a:pt x="30589" y="21881"/>
                  <a:pt x="30712" y="21881"/>
                  <a:pt x="30712" y="21634"/>
                </a:cubicBezTo>
                <a:cubicBezTo>
                  <a:pt x="30712" y="21634"/>
                  <a:pt x="30712" y="21387"/>
                  <a:pt x="30712" y="21140"/>
                </a:cubicBezTo>
                <a:cubicBezTo>
                  <a:pt x="30837" y="21016"/>
                  <a:pt x="30960" y="20521"/>
                  <a:pt x="30712" y="20027"/>
                </a:cubicBezTo>
                <a:cubicBezTo>
                  <a:pt x="30712" y="19903"/>
                  <a:pt x="30712" y="19780"/>
                  <a:pt x="30712" y="19656"/>
                </a:cubicBezTo>
                <a:cubicBezTo>
                  <a:pt x="30712" y="19656"/>
                  <a:pt x="30837" y="19780"/>
                  <a:pt x="30837" y="19532"/>
                </a:cubicBezTo>
                <a:cubicBezTo>
                  <a:pt x="30837" y="19285"/>
                  <a:pt x="30712" y="19532"/>
                  <a:pt x="30837" y="19285"/>
                </a:cubicBezTo>
                <a:cubicBezTo>
                  <a:pt x="30837" y="19161"/>
                  <a:pt x="30837" y="18667"/>
                  <a:pt x="30837" y="18544"/>
                </a:cubicBezTo>
                <a:close/>
                <a:moveTo>
                  <a:pt x="13438" y="14141"/>
                </a:moveTo>
                <a:cubicBezTo>
                  <a:pt x="13438" y="14141"/>
                  <a:pt x="13291" y="15272"/>
                  <a:pt x="13291" y="15523"/>
                </a:cubicBezTo>
                <a:cubicBezTo>
                  <a:pt x="13144" y="15272"/>
                  <a:pt x="12996" y="14769"/>
                  <a:pt x="12849" y="14643"/>
                </a:cubicBezTo>
                <a:cubicBezTo>
                  <a:pt x="12849" y="14392"/>
                  <a:pt x="12849" y="14518"/>
                  <a:pt x="12996" y="14518"/>
                </a:cubicBezTo>
                <a:cubicBezTo>
                  <a:pt x="13144" y="14141"/>
                  <a:pt x="13144" y="14266"/>
                  <a:pt x="13144" y="14266"/>
                </a:cubicBezTo>
                <a:cubicBezTo>
                  <a:pt x="13291" y="14141"/>
                  <a:pt x="13291" y="14141"/>
                  <a:pt x="13438" y="14015"/>
                </a:cubicBezTo>
                <a:cubicBezTo>
                  <a:pt x="13438" y="14015"/>
                  <a:pt x="13438" y="14015"/>
                  <a:pt x="13438" y="14141"/>
                </a:cubicBezTo>
                <a:close/>
                <a:moveTo>
                  <a:pt x="2708" y="17902"/>
                </a:moveTo>
                <a:cubicBezTo>
                  <a:pt x="2708" y="18019"/>
                  <a:pt x="2591" y="18137"/>
                  <a:pt x="2591" y="18137"/>
                </a:cubicBezTo>
                <a:cubicBezTo>
                  <a:pt x="2591" y="18137"/>
                  <a:pt x="2473" y="18137"/>
                  <a:pt x="2591" y="18019"/>
                </a:cubicBezTo>
                <a:cubicBezTo>
                  <a:pt x="2591" y="18019"/>
                  <a:pt x="2473" y="17902"/>
                  <a:pt x="2473" y="17784"/>
                </a:cubicBezTo>
                <a:cubicBezTo>
                  <a:pt x="2495" y="17716"/>
                  <a:pt x="2514" y="17661"/>
                  <a:pt x="2529" y="17617"/>
                </a:cubicBezTo>
                <a:cubicBezTo>
                  <a:pt x="2494" y="17682"/>
                  <a:pt x="2456" y="17748"/>
                  <a:pt x="2456" y="17813"/>
                </a:cubicBezTo>
                <a:cubicBezTo>
                  <a:pt x="2456" y="18061"/>
                  <a:pt x="2456" y="17937"/>
                  <a:pt x="2456" y="18061"/>
                </a:cubicBezTo>
                <a:cubicBezTo>
                  <a:pt x="2456" y="18184"/>
                  <a:pt x="2591" y="18184"/>
                  <a:pt x="2591" y="18308"/>
                </a:cubicBezTo>
                <a:cubicBezTo>
                  <a:pt x="2591" y="18308"/>
                  <a:pt x="2591" y="18679"/>
                  <a:pt x="2456" y="18803"/>
                </a:cubicBezTo>
                <a:cubicBezTo>
                  <a:pt x="2456" y="18926"/>
                  <a:pt x="2456" y="19545"/>
                  <a:pt x="2321" y="19668"/>
                </a:cubicBezTo>
                <a:cubicBezTo>
                  <a:pt x="2321" y="20163"/>
                  <a:pt x="2456" y="20163"/>
                  <a:pt x="2456" y="20287"/>
                </a:cubicBezTo>
                <a:cubicBezTo>
                  <a:pt x="2321" y="20534"/>
                  <a:pt x="2456" y="20905"/>
                  <a:pt x="2456" y="20905"/>
                </a:cubicBezTo>
                <a:cubicBezTo>
                  <a:pt x="2456" y="21028"/>
                  <a:pt x="2456" y="21770"/>
                  <a:pt x="2456" y="22018"/>
                </a:cubicBezTo>
                <a:cubicBezTo>
                  <a:pt x="2456" y="22141"/>
                  <a:pt x="2456" y="22141"/>
                  <a:pt x="2321" y="22018"/>
                </a:cubicBezTo>
                <a:cubicBezTo>
                  <a:pt x="2321" y="21894"/>
                  <a:pt x="2187" y="21770"/>
                  <a:pt x="2187" y="21770"/>
                </a:cubicBezTo>
                <a:cubicBezTo>
                  <a:pt x="2052" y="21523"/>
                  <a:pt x="2187" y="21647"/>
                  <a:pt x="2187" y="21523"/>
                </a:cubicBezTo>
                <a:cubicBezTo>
                  <a:pt x="1918" y="20410"/>
                  <a:pt x="1918" y="20410"/>
                  <a:pt x="1918" y="20287"/>
                </a:cubicBezTo>
                <a:cubicBezTo>
                  <a:pt x="2052" y="20163"/>
                  <a:pt x="1648" y="20163"/>
                  <a:pt x="1783" y="20039"/>
                </a:cubicBezTo>
                <a:cubicBezTo>
                  <a:pt x="2187" y="19421"/>
                  <a:pt x="2052" y="19421"/>
                  <a:pt x="2052" y="19297"/>
                </a:cubicBezTo>
                <a:cubicBezTo>
                  <a:pt x="2187" y="18432"/>
                  <a:pt x="2052" y="18308"/>
                  <a:pt x="2052" y="18308"/>
                </a:cubicBezTo>
                <a:cubicBezTo>
                  <a:pt x="2052" y="18061"/>
                  <a:pt x="2052" y="18061"/>
                  <a:pt x="2052" y="17937"/>
                </a:cubicBezTo>
                <a:cubicBezTo>
                  <a:pt x="2321" y="17690"/>
                  <a:pt x="2187" y="17566"/>
                  <a:pt x="2187" y="17319"/>
                </a:cubicBezTo>
                <a:cubicBezTo>
                  <a:pt x="2187" y="17195"/>
                  <a:pt x="2187" y="17195"/>
                  <a:pt x="2321" y="17319"/>
                </a:cubicBezTo>
                <a:cubicBezTo>
                  <a:pt x="2321" y="17443"/>
                  <a:pt x="2456" y="17443"/>
                  <a:pt x="2591" y="17443"/>
                </a:cubicBezTo>
                <a:cubicBezTo>
                  <a:pt x="2591" y="17456"/>
                  <a:pt x="2588" y="17470"/>
                  <a:pt x="2586" y="17483"/>
                </a:cubicBezTo>
                <a:cubicBezTo>
                  <a:pt x="2617" y="17431"/>
                  <a:pt x="2646" y="17430"/>
                  <a:pt x="2708" y="17430"/>
                </a:cubicBezTo>
                <a:cubicBezTo>
                  <a:pt x="2826" y="17430"/>
                  <a:pt x="2826" y="17430"/>
                  <a:pt x="2708" y="17784"/>
                </a:cubicBezTo>
                <a:cubicBezTo>
                  <a:pt x="2708" y="17902"/>
                  <a:pt x="2826" y="17902"/>
                  <a:pt x="2708" y="17902"/>
                </a:cubicBezTo>
                <a:close/>
                <a:moveTo>
                  <a:pt x="29220" y="15075"/>
                </a:moveTo>
                <a:cubicBezTo>
                  <a:pt x="29220" y="14957"/>
                  <a:pt x="29220" y="14957"/>
                  <a:pt x="29338" y="14839"/>
                </a:cubicBezTo>
                <a:cubicBezTo>
                  <a:pt x="29338" y="14957"/>
                  <a:pt x="29338" y="15075"/>
                  <a:pt x="29338" y="15193"/>
                </a:cubicBezTo>
                <a:cubicBezTo>
                  <a:pt x="29338" y="15310"/>
                  <a:pt x="29456" y="15310"/>
                  <a:pt x="29338" y="15310"/>
                </a:cubicBezTo>
                <a:cubicBezTo>
                  <a:pt x="29220" y="15428"/>
                  <a:pt x="29220" y="15428"/>
                  <a:pt x="29220" y="15193"/>
                </a:cubicBezTo>
                <a:cubicBezTo>
                  <a:pt x="29220" y="15075"/>
                  <a:pt x="29102" y="15075"/>
                  <a:pt x="29220" y="15075"/>
                </a:cubicBezTo>
                <a:close/>
                <a:moveTo>
                  <a:pt x="29690" y="17982"/>
                </a:moveTo>
                <a:cubicBezTo>
                  <a:pt x="29690" y="18726"/>
                  <a:pt x="29534" y="18478"/>
                  <a:pt x="29534" y="18230"/>
                </a:cubicBezTo>
                <a:cubicBezTo>
                  <a:pt x="29377" y="17238"/>
                  <a:pt x="29377" y="17114"/>
                  <a:pt x="29377" y="16991"/>
                </a:cubicBezTo>
                <a:cubicBezTo>
                  <a:pt x="29377" y="16742"/>
                  <a:pt x="29220" y="16866"/>
                  <a:pt x="29220" y="16866"/>
                </a:cubicBezTo>
                <a:cubicBezTo>
                  <a:pt x="29377" y="16742"/>
                  <a:pt x="29220" y="16619"/>
                  <a:pt x="29220" y="16495"/>
                </a:cubicBezTo>
                <a:cubicBezTo>
                  <a:pt x="29220" y="16370"/>
                  <a:pt x="29220" y="16370"/>
                  <a:pt x="29377" y="16619"/>
                </a:cubicBezTo>
                <a:cubicBezTo>
                  <a:pt x="29534" y="16742"/>
                  <a:pt x="29534" y="16495"/>
                  <a:pt x="29690" y="16742"/>
                </a:cubicBezTo>
                <a:cubicBezTo>
                  <a:pt x="29690" y="17114"/>
                  <a:pt x="29690" y="17734"/>
                  <a:pt x="29690" y="17982"/>
                </a:cubicBezTo>
                <a:close/>
              </a:path>
            </a:pathLst>
          </a:custGeom>
          <a:solidFill>
            <a:srgbClr val="8C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eeps"/>
          <p:cNvSpPr>
            <a:spLocks noEditPoints="1"/>
          </p:cNvSpPr>
          <p:nvPr/>
        </p:nvSpPr>
        <p:spPr bwMode="auto">
          <a:xfrm>
            <a:off x="4925092" y="3168454"/>
            <a:ext cx="590804" cy="891470"/>
          </a:xfrm>
          <a:custGeom>
            <a:avLst/>
            <a:gdLst>
              <a:gd name="T0" fmla="*/ 1126 w 1326"/>
              <a:gd name="T1" fmla="*/ 1171 h 2003"/>
              <a:gd name="T2" fmla="*/ 1117 w 1326"/>
              <a:gd name="T3" fmla="*/ 1272 h 2003"/>
              <a:gd name="T4" fmla="*/ 1280 w 1326"/>
              <a:gd name="T5" fmla="*/ 1482 h 2003"/>
              <a:gd name="T6" fmla="*/ 1309 w 1326"/>
              <a:gd name="T7" fmla="*/ 1420 h 2003"/>
              <a:gd name="T8" fmla="*/ 1288 w 1326"/>
              <a:gd name="T9" fmla="*/ 1559 h 2003"/>
              <a:gd name="T10" fmla="*/ 1283 w 1326"/>
              <a:gd name="T11" fmla="*/ 1579 h 2003"/>
              <a:gd name="T12" fmla="*/ 1095 w 1326"/>
              <a:gd name="T13" fmla="*/ 1660 h 2003"/>
              <a:gd name="T14" fmla="*/ 1284 w 1326"/>
              <a:gd name="T15" fmla="*/ 1607 h 2003"/>
              <a:gd name="T16" fmla="*/ 615 w 1326"/>
              <a:gd name="T17" fmla="*/ 560 h 2003"/>
              <a:gd name="T18" fmla="*/ 659 w 1326"/>
              <a:gd name="T19" fmla="*/ 881 h 2003"/>
              <a:gd name="T20" fmla="*/ 655 w 1326"/>
              <a:gd name="T21" fmla="*/ 779 h 2003"/>
              <a:gd name="T22" fmla="*/ 705 w 1326"/>
              <a:gd name="T23" fmla="*/ 376 h 2003"/>
              <a:gd name="T24" fmla="*/ 797 w 1326"/>
              <a:gd name="T25" fmla="*/ 258 h 2003"/>
              <a:gd name="T26" fmla="*/ 752 w 1326"/>
              <a:gd name="T27" fmla="*/ 109 h 2003"/>
              <a:gd name="T28" fmla="*/ 748 w 1326"/>
              <a:gd name="T29" fmla="*/ 81 h 2003"/>
              <a:gd name="T30" fmla="*/ 789 w 1326"/>
              <a:gd name="T31" fmla="*/ 17 h 2003"/>
              <a:gd name="T32" fmla="*/ 846 w 1326"/>
              <a:gd name="T33" fmla="*/ 3 h 2003"/>
              <a:gd name="T34" fmla="*/ 898 w 1326"/>
              <a:gd name="T35" fmla="*/ 20 h 2003"/>
              <a:gd name="T36" fmla="*/ 910 w 1326"/>
              <a:gd name="T37" fmla="*/ 25 h 2003"/>
              <a:gd name="T38" fmla="*/ 940 w 1326"/>
              <a:gd name="T39" fmla="*/ 53 h 2003"/>
              <a:gd name="T40" fmla="*/ 942 w 1326"/>
              <a:gd name="T41" fmla="*/ 193 h 2003"/>
              <a:gd name="T42" fmla="*/ 956 w 1326"/>
              <a:gd name="T43" fmla="*/ 272 h 2003"/>
              <a:gd name="T44" fmla="*/ 1158 w 1326"/>
              <a:gd name="T45" fmla="*/ 496 h 2003"/>
              <a:gd name="T46" fmla="*/ 1169 w 1326"/>
              <a:gd name="T47" fmla="*/ 812 h 2003"/>
              <a:gd name="T48" fmla="*/ 1138 w 1326"/>
              <a:gd name="T49" fmla="*/ 979 h 2003"/>
              <a:gd name="T50" fmla="*/ 1133 w 1326"/>
              <a:gd name="T51" fmla="*/ 1167 h 2003"/>
              <a:gd name="T52" fmla="*/ 1237 w 1326"/>
              <a:gd name="T53" fmla="*/ 1271 h 2003"/>
              <a:gd name="T54" fmla="*/ 1304 w 1326"/>
              <a:gd name="T55" fmla="*/ 1321 h 2003"/>
              <a:gd name="T56" fmla="*/ 1310 w 1326"/>
              <a:gd name="T57" fmla="*/ 1414 h 2003"/>
              <a:gd name="T58" fmla="*/ 1290 w 1326"/>
              <a:gd name="T59" fmla="*/ 1613 h 2003"/>
              <a:gd name="T60" fmla="*/ 1089 w 1326"/>
              <a:gd name="T61" fmla="*/ 1727 h 2003"/>
              <a:gd name="T62" fmla="*/ 1049 w 1326"/>
              <a:gd name="T63" fmla="*/ 1905 h 2003"/>
              <a:gd name="T64" fmla="*/ 903 w 1326"/>
              <a:gd name="T65" fmla="*/ 1990 h 2003"/>
              <a:gd name="T66" fmla="*/ 902 w 1326"/>
              <a:gd name="T67" fmla="*/ 1925 h 2003"/>
              <a:gd name="T68" fmla="*/ 701 w 1326"/>
              <a:gd name="T69" fmla="*/ 1918 h 2003"/>
              <a:gd name="T70" fmla="*/ 794 w 1326"/>
              <a:gd name="T71" fmla="*/ 1848 h 2003"/>
              <a:gd name="T72" fmla="*/ 722 w 1326"/>
              <a:gd name="T73" fmla="*/ 1425 h 2003"/>
              <a:gd name="T74" fmla="*/ 669 w 1326"/>
              <a:gd name="T75" fmla="*/ 924 h 2003"/>
              <a:gd name="T76" fmla="*/ 640 w 1326"/>
              <a:gd name="T77" fmla="*/ 1018 h 2003"/>
              <a:gd name="T78" fmla="*/ 617 w 1326"/>
              <a:gd name="T79" fmla="*/ 1158 h 2003"/>
              <a:gd name="T80" fmla="*/ 566 w 1326"/>
              <a:gd name="T81" fmla="*/ 1376 h 2003"/>
              <a:gd name="T82" fmla="*/ 509 w 1326"/>
              <a:gd name="T83" fmla="*/ 1702 h 2003"/>
              <a:gd name="T84" fmla="*/ 501 w 1326"/>
              <a:gd name="T85" fmla="*/ 1975 h 2003"/>
              <a:gd name="T86" fmla="*/ 416 w 1326"/>
              <a:gd name="T87" fmla="*/ 1842 h 2003"/>
              <a:gd name="T88" fmla="*/ 399 w 1326"/>
              <a:gd name="T89" fmla="*/ 1624 h 2003"/>
              <a:gd name="T90" fmla="*/ 406 w 1326"/>
              <a:gd name="T91" fmla="*/ 1873 h 2003"/>
              <a:gd name="T92" fmla="*/ 392 w 1326"/>
              <a:gd name="T93" fmla="*/ 1949 h 2003"/>
              <a:gd name="T94" fmla="*/ 322 w 1326"/>
              <a:gd name="T95" fmla="*/ 1895 h 2003"/>
              <a:gd name="T96" fmla="*/ 284 w 1326"/>
              <a:gd name="T97" fmla="*/ 1614 h 2003"/>
              <a:gd name="T98" fmla="*/ 198 w 1326"/>
              <a:gd name="T99" fmla="*/ 1392 h 2003"/>
              <a:gd name="T100" fmla="*/ 158 w 1326"/>
              <a:gd name="T101" fmla="*/ 1205 h 2003"/>
              <a:gd name="T102" fmla="*/ 17 w 1326"/>
              <a:gd name="T103" fmla="*/ 1192 h 2003"/>
              <a:gd name="T104" fmla="*/ 82 w 1326"/>
              <a:gd name="T105" fmla="*/ 835 h 2003"/>
              <a:gd name="T106" fmla="*/ 92 w 1326"/>
              <a:gd name="T107" fmla="*/ 711 h 2003"/>
              <a:gd name="T108" fmla="*/ 152 w 1326"/>
              <a:gd name="T109" fmla="*/ 468 h 2003"/>
              <a:gd name="T110" fmla="*/ 229 w 1326"/>
              <a:gd name="T111" fmla="*/ 398 h 2003"/>
              <a:gd name="T112" fmla="*/ 327 w 1326"/>
              <a:gd name="T113" fmla="*/ 107 h 2003"/>
              <a:gd name="T114" fmla="*/ 484 w 1326"/>
              <a:gd name="T115" fmla="*/ 257 h 2003"/>
              <a:gd name="T116" fmla="*/ 553 w 1326"/>
              <a:gd name="T117" fmla="*/ 440 h 2003"/>
              <a:gd name="T118" fmla="*/ 402 w 1326"/>
              <a:gd name="T119" fmla="*/ 1543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26" h="2003">
                <a:moveTo>
                  <a:pt x="1121" y="1171"/>
                </a:moveTo>
                <a:cubicBezTo>
                  <a:pt x="1116" y="1176"/>
                  <a:pt x="1116" y="1174"/>
                  <a:pt x="1118" y="1179"/>
                </a:cubicBezTo>
                <a:cubicBezTo>
                  <a:pt x="1121" y="1185"/>
                  <a:pt x="1125" y="1195"/>
                  <a:pt x="1126" y="1200"/>
                </a:cubicBezTo>
                <a:cubicBezTo>
                  <a:pt x="1128" y="1205"/>
                  <a:pt x="1128" y="1206"/>
                  <a:pt x="1131" y="1197"/>
                </a:cubicBezTo>
                <a:cubicBezTo>
                  <a:pt x="1134" y="1188"/>
                  <a:pt x="1137" y="1187"/>
                  <a:pt x="1126" y="1171"/>
                </a:cubicBezTo>
                <a:cubicBezTo>
                  <a:pt x="1124" y="1168"/>
                  <a:pt x="1125" y="1168"/>
                  <a:pt x="1121" y="1171"/>
                </a:cubicBezTo>
                <a:close/>
                <a:moveTo>
                  <a:pt x="1104" y="1195"/>
                </a:moveTo>
                <a:cubicBezTo>
                  <a:pt x="1104" y="1202"/>
                  <a:pt x="1102" y="1266"/>
                  <a:pt x="1101" y="1270"/>
                </a:cubicBezTo>
                <a:cubicBezTo>
                  <a:pt x="1100" y="1274"/>
                  <a:pt x="1102" y="1273"/>
                  <a:pt x="1106" y="1273"/>
                </a:cubicBezTo>
                <a:cubicBezTo>
                  <a:pt x="1110" y="1273"/>
                  <a:pt x="1114" y="1272"/>
                  <a:pt x="1117" y="1272"/>
                </a:cubicBezTo>
                <a:cubicBezTo>
                  <a:pt x="1119" y="1272"/>
                  <a:pt x="1123" y="1271"/>
                  <a:pt x="1118" y="1257"/>
                </a:cubicBezTo>
                <a:cubicBezTo>
                  <a:pt x="1116" y="1252"/>
                  <a:pt x="1110" y="1228"/>
                  <a:pt x="1108" y="1197"/>
                </a:cubicBezTo>
                <a:cubicBezTo>
                  <a:pt x="1106" y="1177"/>
                  <a:pt x="1105" y="1182"/>
                  <a:pt x="1104" y="1195"/>
                </a:cubicBezTo>
                <a:close/>
                <a:moveTo>
                  <a:pt x="1296" y="1416"/>
                </a:moveTo>
                <a:cubicBezTo>
                  <a:pt x="1293" y="1420"/>
                  <a:pt x="1281" y="1453"/>
                  <a:pt x="1280" y="1482"/>
                </a:cubicBezTo>
                <a:cubicBezTo>
                  <a:pt x="1280" y="1487"/>
                  <a:pt x="1284" y="1500"/>
                  <a:pt x="1287" y="1512"/>
                </a:cubicBezTo>
                <a:cubicBezTo>
                  <a:pt x="1289" y="1523"/>
                  <a:pt x="1291" y="1533"/>
                  <a:pt x="1292" y="1539"/>
                </a:cubicBezTo>
                <a:cubicBezTo>
                  <a:pt x="1295" y="1554"/>
                  <a:pt x="1292" y="1578"/>
                  <a:pt x="1297" y="1556"/>
                </a:cubicBezTo>
                <a:cubicBezTo>
                  <a:pt x="1309" y="1503"/>
                  <a:pt x="1311" y="1453"/>
                  <a:pt x="1313" y="1448"/>
                </a:cubicBezTo>
                <a:cubicBezTo>
                  <a:pt x="1315" y="1442"/>
                  <a:pt x="1318" y="1432"/>
                  <a:pt x="1309" y="1420"/>
                </a:cubicBezTo>
                <a:cubicBezTo>
                  <a:pt x="1306" y="1415"/>
                  <a:pt x="1304" y="1415"/>
                  <a:pt x="1303" y="1414"/>
                </a:cubicBezTo>
                <a:cubicBezTo>
                  <a:pt x="1301" y="1414"/>
                  <a:pt x="1299" y="1411"/>
                  <a:pt x="1296" y="1416"/>
                </a:cubicBezTo>
                <a:close/>
                <a:moveTo>
                  <a:pt x="1277" y="1490"/>
                </a:moveTo>
                <a:cubicBezTo>
                  <a:pt x="1276" y="1495"/>
                  <a:pt x="1274" y="1504"/>
                  <a:pt x="1274" y="1522"/>
                </a:cubicBezTo>
                <a:cubicBezTo>
                  <a:pt x="1274" y="1529"/>
                  <a:pt x="1284" y="1550"/>
                  <a:pt x="1288" y="1559"/>
                </a:cubicBezTo>
                <a:cubicBezTo>
                  <a:pt x="1289" y="1562"/>
                  <a:pt x="1291" y="1566"/>
                  <a:pt x="1292" y="1557"/>
                </a:cubicBezTo>
                <a:cubicBezTo>
                  <a:pt x="1292" y="1547"/>
                  <a:pt x="1291" y="1535"/>
                  <a:pt x="1286" y="1515"/>
                </a:cubicBezTo>
                <a:cubicBezTo>
                  <a:pt x="1284" y="1509"/>
                  <a:pt x="1279" y="1488"/>
                  <a:pt x="1278" y="1485"/>
                </a:cubicBezTo>
                <a:cubicBezTo>
                  <a:pt x="1277" y="1482"/>
                  <a:pt x="1277" y="1485"/>
                  <a:pt x="1277" y="1490"/>
                </a:cubicBezTo>
                <a:close/>
                <a:moveTo>
                  <a:pt x="1283" y="1579"/>
                </a:moveTo>
                <a:cubicBezTo>
                  <a:pt x="1280" y="1581"/>
                  <a:pt x="1277" y="1584"/>
                  <a:pt x="1267" y="1584"/>
                </a:cubicBezTo>
                <a:cubicBezTo>
                  <a:pt x="1264" y="1584"/>
                  <a:pt x="1248" y="1589"/>
                  <a:pt x="1232" y="1591"/>
                </a:cubicBezTo>
                <a:cubicBezTo>
                  <a:pt x="1228" y="1592"/>
                  <a:pt x="1159" y="1599"/>
                  <a:pt x="1109" y="1606"/>
                </a:cubicBezTo>
                <a:cubicBezTo>
                  <a:pt x="1098" y="1608"/>
                  <a:pt x="1097" y="1605"/>
                  <a:pt x="1098" y="1612"/>
                </a:cubicBezTo>
                <a:cubicBezTo>
                  <a:pt x="1099" y="1619"/>
                  <a:pt x="1096" y="1645"/>
                  <a:pt x="1095" y="1660"/>
                </a:cubicBezTo>
                <a:cubicBezTo>
                  <a:pt x="1094" y="1665"/>
                  <a:pt x="1093" y="1665"/>
                  <a:pt x="1100" y="1665"/>
                </a:cubicBezTo>
                <a:cubicBezTo>
                  <a:pt x="1107" y="1665"/>
                  <a:pt x="1154" y="1665"/>
                  <a:pt x="1194" y="1651"/>
                </a:cubicBezTo>
                <a:cubicBezTo>
                  <a:pt x="1207" y="1646"/>
                  <a:pt x="1204" y="1654"/>
                  <a:pt x="1216" y="1649"/>
                </a:cubicBezTo>
                <a:cubicBezTo>
                  <a:pt x="1236" y="1641"/>
                  <a:pt x="1242" y="1638"/>
                  <a:pt x="1255" y="1628"/>
                </a:cubicBezTo>
                <a:cubicBezTo>
                  <a:pt x="1263" y="1621"/>
                  <a:pt x="1275" y="1613"/>
                  <a:pt x="1284" y="1607"/>
                </a:cubicBezTo>
                <a:cubicBezTo>
                  <a:pt x="1288" y="1605"/>
                  <a:pt x="1287" y="1602"/>
                  <a:pt x="1287" y="1598"/>
                </a:cubicBezTo>
                <a:cubicBezTo>
                  <a:pt x="1287" y="1595"/>
                  <a:pt x="1289" y="1583"/>
                  <a:pt x="1288" y="1579"/>
                </a:cubicBezTo>
                <a:cubicBezTo>
                  <a:pt x="1287" y="1575"/>
                  <a:pt x="1289" y="1574"/>
                  <a:pt x="1283" y="1579"/>
                </a:cubicBezTo>
                <a:close/>
                <a:moveTo>
                  <a:pt x="599" y="488"/>
                </a:moveTo>
                <a:cubicBezTo>
                  <a:pt x="600" y="494"/>
                  <a:pt x="614" y="553"/>
                  <a:pt x="615" y="560"/>
                </a:cubicBezTo>
                <a:cubicBezTo>
                  <a:pt x="624" y="602"/>
                  <a:pt x="627" y="655"/>
                  <a:pt x="628" y="660"/>
                </a:cubicBezTo>
                <a:cubicBezTo>
                  <a:pt x="633" y="697"/>
                  <a:pt x="642" y="760"/>
                  <a:pt x="644" y="778"/>
                </a:cubicBezTo>
                <a:cubicBezTo>
                  <a:pt x="647" y="800"/>
                  <a:pt x="651" y="828"/>
                  <a:pt x="651" y="831"/>
                </a:cubicBezTo>
                <a:cubicBezTo>
                  <a:pt x="652" y="834"/>
                  <a:pt x="655" y="872"/>
                  <a:pt x="655" y="876"/>
                </a:cubicBezTo>
                <a:cubicBezTo>
                  <a:pt x="656" y="879"/>
                  <a:pt x="654" y="879"/>
                  <a:pt x="659" y="881"/>
                </a:cubicBezTo>
                <a:cubicBezTo>
                  <a:pt x="664" y="884"/>
                  <a:pt x="666" y="887"/>
                  <a:pt x="662" y="866"/>
                </a:cubicBezTo>
                <a:cubicBezTo>
                  <a:pt x="661" y="861"/>
                  <a:pt x="656" y="862"/>
                  <a:pt x="654" y="835"/>
                </a:cubicBezTo>
                <a:cubicBezTo>
                  <a:pt x="651" y="813"/>
                  <a:pt x="653" y="818"/>
                  <a:pt x="656" y="813"/>
                </a:cubicBezTo>
                <a:cubicBezTo>
                  <a:pt x="659" y="809"/>
                  <a:pt x="662" y="807"/>
                  <a:pt x="652" y="801"/>
                </a:cubicBezTo>
                <a:cubicBezTo>
                  <a:pt x="649" y="799"/>
                  <a:pt x="645" y="799"/>
                  <a:pt x="655" y="779"/>
                </a:cubicBezTo>
                <a:cubicBezTo>
                  <a:pt x="660" y="769"/>
                  <a:pt x="659" y="770"/>
                  <a:pt x="658" y="764"/>
                </a:cubicBezTo>
                <a:cubicBezTo>
                  <a:pt x="653" y="749"/>
                  <a:pt x="654" y="727"/>
                  <a:pt x="654" y="722"/>
                </a:cubicBezTo>
                <a:cubicBezTo>
                  <a:pt x="654" y="718"/>
                  <a:pt x="652" y="549"/>
                  <a:pt x="652" y="541"/>
                </a:cubicBezTo>
                <a:cubicBezTo>
                  <a:pt x="652" y="508"/>
                  <a:pt x="669" y="467"/>
                  <a:pt x="670" y="462"/>
                </a:cubicBezTo>
                <a:cubicBezTo>
                  <a:pt x="696" y="382"/>
                  <a:pt x="702" y="380"/>
                  <a:pt x="705" y="376"/>
                </a:cubicBezTo>
                <a:cubicBezTo>
                  <a:pt x="720" y="358"/>
                  <a:pt x="733" y="354"/>
                  <a:pt x="758" y="339"/>
                </a:cubicBezTo>
                <a:cubicBezTo>
                  <a:pt x="779" y="327"/>
                  <a:pt x="797" y="316"/>
                  <a:pt x="799" y="315"/>
                </a:cubicBezTo>
                <a:cubicBezTo>
                  <a:pt x="805" y="311"/>
                  <a:pt x="808" y="311"/>
                  <a:pt x="806" y="295"/>
                </a:cubicBezTo>
                <a:cubicBezTo>
                  <a:pt x="804" y="282"/>
                  <a:pt x="811" y="287"/>
                  <a:pt x="804" y="270"/>
                </a:cubicBezTo>
                <a:cubicBezTo>
                  <a:pt x="801" y="261"/>
                  <a:pt x="804" y="263"/>
                  <a:pt x="797" y="258"/>
                </a:cubicBezTo>
                <a:cubicBezTo>
                  <a:pt x="777" y="244"/>
                  <a:pt x="775" y="235"/>
                  <a:pt x="766" y="204"/>
                </a:cubicBezTo>
                <a:cubicBezTo>
                  <a:pt x="764" y="199"/>
                  <a:pt x="763" y="202"/>
                  <a:pt x="762" y="199"/>
                </a:cubicBezTo>
                <a:cubicBezTo>
                  <a:pt x="751" y="158"/>
                  <a:pt x="751" y="150"/>
                  <a:pt x="750" y="144"/>
                </a:cubicBezTo>
                <a:cubicBezTo>
                  <a:pt x="749" y="130"/>
                  <a:pt x="754" y="137"/>
                  <a:pt x="755" y="131"/>
                </a:cubicBezTo>
                <a:cubicBezTo>
                  <a:pt x="757" y="123"/>
                  <a:pt x="752" y="112"/>
                  <a:pt x="752" y="109"/>
                </a:cubicBezTo>
                <a:cubicBezTo>
                  <a:pt x="752" y="106"/>
                  <a:pt x="751" y="99"/>
                  <a:pt x="750" y="97"/>
                </a:cubicBezTo>
                <a:cubicBezTo>
                  <a:pt x="749" y="100"/>
                  <a:pt x="751" y="99"/>
                  <a:pt x="750" y="101"/>
                </a:cubicBezTo>
                <a:cubicBezTo>
                  <a:pt x="749" y="96"/>
                  <a:pt x="749" y="89"/>
                  <a:pt x="749" y="86"/>
                </a:cubicBezTo>
                <a:cubicBezTo>
                  <a:pt x="750" y="83"/>
                  <a:pt x="751" y="80"/>
                  <a:pt x="751" y="78"/>
                </a:cubicBezTo>
                <a:cubicBezTo>
                  <a:pt x="750" y="80"/>
                  <a:pt x="750" y="80"/>
                  <a:pt x="748" y="81"/>
                </a:cubicBezTo>
                <a:cubicBezTo>
                  <a:pt x="751" y="78"/>
                  <a:pt x="753" y="69"/>
                  <a:pt x="753" y="65"/>
                </a:cubicBezTo>
                <a:cubicBezTo>
                  <a:pt x="754" y="55"/>
                  <a:pt x="760" y="51"/>
                  <a:pt x="761" y="48"/>
                </a:cubicBezTo>
                <a:cubicBezTo>
                  <a:pt x="763" y="36"/>
                  <a:pt x="768" y="39"/>
                  <a:pt x="770" y="35"/>
                </a:cubicBezTo>
                <a:cubicBezTo>
                  <a:pt x="772" y="30"/>
                  <a:pt x="782" y="32"/>
                  <a:pt x="782" y="25"/>
                </a:cubicBezTo>
                <a:cubicBezTo>
                  <a:pt x="782" y="21"/>
                  <a:pt x="788" y="21"/>
                  <a:pt x="789" y="17"/>
                </a:cubicBezTo>
                <a:cubicBezTo>
                  <a:pt x="789" y="16"/>
                  <a:pt x="801" y="9"/>
                  <a:pt x="804" y="8"/>
                </a:cubicBezTo>
                <a:cubicBezTo>
                  <a:pt x="807" y="7"/>
                  <a:pt x="815" y="4"/>
                  <a:pt x="817" y="6"/>
                </a:cubicBezTo>
                <a:cubicBezTo>
                  <a:pt x="824" y="9"/>
                  <a:pt x="825" y="7"/>
                  <a:pt x="828" y="4"/>
                </a:cubicBezTo>
                <a:cubicBezTo>
                  <a:pt x="830" y="0"/>
                  <a:pt x="832" y="4"/>
                  <a:pt x="834" y="2"/>
                </a:cubicBezTo>
                <a:cubicBezTo>
                  <a:pt x="837" y="0"/>
                  <a:pt x="844" y="3"/>
                  <a:pt x="846" y="3"/>
                </a:cubicBezTo>
                <a:cubicBezTo>
                  <a:pt x="848" y="2"/>
                  <a:pt x="852" y="4"/>
                  <a:pt x="855" y="3"/>
                </a:cubicBezTo>
                <a:cubicBezTo>
                  <a:pt x="858" y="2"/>
                  <a:pt x="863" y="5"/>
                  <a:pt x="865" y="5"/>
                </a:cubicBezTo>
                <a:cubicBezTo>
                  <a:pt x="867" y="5"/>
                  <a:pt x="871" y="8"/>
                  <a:pt x="873" y="9"/>
                </a:cubicBezTo>
                <a:cubicBezTo>
                  <a:pt x="875" y="10"/>
                  <a:pt x="886" y="12"/>
                  <a:pt x="888" y="14"/>
                </a:cubicBezTo>
                <a:cubicBezTo>
                  <a:pt x="889" y="15"/>
                  <a:pt x="896" y="19"/>
                  <a:pt x="898" y="20"/>
                </a:cubicBezTo>
                <a:cubicBezTo>
                  <a:pt x="901" y="21"/>
                  <a:pt x="906" y="19"/>
                  <a:pt x="907" y="20"/>
                </a:cubicBezTo>
                <a:cubicBezTo>
                  <a:pt x="906" y="20"/>
                  <a:pt x="903" y="21"/>
                  <a:pt x="902" y="21"/>
                </a:cubicBezTo>
                <a:cubicBezTo>
                  <a:pt x="903" y="22"/>
                  <a:pt x="905" y="22"/>
                  <a:pt x="907" y="24"/>
                </a:cubicBezTo>
                <a:cubicBezTo>
                  <a:pt x="909" y="25"/>
                  <a:pt x="915" y="26"/>
                  <a:pt x="917" y="26"/>
                </a:cubicBezTo>
                <a:cubicBezTo>
                  <a:pt x="915" y="26"/>
                  <a:pt x="912" y="25"/>
                  <a:pt x="910" y="25"/>
                </a:cubicBezTo>
                <a:cubicBezTo>
                  <a:pt x="912" y="26"/>
                  <a:pt x="917" y="29"/>
                  <a:pt x="918" y="31"/>
                </a:cubicBezTo>
                <a:cubicBezTo>
                  <a:pt x="918" y="33"/>
                  <a:pt x="925" y="37"/>
                  <a:pt x="928" y="39"/>
                </a:cubicBezTo>
                <a:cubicBezTo>
                  <a:pt x="930" y="41"/>
                  <a:pt x="936" y="42"/>
                  <a:pt x="937" y="42"/>
                </a:cubicBezTo>
                <a:cubicBezTo>
                  <a:pt x="935" y="42"/>
                  <a:pt x="934" y="42"/>
                  <a:pt x="932" y="42"/>
                </a:cubicBezTo>
                <a:cubicBezTo>
                  <a:pt x="934" y="44"/>
                  <a:pt x="939" y="49"/>
                  <a:pt x="940" y="53"/>
                </a:cubicBezTo>
                <a:cubicBezTo>
                  <a:pt x="942" y="61"/>
                  <a:pt x="945" y="81"/>
                  <a:pt x="946" y="85"/>
                </a:cubicBezTo>
                <a:cubicBezTo>
                  <a:pt x="949" y="97"/>
                  <a:pt x="949" y="109"/>
                  <a:pt x="948" y="117"/>
                </a:cubicBezTo>
                <a:cubicBezTo>
                  <a:pt x="946" y="125"/>
                  <a:pt x="945" y="123"/>
                  <a:pt x="948" y="125"/>
                </a:cubicBezTo>
                <a:cubicBezTo>
                  <a:pt x="955" y="127"/>
                  <a:pt x="956" y="130"/>
                  <a:pt x="957" y="135"/>
                </a:cubicBezTo>
                <a:cubicBezTo>
                  <a:pt x="959" y="159"/>
                  <a:pt x="945" y="187"/>
                  <a:pt x="942" y="193"/>
                </a:cubicBezTo>
                <a:cubicBezTo>
                  <a:pt x="935" y="204"/>
                  <a:pt x="931" y="196"/>
                  <a:pt x="931" y="202"/>
                </a:cubicBezTo>
                <a:cubicBezTo>
                  <a:pt x="931" y="206"/>
                  <a:pt x="930" y="223"/>
                  <a:pt x="931" y="232"/>
                </a:cubicBezTo>
                <a:cubicBezTo>
                  <a:pt x="931" y="241"/>
                  <a:pt x="932" y="237"/>
                  <a:pt x="934" y="240"/>
                </a:cubicBezTo>
                <a:cubicBezTo>
                  <a:pt x="936" y="243"/>
                  <a:pt x="943" y="254"/>
                  <a:pt x="948" y="264"/>
                </a:cubicBezTo>
                <a:cubicBezTo>
                  <a:pt x="955" y="277"/>
                  <a:pt x="953" y="269"/>
                  <a:pt x="956" y="272"/>
                </a:cubicBezTo>
                <a:cubicBezTo>
                  <a:pt x="965" y="280"/>
                  <a:pt x="1003" y="301"/>
                  <a:pt x="1012" y="305"/>
                </a:cubicBezTo>
                <a:cubicBezTo>
                  <a:pt x="1024" y="309"/>
                  <a:pt x="1057" y="330"/>
                  <a:pt x="1061" y="332"/>
                </a:cubicBezTo>
                <a:cubicBezTo>
                  <a:pt x="1093" y="350"/>
                  <a:pt x="1098" y="357"/>
                  <a:pt x="1104" y="363"/>
                </a:cubicBezTo>
                <a:cubicBezTo>
                  <a:pt x="1136" y="392"/>
                  <a:pt x="1150" y="430"/>
                  <a:pt x="1153" y="436"/>
                </a:cubicBezTo>
                <a:cubicBezTo>
                  <a:pt x="1167" y="473"/>
                  <a:pt x="1156" y="489"/>
                  <a:pt x="1158" y="496"/>
                </a:cubicBezTo>
                <a:cubicBezTo>
                  <a:pt x="1168" y="541"/>
                  <a:pt x="1157" y="577"/>
                  <a:pt x="1157" y="583"/>
                </a:cubicBezTo>
                <a:cubicBezTo>
                  <a:pt x="1161" y="648"/>
                  <a:pt x="1157" y="690"/>
                  <a:pt x="1158" y="697"/>
                </a:cubicBezTo>
                <a:cubicBezTo>
                  <a:pt x="1160" y="707"/>
                  <a:pt x="1174" y="759"/>
                  <a:pt x="1176" y="766"/>
                </a:cubicBezTo>
                <a:cubicBezTo>
                  <a:pt x="1180" y="785"/>
                  <a:pt x="1177" y="784"/>
                  <a:pt x="1174" y="796"/>
                </a:cubicBezTo>
                <a:cubicBezTo>
                  <a:pt x="1171" y="808"/>
                  <a:pt x="1165" y="808"/>
                  <a:pt x="1169" y="812"/>
                </a:cubicBezTo>
                <a:cubicBezTo>
                  <a:pt x="1173" y="816"/>
                  <a:pt x="1171" y="818"/>
                  <a:pt x="1167" y="849"/>
                </a:cubicBezTo>
                <a:cubicBezTo>
                  <a:pt x="1166" y="855"/>
                  <a:pt x="1170" y="886"/>
                  <a:pt x="1170" y="889"/>
                </a:cubicBezTo>
                <a:cubicBezTo>
                  <a:pt x="1173" y="935"/>
                  <a:pt x="1161" y="956"/>
                  <a:pt x="1156" y="960"/>
                </a:cubicBezTo>
                <a:cubicBezTo>
                  <a:pt x="1151" y="965"/>
                  <a:pt x="1145" y="958"/>
                  <a:pt x="1142" y="964"/>
                </a:cubicBezTo>
                <a:cubicBezTo>
                  <a:pt x="1140" y="970"/>
                  <a:pt x="1138" y="976"/>
                  <a:pt x="1138" y="979"/>
                </a:cubicBezTo>
                <a:cubicBezTo>
                  <a:pt x="1138" y="982"/>
                  <a:pt x="1132" y="1022"/>
                  <a:pt x="1130" y="1037"/>
                </a:cubicBezTo>
                <a:cubicBezTo>
                  <a:pt x="1129" y="1053"/>
                  <a:pt x="1126" y="1047"/>
                  <a:pt x="1126" y="1050"/>
                </a:cubicBezTo>
                <a:cubicBezTo>
                  <a:pt x="1135" y="1080"/>
                  <a:pt x="1133" y="1098"/>
                  <a:pt x="1134" y="1103"/>
                </a:cubicBezTo>
                <a:cubicBezTo>
                  <a:pt x="1138" y="1117"/>
                  <a:pt x="1135" y="1132"/>
                  <a:pt x="1133" y="1153"/>
                </a:cubicBezTo>
                <a:cubicBezTo>
                  <a:pt x="1133" y="1163"/>
                  <a:pt x="1130" y="1160"/>
                  <a:pt x="1133" y="1167"/>
                </a:cubicBezTo>
                <a:cubicBezTo>
                  <a:pt x="1135" y="1169"/>
                  <a:pt x="1139" y="1181"/>
                  <a:pt x="1145" y="1195"/>
                </a:cubicBezTo>
                <a:cubicBezTo>
                  <a:pt x="1151" y="1210"/>
                  <a:pt x="1166" y="1238"/>
                  <a:pt x="1171" y="1254"/>
                </a:cubicBezTo>
                <a:cubicBezTo>
                  <a:pt x="1175" y="1267"/>
                  <a:pt x="1173" y="1264"/>
                  <a:pt x="1179" y="1263"/>
                </a:cubicBezTo>
                <a:cubicBezTo>
                  <a:pt x="1183" y="1262"/>
                  <a:pt x="1194" y="1261"/>
                  <a:pt x="1199" y="1260"/>
                </a:cubicBezTo>
                <a:cubicBezTo>
                  <a:pt x="1224" y="1256"/>
                  <a:pt x="1234" y="1266"/>
                  <a:pt x="1237" y="1271"/>
                </a:cubicBezTo>
                <a:cubicBezTo>
                  <a:pt x="1241" y="1276"/>
                  <a:pt x="1239" y="1277"/>
                  <a:pt x="1244" y="1277"/>
                </a:cubicBezTo>
                <a:cubicBezTo>
                  <a:pt x="1260" y="1278"/>
                  <a:pt x="1269" y="1288"/>
                  <a:pt x="1275" y="1290"/>
                </a:cubicBezTo>
                <a:cubicBezTo>
                  <a:pt x="1278" y="1292"/>
                  <a:pt x="1281" y="1300"/>
                  <a:pt x="1285" y="1300"/>
                </a:cubicBezTo>
                <a:cubicBezTo>
                  <a:pt x="1289" y="1301"/>
                  <a:pt x="1294" y="1305"/>
                  <a:pt x="1299" y="1311"/>
                </a:cubicBezTo>
                <a:cubicBezTo>
                  <a:pt x="1306" y="1318"/>
                  <a:pt x="1303" y="1315"/>
                  <a:pt x="1304" y="1321"/>
                </a:cubicBezTo>
                <a:cubicBezTo>
                  <a:pt x="1305" y="1328"/>
                  <a:pt x="1307" y="1332"/>
                  <a:pt x="1308" y="1340"/>
                </a:cubicBezTo>
                <a:cubicBezTo>
                  <a:pt x="1312" y="1361"/>
                  <a:pt x="1306" y="1366"/>
                  <a:pt x="1306" y="1375"/>
                </a:cubicBezTo>
                <a:cubicBezTo>
                  <a:pt x="1306" y="1383"/>
                  <a:pt x="1308" y="1383"/>
                  <a:pt x="1304" y="1387"/>
                </a:cubicBezTo>
                <a:cubicBezTo>
                  <a:pt x="1299" y="1393"/>
                  <a:pt x="1306" y="1385"/>
                  <a:pt x="1306" y="1402"/>
                </a:cubicBezTo>
                <a:cubicBezTo>
                  <a:pt x="1306" y="1413"/>
                  <a:pt x="1307" y="1410"/>
                  <a:pt x="1310" y="1414"/>
                </a:cubicBezTo>
                <a:cubicBezTo>
                  <a:pt x="1326" y="1438"/>
                  <a:pt x="1320" y="1442"/>
                  <a:pt x="1319" y="1447"/>
                </a:cubicBezTo>
                <a:cubicBezTo>
                  <a:pt x="1299" y="1544"/>
                  <a:pt x="1299" y="1569"/>
                  <a:pt x="1297" y="1579"/>
                </a:cubicBezTo>
                <a:cubicBezTo>
                  <a:pt x="1295" y="1588"/>
                  <a:pt x="1294" y="1589"/>
                  <a:pt x="1296" y="1591"/>
                </a:cubicBezTo>
                <a:cubicBezTo>
                  <a:pt x="1302" y="1594"/>
                  <a:pt x="1297" y="1594"/>
                  <a:pt x="1297" y="1601"/>
                </a:cubicBezTo>
                <a:cubicBezTo>
                  <a:pt x="1298" y="1612"/>
                  <a:pt x="1293" y="1608"/>
                  <a:pt x="1290" y="1613"/>
                </a:cubicBezTo>
                <a:cubicBezTo>
                  <a:pt x="1286" y="1620"/>
                  <a:pt x="1287" y="1611"/>
                  <a:pt x="1284" y="1614"/>
                </a:cubicBezTo>
                <a:cubicBezTo>
                  <a:pt x="1274" y="1623"/>
                  <a:pt x="1267" y="1636"/>
                  <a:pt x="1262" y="1640"/>
                </a:cubicBezTo>
                <a:cubicBezTo>
                  <a:pt x="1257" y="1644"/>
                  <a:pt x="1251" y="1658"/>
                  <a:pt x="1232" y="1669"/>
                </a:cubicBezTo>
                <a:cubicBezTo>
                  <a:pt x="1216" y="1679"/>
                  <a:pt x="1229" y="1679"/>
                  <a:pt x="1216" y="1688"/>
                </a:cubicBezTo>
                <a:cubicBezTo>
                  <a:pt x="1164" y="1727"/>
                  <a:pt x="1096" y="1727"/>
                  <a:pt x="1089" y="1727"/>
                </a:cubicBezTo>
                <a:cubicBezTo>
                  <a:pt x="1081" y="1728"/>
                  <a:pt x="1082" y="1725"/>
                  <a:pt x="1080" y="1733"/>
                </a:cubicBezTo>
                <a:cubicBezTo>
                  <a:pt x="1069" y="1787"/>
                  <a:pt x="1056" y="1802"/>
                  <a:pt x="1055" y="1835"/>
                </a:cubicBezTo>
                <a:cubicBezTo>
                  <a:pt x="1054" y="1870"/>
                  <a:pt x="1058" y="1878"/>
                  <a:pt x="1052" y="1884"/>
                </a:cubicBezTo>
                <a:cubicBezTo>
                  <a:pt x="1045" y="1891"/>
                  <a:pt x="1046" y="1885"/>
                  <a:pt x="1045" y="1893"/>
                </a:cubicBezTo>
                <a:cubicBezTo>
                  <a:pt x="1044" y="1903"/>
                  <a:pt x="1048" y="1896"/>
                  <a:pt x="1049" y="1905"/>
                </a:cubicBezTo>
                <a:cubicBezTo>
                  <a:pt x="1051" y="1941"/>
                  <a:pt x="1052" y="1939"/>
                  <a:pt x="1046" y="1946"/>
                </a:cubicBezTo>
                <a:cubicBezTo>
                  <a:pt x="1040" y="1954"/>
                  <a:pt x="1040" y="1952"/>
                  <a:pt x="1037" y="1952"/>
                </a:cubicBezTo>
                <a:cubicBezTo>
                  <a:pt x="1034" y="1952"/>
                  <a:pt x="1033" y="1950"/>
                  <a:pt x="1033" y="1955"/>
                </a:cubicBezTo>
                <a:cubicBezTo>
                  <a:pt x="1031" y="1968"/>
                  <a:pt x="1033" y="1979"/>
                  <a:pt x="997" y="1989"/>
                </a:cubicBezTo>
                <a:cubicBezTo>
                  <a:pt x="949" y="2003"/>
                  <a:pt x="910" y="1992"/>
                  <a:pt x="903" y="1990"/>
                </a:cubicBezTo>
                <a:cubicBezTo>
                  <a:pt x="890" y="1988"/>
                  <a:pt x="891" y="1985"/>
                  <a:pt x="890" y="1980"/>
                </a:cubicBezTo>
                <a:cubicBezTo>
                  <a:pt x="890" y="1976"/>
                  <a:pt x="892" y="1974"/>
                  <a:pt x="895" y="1972"/>
                </a:cubicBezTo>
                <a:cubicBezTo>
                  <a:pt x="898" y="1967"/>
                  <a:pt x="898" y="1971"/>
                  <a:pt x="898" y="1964"/>
                </a:cubicBezTo>
                <a:cubicBezTo>
                  <a:pt x="897" y="1953"/>
                  <a:pt x="908" y="1937"/>
                  <a:pt x="909" y="1933"/>
                </a:cubicBezTo>
                <a:cubicBezTo>
                  <a:pt x="911" y="1922"/>
                  <a:pt x="909" y="1929"/>
                  <a:pt x="902" y="1925"/>
                </a:cubicBezTo>
                <a:cubicBezTo>
                  <a:pt x="898" y="1923"/>
                  <a:pt x="894" y="1920"/>
                  <a:pt x="888" y="1917"/>
                </a:cubicBezTo>
                <a:cubicBezTo>
                  <a:pt x="876" y="1912"/>
                  <a:pt x="880" y="1913"/>
                  <a:pt x="872" y="1919"/>
                </a:cubicBezTo>
                <a:cubicBezTo>
                  <a:pt x="835" y="1947"/>
                  <a:pt x="782" y="1951"/>
                  <a:pt x="774" y="1950"/>
                </a:cubicBezTo>
                <a:cubicBezTo>
                  <a:pt x="697" y="1947"/>
                  <a:pt x="694" y="1939"/>
                  <a:pt x="695" y="1929"/>
                </a:cubicBezTo>
                <a:cubicBezTo>
                  <a:pt x="696" y="1920"/>
                  <a:pt x="702" y="1927"/>
                  <a:pt x="701" y="1918"/>
                </a:cubicBezTo>
                <a:cubicBezTo>
                  <a:pt x="700" y="1904"/>
                  <a:pt x="708" y="1899"/>
                  <a:pt x="711" y="1897"/>
                </a:cubicBezTo>
                <a:cubicBezTo>
                  <a:pt x="717" y="1892"/>
                  <a:pt x="743" y="1890"/>
                  <a:pt x="745" y="1889"/>
                </a:cubicBezTo>
                <a:cubicBezTo>
                  <a:pt x="751" y="1885"/>
                  <a:pt x="766" y="1883"/>
                  <a:pt x="770" y="1881"/>
                </a:cubicBezTo>
                <a:cubicBezTo>
                  <a:pt x="793" y="1871"/>
                  <a:pt x="793" y="1863"/>
                  <a:pt x="796" y="1858"/>
                </a:cubicBezTo>
                <a:cubicBezTo>
                  <a:pt x="800" y="1849"/>
                  <a:pt x="794" y="1857"/>
                  <a:pt x="794" y="1848"/>
                </a:cubicBezTo>
                <a:cubicBezTo>
                  <a:pt x="792" y="1810"/>
                  <a:pt x="768" y="1715"/>
                  <a:pt x="767" y="1707"/>
                </a:cubicBezTo>
                <a:cubicBezTo>
                  <a:pt x="762" y="1671"/>
                  <a:pt x="765" y="1604"/>
                  <a:pt x="765" y="1596"/>
                </a:cubicBezTo>
                <a:cubicBezTo>
                  <a:pt x="765" y="1589"/>
                  <a:pt x="766" y="1590"/>
                  <a:pt x="764" y="1584"/>
                </a:cubicBezTo>
                <a:cubicBezTo>
                  <a:pt x="762" y="1578"/>
                  <a:pt x="751" y="1546"/>
                  <a:pt x="748" y="1540"/>
                </a:cubicBezTo>
                <a:cubicBezTo>
                  <a:pt x="726" y="1486"/>
                  <a:pt x="723" y="1428"/>
                  <a:pt x="722" y="1425"/>
                </a:cubicBezTo>
                <a:cubicBezTo>
                  <a:pt x="708" y="1297"/>
                  <a:pt x="701" y="1269"/>
                  <a:pt x="701" y="1264"/>
                </a:cubicBezTo>
                <a:cubicBezTo>
                  <a:pt x="700" y="1259"/>
                  <a:pt x="682" y="1088"/>
                  <a:pt x="681" y="1081"/>
                </a:cubicBezTo>
                <a:cubicBezTo>
                  <a:pt x="675" y="1052"/>
                  <a:pt x="683" y="1025"/>
                  <a:pt x="682" y="995"/>
                </a:cubicBezTo>
                <a:cubicBezTo>
                  <a:pt x="680" y="946"/>
                  <a:pt x="673" y="926"/>
                  <a:pt x="671" y="921"/>
                </a:cubicBezTo>
                <a:cubicBezTo>
                  <a:pt x="669" y="916"/>
                  <a:pt x="669" y="917"/>
                  <a:pt x="669" y="924"/>
                </a:cubicBezTo>
                <a:cubicBezTo>
                  <a:pt x="669" y="936"/>
                  <a:pt x="657" y="940"/>
                  <a:pt x="652" y="946"/>
                </a:cubicBezTo>
                <a:cubicBezTo>
                  <a:pt x="644" y="956"/>
                  <a:pt x="641" y="944"/>
                  <a:pt x="641" y="951"/>
                </a:cubicBezTo>
                <a:cubicBezTo>
                  <a:pt x="641" y="969"/>
                  <a:pt x="638" y="961"/>
                  <a:pt x="638" y="967"/>
                </a:cubicBezTo>
                <a:cubicBezTo>
                  <a:pt x="638" y="972"/>
                  <a:pt x="637" y="992"/>
                  <a:pt x="639" y="998"/>
                </a:cubicBezTo>
                <a:cubicBezTo>
                  <a:pt x="642" y="1011"/>
                  <a:pt x="642" y="1014"/>
                  <a:pt x="640" y="1018"/>
                </a:cubicBezTo>
                <a:cubicBezTo>
                  <a:pt x="637" y="1026"/>
                  <a:pt x="635" y="1086"/>
                  <a:pt x="635" y="1094"/>
                </a:cubicBezTo>
                <a:cubicBezTo>
                  <a:pt x="635" y="1104"/>
                  <a:pt x="635" y="1111"/>
                  <a:pt x="632" y="1116"/>
                </a:cubicBezTo>
                <a:cubicBezTo>
                  <a:pt x="630" y="1120"/>
                  <a:pt x="629" y="1122"/>
                  <a:pt x="627" y="1132"/>
                </a:cubicBezTo>
                <a:cubicBezTo>
                  <a:pt x="625" y="1151"/>
                  <a:pt x="631" y="1136"/>
                  <a:pt x="624" y="1151"/>
                </a:cubicBezTo>
                <a:cubicBezTo>
                  <a:pt x="621" y="1158"/>
                  <a:pt x="619" y="1152"/>
                  <a:pt x="617" y="1158"/>
                </a:cubicBezTo>
                <a:cubicBezTo>
                  <a:pt x="610" y="1176"/>
                  <a:pt x="599" y="1181"/>
                  <a:pt x="597" y="1191"/>
                </a:cubicBezTo>
                <a:cubicBezTo>
                  <a:pt x="595" y="1200"/>
                  <a:pt x="593" y="1195"/>
                  <a:pt x="591" y="1205"/>
                </a:cubicBezTo>
                <a:cubicBezTo>
                  <a:pt x="588" y="1214"/>
                  <a:pt x="585" y="1208"/>
                  <a:pt x="584" y="1212"/>
                </a:cubicBezTo>
                <a:cubicBezTo>
                  <a:pt x="575" y="1260"/>
                  <a:pt x="574" y="1288"/>
                  <a:pt x="573" y="1294"/>
                </a:cubicBezTo>
                <a:cubicBezTo>
                  <a:pt x="566" y="1335"/>
                  <a:pt x="566" y="1369"/>
                  <a:pt x="566" y="1376"/>
                </a:cubicBezTo>
                <a:cubicBezTo>
                  <a:pt x="566" y="1382"/>
                  <a:pt x="556" y="1479"/>
                  <a:pt x="557" y="1485"/>
                </a:cubicBezTo>
                <a:cubicBezTo>
                  <a:pt x="560" y="1504"/>
                  <a:pt x="555" y="1505"/>
                  <a:pt x="538" y="1509"/>
                </a:cubicBezTo>
                <a:cubicBezTo>
                  <a:pt x="530" y="1510"/>
                  <a:pt x="530" y="1508"/>
                  <a:pt x="531" y="1512"/>
                </a:cubicBezTo>
                <a:cubicBezTo>
                  <a:pt x="539" y="1550"/>
                  <a:pt x="529" y="1615"/>
                  <a:pt x="530" y="1604"/>
                </a:cubicBezTo>
                <a:cubicBezTo>
                  <a:pt x="531" y="1599"/>
                  <a:pt x="511" y="1689"/>
                  <a:pt x="509" y="1702"/>
                </a:cubicBezTo>
                <a:cubicBezTo>
                  <a:pt x="503" y="1739"/>
                  <a:pt x="491" y="1787"/>
                  <a:pt x="490" y="1791"/>
                </a:cubicBezTo>
                <a:cubicBezTo>
                  <a:pt x="488" y="1796"/>
                  <a:pt x="483" y="1822"/>
                  <a:pt x="486" y="1837"/>
                </a:cubicBezTo>
                <a:cubicBezTo>
                  <a:pt x="496" y="1894"/>
                  <a:pt x="505" y="1905"/>
                  <a:pt x="507" y="1910"/>
                </a:cubicBezTo>
                <a:cubicBezTo>
                  <a:pt x="522" y="1939"/>
                  <a:pt x="519" y="1944"/>
                  <a:pt x="517" y="1951"/>
                </a:cubicBezTo>
                <a:cubicBezTo>
                  <a:pt x="512" y="1971"/>
                  <a:pt x="504" y="1974"/>
                  <a:pt x="501" y="1975"/>
                </a:cubicBezTo>
                <a:cubicBezTo>
                  <a:pt x="463" y="1982"/>
                  <a:pt x="438" y="1968"/>
                  <a:pt x="434" y="1964"/>
                </a:cubicBezTo>
                <a:cubicBezTo>
                  <a:pt x="420" y="1950"/>
                  <a:pt x="426" y="1933"/>
                  <a:pt x="426" y="1927"/>
                </a:cubicBezTo>
                <a:cubicBezTo>
                  <a:pt x="425" y="1921"/>
                  <a:pt x="422" y="1892"/>
                  <a:pt x="421" y="1883"/>
                </a:cubicBezTo>
                <a:cubicBezTo>
                  <a:pt x="421" y="1874"/>
                  <a:pt x="416" y="1874"/>
                  <a:pt x="413" y="1866"/>
                </a:cubicBezTo>
                <a:cubicBezTo>
                  <a:pt x="412" y="1863"/>
                  <a:pt x="410" y="1855"/>
                  <a:pt x="416" y="1842"/>
                </a:cubicBezTo>
                <a:cubicBezTo>
                  <a:pt x="417" y="1838"/>
                  <a:pt x="425" y="1817"/>
                  <a:pt x="426" y="1813"/>
                </a:cubicBezTo>
                <a:cubicBezTo>
                  <a:pt x="430" y="1802"/>
                  <a:pt x="424" y="1795"/>
                  <a:pt x="423" y="1746"/>
                </a:cubicBezTo>
                <a:cubicBezTo>
                  <a:pt x="423" y="1741"/>
                  <a:pt x="423" y="1717"/>
                  <a:pt x="413" y="1674"/>
                </a:cubicBezTo>
                <a:cubicBezTo>
                  <a:pt x="412" y="1670"/>
                  <a:pt x="403" y="1630"/>
                  <a:pt x="401" y="1623"/>
                </a:cubicBezTo>
                <a:cubicBezTo>
                  <a:pt x="400" y="1617"/>
                  <a:pt x="401" y="1618"/>
                  <a:pt x="399" y="1624"/>
                </a:cubicBezTo>
                <a:cubicBezTo>
                  <a:pt x="398" y="1631"/>
                  <a:pt x="391" y="1689"/>
                  <a:pt x="390" y="1711"/>
                </a:cubicBezTo>
                <a:cubicBezTo>
                  <a:pt x="390" y="1715"/>
                  <a:pt x="389" y="1782"/>
                  <a:pt x="390" y="1789"/>
                </a:cubicBezTo>
                <a:cubicBezTo>
                  <a:pt x="391" y="1796"/>
                  <a:pt x="395" y="1825"/>
                  <a:pt x="403" y="1838"/>
                </a:cubicBezTo>
                <a:cubicBezTo>
                  <a:pt x="413" y="1855"/>
                  <a:pt x="410" y="1863"/>
                  <a:pt x="409" y="1865"/>
                </a:cubicBezTo>
                <a:cubicBezTo>
                  <a:pt x="409" y="1866"/>
                  <a:pt x="408" y="1869"/>
                  <a:pt x="406" y="1873"/>
                </a:cubicBezTo>
                <a:cubicBezTo>
                  <a:pt x="404" y="1880"/>
                  <a:pt x="403" y="1896"/>
                  <a:pt x="403" y="1908"/>
                </a:cubicBezTo>
                <a:cubicBezTo>
                  <a:pt x="403" y="1929"/>
                  <a:pt x="403" y="1926"/>
                  <a:pt x="401" y="1928"/>
                </a:cubicBezTo>
                <a:cubicBezTo>
                  <a:pt x="398" y="1930"/>
                  <a:pt x="399" y="1930"/>
                  <a:pt x="396" y="1929"/>
                </a:cubicBezTo>
                <a:cubicBezTo>
                  <a:pt x="393" y="1928"/>
                  <a:pt x="393" y="1927"/>
                  <a:pt x="393" y="1930"/>
                </a:cubicBezTo>
                <a:cubicBezTo>
                  <a:pt x="394" y="1937"/>
                  <a:pt x="395" y="1945"/>
                  <a:pt x="392" y="1949"/>
                </a:cubicBezTo>
                <a:cubicBezTo>
                  <a:pt x="389" y="1954"/>
                  <a:pt x="392" y="1955"/>
                  <a:pt x="388" y="1959"/>
                </a:cubicBezTo>
                <a:cubicBezTo>
                  <a:pt x="366" y="1976"/>
                  <a:pt x="335" y="1979"/>
                  <a:pt x="329" y="1979"/>
                </a:cubicBezTo>
                <a:cubicBezTo>
                  <a:pt x="307" y="1979"/>
                  <a:pt x="308" y="1972"/>
                  <a:pt x="306" y="1966"/>
                </a:cubicBezTo>
                <a:cubicBezTo>
                  <a:pt x="299" y="1950"/>
                  <a:pt x="300" y="1944"/>
                  <a:pt x="300" y="1940"/>
                </a:cubicBezTo>
                <a:cubicBezTo>
                  <a:pt x="300" y="1935"/>
                  <a:pt x="321" y="1897"/>
                  <a:pt x="322" y="1895"/>
                </a:cubicBezTo>
                <a:cubicBezTo>
                  <a:pt x="325" y="1885"/>
                  <a:pt x="329" y="1868"/>
                  <a:pt x="329" y="1862"/>
                </a:cubicBezTo>
                <a:cubicBezTo>
                  <a:pt x="329" y="1857"/>
                  <a:pt x="335" y="1849"/>
                  <a:pt x="334" y="1843"/>
                </a:cubicBezTo>
                <a:cubicBezTo>
                  <a:pt x="333" y="1837"/>
                  <a:pt x="333" y="1819"/>
                  <a:pt x="333" y="1814"/>
                </a:cubicBezTo>
                <a:cubicBezTo>
                  <a:pt x="334" y="1807"/>
                  <a:pt x="318" y="1759"/>
                  <a:pt x="316" y="1754"/>
                </a:cubicBezTo>
                <a:cubicBezTo>
                  <a:pt x="304" y="1703"/>
                  <a:pt x="285" y="1619"/>
                  <a:pt x="284" y="1614"/>
                </a:cubicBezTo>
                <a:cubicBezTo>
                  <a:pt x="265" y="1549"/>
                  <a:pt x="270" y="1501"/>
                  <a:pt x="271" y="1494"/>
                </a:cubicBezTo>
                <a:cubicBezTo>
                  <a:pt x="272" y="1489"/>
                  <a:pt x="273" y="1491"/>
                  <a:pt x="263" y="1488"/>
                </a:cubicBezTo>
                <a:cubicBezTo>
                  <a:pt x="256" y="1487"/>
                  <a:pt x="211" y="1470"/>
                  <a:pt x="206" y="1467"/>
                </a:cubicBezTo>
                <a:cubicBezTo>
                  <a:pt x="196" y="1463"/>
                  <a:pt x="199" y="1461"/>
                  <a:pt x="199" y="1457"/>
                </a:cubicBezTo>
                <a:cubicBezTo>
                  <a:pt x="200" y="1452"/>
                  <a:pt x="198" y="1397"/>
                  <a:pt x="198" y="1392"/>
                </a:cubicBezTo>
                <a:cubicBezTo>
                  <a:pt x="200" y="1244"/>
                  <a:pt x="194" y="1175"/>
                  <a:pt x="193" y="1164"/>
                </a:cubicBezTo>
                <a:cubicBezTo>
                  <a:pt x="192" y="1154"/>
                  <a:pt x="193" y="1148"/>
                  <a:pt x="190" y="1158"/>
                </a:cubicBezTo>
                <a:cubicBezTo>
                  <a:pt x="186" y="1171"/>
                  <a:pt x="180" y="1191"/>
                  <a:pt x="174" y="1199"/>
                </a:cubicBezTo>
                <a:cubicBezTo>
                  <a:pt x="169" y="1207"/>
                  <a:pt x="165" y="1199"/>
                  <a:pt x="164" y="1204"/>
                </a:cubicBezTo>
                <a:cubicBezTo>
                  <a:pt x="162" y="1211"/>
                  <a:pt x="162" y="1201"/>
                  <a:pt x="158" y="1205"/>
                </a:cubicBezTo>
                <a:cubicBezTo>
                  <a:pt x="152" y="1213"/>
                  <a:pt x="147" y="1211"/>
                  <a:pt x="142" y="1213"/>
                </a:cubicBezTo>
                <a:cubicBezTo>
                  <a:pt x="96" y="1228"/>
                  <a:pt x="61" y="1206"/>
                  <a:pt x="52" y="1201"/>
                </a:cubicBezTo>
                <a:cubicBezTo>
                  <a:pt x="42" y="1196"/>
                  <a:pt x="47" y="1194"/>
                  <a:pt x="43" y="1189"/>
                </a:cubicBezTo>
                <a:cubicBezTo>
                  <a:pt x="39" y="1184"/>
                  <a:pt x="35" y="1183"/>
                  <a:pt x="35" y="1188"/>
                </a:cubicBezTo>
                <a:cubicBezTo>
                  <a:pt x="35" y="1194"/>
                  <a:pt x="25" y="1219"/>
                  <a:pt x="17" y="1192"/>
                </a:cubicBezTo>
                <a:cubicBezTo>
                  <a:pt x="0" y="1129"/>
                  <a:pt x="1" y="1081"/>
                  <a:pt x="1" y="1074"/>
                </a:cubicBezTo>
                <a:cubicBezTo>
                  <a:pt x="2" y="1015"/>
                  <a:pt x="27" y="946"/>
                  <a:pt x="28" y="939"/>
                </a:cubicBezTo>
                <a:cubicBezTo>
                  <a:pt x="32" y="917"/>
                  <a:pt x="62" y="883"/>
                  <a:pt x="66" y="877"/>
                </a:cubicBezTo>
                <a:cubicBezTo>
                  <a:pt x="79" y="859"/>
                  <a:pt x="72" y="867"/>
                  <a:pt x="77" y="857"/>
                </a:cubicBezTo>
                <a:cubicBezTo>
                  <a:pt x="84" y="841"/>
                  <a:pt x="87" y="839"/>
                  <a:pt x="82" y="835"/>
                </a:cubicBezTo>
                <a:cubicBezTo>
                  <a:pt x="79" y="832"/>
                  <a:pt x="77" y="832"/>
                  <a:pt x="78" y="826"/>
                </a:cubicBezTo>
                <a:cubicBezTo>
                  <a:pt x="78" y="813"/>
                  <a:pt x="73" y="805"/>
                  <a:pt x="73" y="802"/>
                </a:cubicBezTo>
                <a:cubicBezTo>
                  <a:pt x="73" y="776"/>
                  <a:pt x="77" y="763"/>
                  <a:pt x="76" y="758"/>
                </a:cubicBezTo>
                <a:cubicBezTo>
                  <a:pt x="75" y="751"/>
                  <a:pt x="87" y="753"/>
                  <a:pt x="84" y="743"/>
                </a:cubicBezTo>
                <a:cubicBezTo>
                  <a:pt x="76" y="720"/>
                  <a:pt x="88" y="713"/>
                  <a:pt x="92" y="711"/>
                </a:cubicBezTo>
                <a:cubicBezTo>
                  <a:pt x="105" y="703"/>
                  <a:pt x="107" y="696"/>
                  <a:pt x="103" y="693"/>
                </a:cubicBezTo>
                <a:cubicBezTo>
                  <a:pt x="91" y="681"/>
                  <a:pt x="91" y="677"/>
                  <a:pt x="92" y="673"/>
                </a:cubicBezTo>
                <a:cubicBezTo>
                  <a:pt x="95" y="655"/>
                  <a:pt x="119" y="621"/>
                  <a:pt x="121" y="615"/>
                </a:cubicBezTo>
                <a:cubicBezTo>
                  <a:pt x="128" y="598"/>
                  <a:pt x="129" y="581"/>
                  <a:pt x="130" y="575"/>
                </a:cubicBezTo>
                <a:cubicBezTo>
                  <a:pt x="135" y="522"/>
                  <a:pt x="151" y="472"/>
                  <a:pt x="152" y="468"/>
                </a:cubicBezTo>
                <a:cubicBezTo>
                  <a:pt x="157" y="446"/>
                  <a:pt x="174" y="429"/>
                  <a:pt x="174" y="429"/>
                </a:cubicBezTo>
                <a:cubicBezTo>
                  <a:pt x="177" y="427"/>
                  <a:pt x="190" y="417"/>
                  <a:pt x="196" y="414"/>
                </a:cubicBezTo>
                <a:cubicBezTo>
                  <a:pt x="229" y="401"/>
                  <a:pt x="229" y="401"/>
                  <a:pt x="229" y="401"/>
                </a:cubicBezTo>
                <a:cubicBezTo>
                  <a:pt x="235" y="397"/>
                  <a:pt x="245" y="387"/>
                  <a:pt x="247" y="385"/>
                </a:cubicBezTo>
                <a:cubicBezTo>
                  <a:pt x="243" y="388"/>
                  <a:pt x="230" y="398"/>
                  <a:pt x="229" y="398"/>
                </a:cubicBezTo>
                <a:cubicBezTo>
                  <a:pt x="247" y="383"/>
                  <a:pt x="253" y="366"/>
                  <a:pt x="254" y="360"/>
                </a:cubicBezTo>
                <a:cubicBezTo>
                  <a:pt x="262" y="313"/>
                  <a:pt x="261" y="273"/>
                  <a:pt x="261" y="267"/>
                </a:cubicBezTo>
                <a:cubicBezTo>
                  <a:pt x="265" y="227"/>
                  <a:pt x="268" y="199"/>
                  <a:pt x="268" y="194"/>
                </a:cubicBezTo>
                <a:cubicBezTo>
                  <a:pt x="269" y="182"/>
                  <a:pt x="278" y="164"/>
                  <a:pt x="280" y="158"/>
                </a:cubicBezTo>
                <a:cubicBezTo>
                  <a:pt x="292" y="126"/>
                  <a:pt x="322" y="109"/>
                  <a:pt x="327" y="107"/>
                </a:cubicBezTo>
                <a:cubicBezTo>
                  <a:pt x="353" y="96"/>
                  <a:pt x="367" y="92"/>
                  <a:pt x="372" y="94"/>
                </a:cubicBezTo>
                <a:cubicBezTo>
                  <a:pt x="385" y="100"/>
                  <a:pt x="383" y="95"/>
                  <a:pt x="389" y="97"/>
                </a:cubicBezTo>
                <a:cubicBezTo>
                  <a:pt x="409" y="102"/>
                  <a:pt x="420" y="111"/>
                  <a:pt x="425" y="115"/>
                </a:cubicBezTo>
                <a:cubicBezTo>
                  <a:pt x="457" y="141"/>
                  <a:pt x="467" y="176"/>
                  <a:pt x="469" y="181"/>
                </a:cubicBezTo>
                <a:cubicBezTo>
                  <a:pt x="475" y="195"/>
                  <a:pt x="483" y="251"/>
                  <a:pt x="484" y="257"/>
                </a:cubicBezTo>
                <a:cubicBezTo>
                  <a:pt x="486" y="272"/>
                  <a:pt x="492" y="325"/>
                  <a:pt x="492" y="330"/>
                </a:cubicBezTo>
                <a:cubicBezTo>
                  <a:pt x="493" y="371"/>
                  <a:pt x="513" y="398"/>
                  <a:pt x="521" y="407"/>
                </a:cubicBezTo>
                <a:cubicBezTo>
                  <a:pt x="530" y="417"/>
                  <a:pt x="536" y="417"/>
                  <a:pt x="538" y="418"/>
                </a:cubicBezTo>
                <a:cubicBezTo>
                  <a:pt x="535" y="418"/>
                  <a:pt x="529" y="418"/>
                  <a:pt x="528" y="416"/>
                </a:cubicBezTo>
                <a:cubicBezTo>
                  <a:pt x="532" y="422"/>
                  <a:pt x="547" y="436"/>
                  <a:pt x="553" y="440"/>
                </a:cubicBezTo>
                <a:cubicBezTo>
                  <a:pt x="553" y="440"/>
                  <a:pt x="598" y="483"/>
                  <a:pt x="599" y="488"/>
                </a:cubicBezTo>
                <a:close/>
                <a:moveTo>
                  <a:pt x="399" y="1507"/>
                </a:moveTo>
                <a:cubicBezTo>
                  <a:pt x="392" y="1507"/>
                  <a:pt x="392" y="1506"/>
                  <a:pt x="393" y="1512"/>
                </a:cubicBezTo>
                <a:cubicBezTo>
                  <a:pt x="394" y="1518"/>
                  <a:pt x="397" y="1538"/>
                  <a:pt x="399" y="1545"/>
                </a:cubicBezTo>
                <a:cubicBezTo>
                  <a:pt x="401" y="1550"/>
                  <a:pt x="401" y="1551"/>
                  <a:pt x="402" y="1543"/>
                </a:cubicBezTo>
                <a:cubicBezTo>
                  <a:pt x="403" y="1534"/>
                  <a:pt x="408" y="1525"/>
                  <a:pt x="407" y="1511"/>
                </a:cubicBezTo>
                <a:cubicBezTo>
                  <a:pt x="406" y="1506"/>
                  <a:pt x="408" y="1508"/>
                  <a:pt x="399" y="150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three dudes"/>
          <p:cNvSpPr>
            <a:spLocks noEditPoints="1"/>
          </p:cNvSpPr>
          <p:nvPr/>
        </p:nvSpPr>
        <p:spPr bwMode="auto">
          <a:xfrm>
            <a:off x="5795348" y="2742422"/>
            <a:ext cx="669285" cy="719508"/>
          </a:xfrm>
          <a:custGeom>
            <a:avLst/>
            <a:gdLst>
              <a:gd name="T0" fmla="*/ 20 w 259"/>
              <a:gd name="T1" fmla="*/ 99 h 279"/>
              <a:gd name="T2" fmla="*/ 16 w 259"/>
              <a:gd name="T3" fmla="*/ 108 h 279"/>
              <a:gd name="T4" fmla="*/ 232 w 259"/>
              <a:gd name="T5" fmla="*/ 86 h 279"/>
              <a:gd name="T6" fmla="*/ 238 w 259"/>
              <a:gd name="T7" fmla="*/ 107 h 279"/>
              <a:gd name="T8" fmla="*/ 224 w 259"/>
              <a:gd name="T9" fmla="*/ 115 h 279"/>
              <a:gd name="T10" fmla="*/ 196 w 259"/>
              <a:gd name="T11" fmla="*/ 197 h 279"/>
              <a:gd name="T12" fmla="*/ 205 w 259"/>
              <a:gd name="T13" fmla="*/ 263 h 279"/>
              <a:gd name="T14" fmla="*/ 201 w 259"/>
              <a:gd name="T15" fmla="*/ 277 h 279"/>
              <a:gd name="T16" fmla="*/ 219 w 259"/>
              <a:gd name="T17" fmla="*/ 277 h 279"/>
              <a:gd name="T18" fmla="*/ 226 w 259"/>
              <a:gd name="T19" fmla="*/ 268 h 279"/>
              <a:gd name="T20" fmla="*/ 228 w 259"/>
              <a:gd name="T21" fmla="*/ 198 h 279"/>
              <a:gd name="T22" fmla="*/ 233 w 259"/>
              <a:gd name="T23" fmla="*/ 132 h 279"/>
              <a:gd name="T24" fmla="*/ 258 w 259"/>
              <a:gd name="T25" fmla="*/ 92 h 279"/>
              <a:gd name="T26" fmla="*/ 224 w 259"/>
              <a:gd name="T27" fmla="*/ 47 h 279"/>
              <a:gd name="T28" fmla="*/ 210 w 259"/>
              <a:gd name="T29" fmla="*/ 25 h 279"/>
              <a:gd name="T30" fmla="*/ 191 w 259"/>
              <a:gd name="T31" fmla="*/ 10 h 279"/>
              <a:gd name="T32" fmla="*/ 185 w 259"/>
              <a:gd name="T33" fmla="*/ 35 h 279"/>
              <a:gd name="T34" fmla="*/ 173 w 259"/>
              <a:gd name="T35" fmla="*/ 63 h 279"/>
              <a:gd name="T36" fmla="*/ 148 w 259"/>
              <a:gd name="T37" fmla="*/ 31 h 279"/>
              <a:gd name="T38" fmla="*/ 152 w 259"/>
              <a:gd name="T39" fmla="*/ 15 h 279"/>
              <a:gd name="T40" fmla="*/ 141 w 259"/>
              <a:gd name="T41" fmla="*/ 0 h 279"/>
              <a:gd name="T42" fmla="*/ 124 w 259"/>
              <a:gd name="T43" fmla="*/ 28 h 279"/>
              <a:gd name="T44" fmla="*/ 98 w 259"/>
              <a:gd name="T45" fmla="*/ 50 h 279"/>
              <a:gd name="T46" fmla="*/ 77 w 259"/>
              <a:gd name="T47" fmla="*/ 49 h 279"/>
              <a:gd name="T48" fmla="*/ 75 w 259"/>
              <a:gd name="T49" fmla="*/ 22 h 279"/>
              <a:gd name="T50" fmla="*/ 67 w 259"/>
              <a:gd name="T51" fmla="*/ 6 h 279"/>
              <a:gd name="T52" fmla="*/ 45 w 259"/>
              <a:gd name="T53" fmla="*/ 27 h 279"/>
              <a:gd name="T54" fmla="*/ 25 w 259"/>
              <a:gd name="T55" fmla="*/ 49 h 279"/>
              <a:gd name="T56" fmla="*/ 1 w 259"/>
              <a:gd name="T57" fmla="*/ 96 h 279"/>
              <a:gd name="T58" fmla="*/ 15 w 259"/>
              <a:gd name="T59" fmla="*/ 149 h 279"/>
              <a:gd name="T60" fmla="*/ 18 w 259"/>
              <a:gd name="T61" fmla="*/ 256 h 279"/>
              <a:gd name="T62" fmla="*/ 34 w 259"/>
              <a:gd name="T63" fmla="*/ 267 h 279"/>
              <a:gd name="T64" fmla="*/ 41 w 259"/>
              <a:gd name="T65" fmla="*/ 227 h 279"/>
              <a:gd name="T66" fmla="*/ 43 w 259"/>
              <a:gd name="T67" fmla="*/ 254 h 279"/>
              <a:gd name="T68" fmla="*/ 72 w 259"/>
              <a:gd name="T69" fmla="*/ 257 h 279"/>
              <a:gd name="T70" fmla="*/ 63 w 259"/>
              <a:gd name="T71" fmla="*/ 250 h 279"/>
              <a:gd name="T72" fmla="*/ 79 w 259"/>
              <a:gd name="T73" fmla="*/ 145 h 279"/>
              <a:gd name="T74" fmla="*/ 90 w 259"/>
              <a:gd name="T75" fmla="*/ 100 h 279"/>
              <a:gd name="T76" fmla="*/ 97 w 259"/>
              <a:gd name="T77" fmla="*/ 147 h 279"/>
              <a:gd name="T78" fmla="*/ 95 w 259"/>
              <a:gd name="T79" fmla="*/ 211 h 279"/>
              <a:gd name="T80" fmla="*/ 98 w 259"/>
              <a:gd name="T81" fmla="*/ 241 h 279"/>
              <a:gd name="T82" fmla="*/ 90 w 259"/>
              <a:gd name="T83" fmla="*/ 263 h 279"/>
              <a:gd name="T84" fmla="*/ 103 w 259"/>
              <a:gd name="T85" fmla="*/ 270 h 279"/>
              <a:gd name="T86" fmla="*/ 114 w 259"/>
              <a:gd name="T87" fmla="*/ 245 h 279"/>
              <a:gd name="T88" fmla="*/ 118 w 259"/>
              <a:gd name="T89" fmla="*/ 196 h 279"/>
              <a:gd name="T90" fmla="*/ 125 w 259"/>
              <a:gd name="T91" fmla="*/ 191 h 279"/>
              <a:gd name="T92" fmla="*/ 121 w 259"/>
              <a:gd name="T93" fmla="*/ 232 h 279"/>
              <a:gd name="T94" fmla="*/ 123 w 259"/>
              <a:gd name="T95" fmla="*/ 267 h 279"/>
              <a:gd name="T96" fmla="*/ 135 w 259"/>
              <a:gd name="T97" fmla="*/ 268 h 279"/>
              <a:gd name="T98" fmla="*/ 136 w 259"/>
              <a:gd name="T99" fmla="*/ 248 h 279"/>
              <a:gd name="T100" fmla="*/ 144 w 259"/>
              <a:gd name="T101" fmla="*/ 212 h 279"/>
              <a:gd name="T102" fmla="*/ 157 w 259"/>
              <a:gd name="T103" fmla="*/ 151 h 279"/>
              <a:gd name="T104" fmla="*/ 162 w 259"/>
              <a:gd name="T105" fmla="*/ 109 h 279"/>
              <a:gd name="T106" fmla="*/ 168 w 259"/>
              <a:gd name="T107" fmla="*/ 104 h 279"/>
              <a:gd name="T108" fmla="*/ 160 w 259"/>
              <a:gd name="T109" fmla="*/ 156 h 279"/>
              <a:gd name="T110" fmla="*/ 169 w 259"/>
              <a:gd name="T111" fmla="*/ 244 h 279"/>
              <a:gd name="T112" fmla="*/ 164 w 259"/>
              <a:gd name="T113" fmla="*/ 259 h 279"/>
              <a:gd name="T114" fmla="*/ 166 w 259"/>
              <a:gd name="T115" fmla="*/ 270 h 279"/>
              <a:gd name="T116" fmla="*/ 178 w 259"/>
              <a:gd name="T117" fmla="*/ 267 h 279"/>
              <a:gd name="T118" fmla="*/ 191 w 259"/>
              <a:gd name="T119" fmla="*/ 255 h 279"/>
              <a:gd name="T120" fmla="*/ 194 w 259"/>
              <a:gd name="T121" fmla="*/ 20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279">
                <a:moveTo>
                  <a:pt x="18" y="131"/>
                </a:moveTo>
                <a:cubicBezTo>
                  <a:pt x="18" y="131"/>
                  <a:pt x="18" y="130"/>
                  <a:pt x="19" y="128"/>
                </a:cubicBezTo>
                <a:cubicBezTo>
                  <a:pt x="19" y="127"/>
                  <a:pt x="19" y="126"/>
                  <a:pt x="19" y="125"/>
                </a:cubicBezTo>
                <a:cubicBezTo>
                  <a:pt x="20" y="125"/>
                  <a:pt x="22" y="123"/>
                  <a:pt x="22" y="122"/>
                </a:cubicBezTo>
                <a:cubicBezTo>
                  <a:pt x="22" y="122"/>
                  <a:pt x="21" y="122"/>
                  <a:pt x="21" y="122"/>
                </a:cubicBezTo>
                <a:cubicBezTo>
                  <a:pt x="21" y="122"/>
                  <a:pt x="22" y="120"/>
                  <a:pt x="22" y="120"/>
                </a:cubicBezTo>
                <a:cubicBezTo>
                  <a:pt x="22" y="120"/>
                  <a:pt x="22" y="117"/>
                  <a:pt x="22" y="117"/>
                </a:cubicBezTo>
                <a:cubicBezTo>
                  <a:pt x="22" y="117"/>
                  <a:pt x="22" y="117"/>
                  <a:pt x="21" y="117"/>
                </a:cubicBezTo>
                <a:cubicBezTo>
                  <a:pt x="21" y="116"/>
                  <a:pt x="19" y="114"/>
                  <a:pt x="19" y="114"/>
                </a:cubicBezTo>
                <a:cubicBezTo>
                  <a:pt x="19" y="113"/>
                  <a:pt x="19" y="112"/>
                  <a:pt x="19" y="111"/>
                </a:cubicBezTo>
                <a:cubicBezTo>
                  <a:pt x="19" y="111"/>
                  <a:pt x="20" y="104"/>
                  <a:pt x="20" y="104"/>
                </a:cubicBezTo>
                <a:cubicBezTo>
                  <a:pt x="20" y="103"/>
                  <a:pt x="20" y="100"/>
                  <a:pt x="20" y="99"/>
                </a:cubicBezTo>
                <a:cubicBezTo>
                  <a:pt x="20" y="98"/>
                  <a:pt x="21" y="93"/>
                  <a:pt x="21" y="92"/>
                </a:cubicBezTo>
                <a:cubicBezTo>
                  <a:pt x="21" y="91"/>
                  <a:pt x="22" y="91"/>
                  <a:pt x="22" y="91"/>
                </a:cubicBezTo>
                <a:cubicBezTo>
                  <a:pt x="22" y="90"/>
                  <a:pt x="21" y="89"/>
                  <a:pt x="21" y="89"/>
                </a:cubicBezTo>
                <a:cubicBezTo>
                  <a:pt x="21" y="90"/>
                  <a:pt x="20" y="91"/>
                  <a:pt x="20" y="91"/>
                </a:cubicBezTo>
                <a:cubicBezTo>
                  <a:pt x="19" y="91"/>
                  <a:pt x="18" y="92"/>
                  <a:pt x="18" y="93"/>
                </a:cubicBezTo>
                <a:cubicBezTo>
                  <a:pt x="17" y="93"/>
                  <a:pt x="16" y="94"/>
                  <a:pt x="16" y="94"/>
                </a:cubicBezTo>
                <a:cubicBezTo>
                  <a:pt x="16" y="95"/>
                  <a:pt x="16" y="95"/>
                  <a:pt x="15" y="96"/>
                </a:cubicBezTo>
                <a:cubicBezTo>
                  <a:pt x="15" y="96"/>
                  <a:pt x="15" y="96"/>
                  <a:pt x="15" y="96"/>
                </a:cubicBezTo>
                <a:cubicBezTo>
                  <a:pt x="15" y="96"/>
                  <a:pt x="15" y="97"/>
                  <a:pt x="15" y="97"/>
                </a:cubicBezTo>
                <a:cubicBezTo>
                  <a:pt x="15" y="98"/>
                  <a:pt x="15" y="99"/>
                  <a:pt x="15" y="99"/>
                </a:cubicBezTo>
                <a:cubicBezTo>
                  <a:pt x="15" y="100"/>
                  <a:pt x="15" y="102"/>
                  <a:pt x="15" y="102"/>
                </a:cubicBezTo>
                <a:cubicBezTo>
                  <a:pt x="15" y="103"/>
                  <a:pt x="16" y="108"/>
                  <a:pt x="16" y="108"/>
                </a:cubicBezTo>
                <a:cubicBezTo>
                  <a:pt x="16" y="109"/>
                  <a:pt x="16" y="113"/>
                  <a:pt x="15" y="114"/>
                </a:cubicBezTo>
                <a:cubicBezTo>
                  <a:pt x="15" y="117"/>
                  <a:pt x="15" y="120"/>
                  <a:pt x="15" y="122"/>
                </a:cubicBezTo>
                <a:cubicBezTo>
                  <a:pt x="16" y="123"/>
                  <a:pt x="17" y="128"/>
                  <a:pt x="16" y="128"/>
                </a:cubicBezTo>
                <a:cubicBezTo>
                  <a:pt x="16" y="129"/>
                  <a:pt x="18" y="131"/>
                  <a:pt x="18" y="131"/>
                </a:cubicBezTo>
                <a:close/>
                <a:moveTo>
                  <a:pt x="223" y="113"/>
                </a:moveTo>
                <a:cubicBezTo>
                  <a:pt x="224" y="113"/>
                  <a:pt x="226" y="112"/>
                  <a:pt x="226" y="111"/>
                </a:cubicBezTo>
                <a:cubicBezTo>
                  <a:pt x="227" y="110"/>
                  <a:pt x="228" y="108"/>
                  <a:pt x="228" y="107"/>
                </a:cubicBezTo>
                <a:cubicBezTo>
                  <a:pt x="228" y="106"/>
                  <a:pt x="230" y="100"/>
                  <a:pt x="230" y="98"/>
                </a:cubicBezTo>
                <a:cubicBezTo>
                  <a:pt x="230" y="97"/>
                  <a:pt x="230" y="91"/>
                  <a:pt x="230" y="90"/>
                </a:cubicBezTo>
                <a:cubicBezTo>
                  <a:pt x="230" y="89"/>
                  <a:pt x="230" y="88"/>
                  <a:pt x="230" y="88"/>
                </a:cubicBezTo>
                <a:cubicBezTo>
                  <a:pt x="231" y="87"/>
                  <a:pt x="231" y="86"/>
                  <a:pt x="231" y="86"/>
                </a:cubicBezTo>
                <a:cubicBezTo>
                  <a:pt x="231" y="86"/>
                  <a:pt x="232" y="86"/>
                  <a:pt x="232" y="86"/>
                </a:cubicBezTo>
                <a:cubicBezTo>
                  <a:pt x="232" y="86"/>
                  <a:pt x="232" y="87"/>
                  <a:pt x="233" y="88"/>
                </a:cubicBezTo>
                <a:cubicBezTo>
                  <a:pt x="233" y="88"/>
                  <a:pt x="234" y="89"/>
                  <a:pt x="234" y="89"/>
                </a:cubicBezTo>
                <a:cubicBezTo>
                  <a:pt x="235" y="89"/>
                  <a:pt x="236" y="89"/>
                  <a:pt x="236" y="89"/>
                </a:cubicBezTo>
                <a:cubicBezTo>
                  <a:pt x="236" y="89"/>
                  <a:pt x="238" y="91"/>
                  <a:pt x="239" y="91"/>
                </a:cubicBezTo>
                <a:cubicBezTo>
                  <a:pt x="239" y="91"/>
                  <a:pt x="240" y="91"/>
                  <a:pt x="240" y="91"/>
                </a:cubicBezTo>
                <a:cubicBezTo>
                  <a:pt x="240" y="92"/>
                  <a:pt x="240" y="93"/>
                  <a:pt x="241" y="94"/>
                </a:cubicBezTo>
                <a:cubicBezTo>
                  <a:pt x="241" y="94"/>
                  <a:pt x="241" y="94"/>
                  <a:pt x="241" y="94"/>
                </a:cubicBezTo>
                <a:cubicBezTo>
                  <a:pt x="241" y="94"/>
                  <a:pt x="242" y="97"/>
                  <a:pt x="242" y="98"/>
                </a:cubicBezTo>
                <a:cubicBezTo>
                  <a:pt x="242" y="98"/>
                  <a:pt x="241" y="98"/>
                  <a:pt x="241" y="98"/>
                </a:cubicBezTo>
                <a:cubicBezTo>
                  <a:pt x="242" y="98"/>
                  <a:pt x="242" y="98"/>
                  <a:pt x="242" y="98"/>
                </a:cubicBezTo>
                <a:cubicBezTo>
                  <a:pt x="242" y="98"/>
                  <a:pt x="241" y="101"/>
                  <a:pt x="240" y="102"/>
                </a:cubicBezTo>
                <a:cubicBezTo>
                  <a:pt x="240" y="103"/>
                  <a:pt x="238" y="106"/>
                  <a:pt x="238" y="107"/>
                </a:cubicBezTo>
                <a:cubicBezTo>
                  <a:pt x="237" y="109"/>
                  <a:pt x="236" y="111"/>
                  <a:pt x="236" y="112"/>
                </a:cubicBezTo>
                <a:cubicBezTo>
                  <a:pt x="235" y="113"/>
                  <a:pt x="233" y="116"/>
                  <a:pt x="232" y="117"/>
                </a:cubicBezTo>
                <a:cubicBezTo>
                  <a:pt x="231" y="118"/>
                  <a:pt x="230" y="120"/>
                  <a:pt x="230" y="120"/>
                </a:cubicBezTo>
                <a:cubicBezTo>
                  <a:pt x="230" y="121"/>
                  <a:pt x="229" y="122"/>
                  <a:pt x="229" y="122"/>
                </a:cubicBezTo>
                <a:cubicBezTo>
                  <a:pt x="229" y="122"/>
                  <a:pt x="229" y="122"/>
                  <a:pt x="229" y="122"/>
                </a:cubicBezTo>
                <a:cubicBezTo>
                  <a:pt x="228" y="122"/>
                  <a:pt x="227" y="124"/>
                  <a:pt x="227" y="124"/>
                </a:cubicBezTo>
                <a:cubicBezTo>
                  <a:pt x="227" y="124"/>
                  <a:pt x="227" y="124"/>
                  <a:pt x="227" y="124"/>
                </a:cubicBezTo>
                <a:cubicBezTo>
                  <a:pt x="227" y="124"/>
                  <a:pt x="226" y="125"/>
                  <a:pt x="225" y="125"/>
                </a:cubicBezTo>
                <a:cubicBezTo>
                  <a:pt x="225" y="125"/>
                  <a:pt x="225" y="122"/>
                  <a:pt x="224" y="121"/>
                </a:cubicBezTo>
                <a:cubicBezTo>
                  <a:pt x="224" y="120"/>
                  <a:pt x="223" y="120"/>
                  <a:pt x="223" y="120"/>
                </a:cubicBezTo>
                <a:cubicBezTo>
                  <a:pt x="224" y="119"/>
                  <a:pt x="224" y="118"/>
                  <a:pt x="224" y="118"/>
                </a:cubicBezTo>
                <a:cubicBezTo>
                  <a:pt x="225" y="117"/>
                  <a:pt x="224" y="116"/>
                  <a:pt x="224" y="115"/>
                </a:cubicBezTo>
                <a:cubicBezTo>
                  <a:pt x="224" y="114"/>
                  <a:pt x="223" y="113"/>
                  <a:pt x="223" y="113"/>
                </a:cubicBezTo>
                <a:close/>
                <a:moveTo>
                  <a:pt x="223" y="114"/>
                </a:moveTo>
                <a:cubicBezTo>
                  <a:pt x="223" y="114"/>
                  <a:pt x="224" y="116"/>
                  <a:pt x="224" y="117"/>
                </a:cubicBezTo>
                <a:cubicBezTo>
                  <a:pt x="224" y="117"/>
                  <a:pt x="224" y="118"/>
                  <a:pt x="224" y="118"/>
                </a:cubicBezTo>
                <a:cubicBezTo>
                  <a:pt x="224" y="119"/>
                  <a:pt x="223" y="120"/>
                  <a:pt x="223" y="119"/>
                </a:cubicBezTo>
                <a:cubicBezTo>
                  <a:pt x="223" y="119"/>
                  <a:pt x="222" y="118"/>
                  <a:pt x="223" y="118"/>
                </a:cubicBezTo>
                <a:cubicBezTo>
                  <a:pt x="223" y="118"/>
                  <a:pt x="223" y="118"/>
                  <a:pt x="223" y="118"/>
                </a:cubicBezTo>
                <a:cubicBezTo>
                  <a:pt x="223" y="117"/>
                  <a:pt x="223" y="115"/>
                  <a:pt x="223" y="115"/>
                </a:cubicBezTo>
                <a:cubicBezTo>
                  <a:pt x="223" y="115"/>
                  <a:pt x="223" y="114"/>
                  <a:pt x="223" y="114"/>
                </a:cubicBezTo>
                <a:close/>
                <a:moveTo>
                  <a:pt x="194" y="188"/>
                </a:moveTo>
                <a:cubicBezTo>
                  <a:pt x="194" y="189"/>
                  <a:pt x="196" y="192"/>
                  <a:pt x="196" y="193"/>
                </a:cubicBezTo>
                <a:cubicBezTo>
                  <a:pt x="196" y="194"/>
                  <a:pt x="196" y="196"/>
                  <a:pt x="196" y="197"/>
                </a:cubicBezTo>
                <a:cubicBezTo>
                  <a:pt x="196" y="197"/>
                  <a:pt x="197" y="204"/>
                  <a:pt x="197" y="205"/>
                </a:cubicBezTo>
                <a:cubicBezTo>
                  <a:pt x="197" y="206"/>
                  <a:pt x="199" y="218"/>
                  <a:pt x="199" y="221"/>
                </a:cubicBezTo>
                <a:cubicBezTo>
                  <a:pt x="200" y="224"/>
                  <a:pt x="202" y="234"/>
                  <a:pt x="203" y="237"/>
                </a:cubicBezTo>
                <a:cubicBezTo>
                  <a:pt x="203" y="239"/>
                  <a:pt x="204" y="241"/>
                  <a:pt x="204" y="242"/>
                </a:cubicBezTo>
                <a:cubicBezTo>
                  <a:pt x="204" y="243"/>
                  <a:pt x="206" y="245"/>
                  <a:pt x="206" y="246"/>
                </a:cubicBezTo>
                <a:cubicBezTo>
                  <a:pt x="207" y="246"/>
                  <a:pt x="208" y="248"/>
                  <a:pt x="209" y="248"/>
                </a:cubicBezTo>
                <a:cubicBezTo>
                  <a:pt x="209" y="249"/>
                  <a:pt x="209" y="250"/>
                  <a:pt x="209" y="251"/>
                </a:cubicBezTo>
                <a:cubicBezTo>
                  <a:pt x="209" y="251"/>
                  <a:pt x="208" y="252"/>
                  <a:pt x="208" y="252"/>
                </a:cubicBezTo>
                <a:cubicBezTo>
                  <a:pt x="208" y="252"/>
                  <a:pt x="205" y="252"/>
                  <a:pt x="205" y="252"/>
                </a:cubicBezTo>
                <a:cubicBezTo>
                  <a:pt x="204" y="253"/>
                  <a:pt x="203" y="253"/>
                  <a:pt x="204" y="254"/>
                </a:cubicBezTo>
                <a:cubicBezTo>
                  <a:pt x="204" y="256"/>
                  <a:pt x="205" y="260"/>
                  <a:pt x="206" y="260"/>
                </a:cubicBezTo>
                <a:cubicBezTo>
                  <a:pt x="206" y="260"/>
                  <a:pt x="205" y="263"/>
                  <a:pt x="205" y="263"/>
                </a:cubicBezTo>
                <a:cubicBezTo>
                  <a:pt x="205" y="264"/>
                  <a:pt x="205" y="264"/>
                  <a:pt x="205" y="264"/>
                </a:cubicBezTo>
                <a:cubicBezTo>
                  <a:pt x="205" y="265"/>
                  <a:pt x="204" y="265"/>
                  <a:pt x="204" y="266"/>
                </a:cubicBezTo>
                <a:cubicBezTo>
                  <a:pt x="203" y="267"/>
                  <a:pt x="203" y="267"/>
                  <a:pt x="203" y="267"/>
                </a:cubicBezTo>
                <a:cubicBezTo>
                  <a:pt x="203" y="268"/>
                  <a:pt x="202" y="269"/>
                  <a:pt x="201" y="269"/>
                </a:cubicBezTo>
                <a:cubicBezTo>
                  <a:pt x="200" y="270"/>
                  <a:pt x="200" y="270"/>
                  <a:pt x="199" y="270"/>
                </a:cubicBezTo>
                <a:cubicBezTo>
                  <a:pt x="199" y="271"/>
                  <a:pt x="198" y="272"/>
                  <a:pt x="198" y="272"/>
                </a:cubicBezTo>
                <a:cubicBezTo>
                  <a:pt x="198" y="273"/>
                  <a:pt x="198" y="273"/>
                  <a:pt x="198" y="273"/>
                </a:cubicBezTo>
                <a:cubicBezTo>
                  <a:pt x="198" y="273"/>
                  <a:pt x="198" y="273"/>
                  <a:pt x="198" y="273"/>
                </a:cubicBezTo>
                <a:cubicBezTo>
                  <a:pt x="197" y="274"/>
                  <a:pt x="197" y="274"/>
                  <a:pt x="197" y="274"/>
                </a:cubicBezTo>
                <a:cubicBezTo>
                  <a:pt x="197" y="274"/>
                  <a:pt x="197" y="274"/>
                  <a:pt x="197" y="274"/>
                </a:cubicBezTo>
                <a:cubicBezTo>
                  <a:pt x="197" y="274"/>
                  <a:pt x="196" y="276"/>
                  <a:pt x="197" y="276"/>
                </a:cubicBezTo>
                <a:cubicBezTo>
                  <a:pt x="197" y="276"/>
                  <a:pt x="201" y="277"/>
                  <a:pt x="201" y="277"/>
                </a:cubicBezTo>
                <a:cubicBezTo>
                  <a:pt x="203" y="277"/>
                  <a:pt x="211" y="278"/>
                  <a:pt x="211" y="278"/>
                </a:cubicBezTo>
                <a:cubicBezTo>
                  <a:pt x="211" y="278"/>
                  <a:pt x="211" y="278"/>
                  <a:pt x="211" y="278"/>
                </a:cubicBezTo>
                <a:cubicBezTo>
                  <a:pt x="212" y="278"/>
                  <a:pt x="212" y="279"/>
                  <a:pt x="213" y="279"/>
                </a:cubicBezTo>
                <a:cubicBezTo>
                  <a:pt x="213" y="279"/>
                  <a:pt x="214" y="279"/>
                  <a:pt x="214" y="279"/>
                </a:cubicBezTo>
                <a:cubicBezTo>
                  <a:pt x="214" y="279"/>
                  <a:pt x="214" y="278"/>
                  <a:pt x="214" y="278"/>
                </a:cubicBezTo>
                <a:cubicBezTo>
                  <a:pt x="214" y="278"/>
                  <a:pt x="214" y="279"/>
                  <a:pt x="214" y="279"/>
                </a:cubicBezTo>
                <a:cubicBezTo>
                  <a:pt x="215" y="279"/>
                  <a:pt x="215" y="279"/>
                  <a:pt x="216" y="278"/>
                </a:cubicBezTo>
                <a:cubicBezTo>
                  <a:pt x="216" y="278"/>
                  <a:pt x="216" y="278"/>
                  <a:pt x="216" y="278"/>
                </a:cubicBezTo>
                <a:cubicBezTo>
                  <a:pt x="216" y="278"/>
                  <a:pt x="217" y="278"/>
                  <a:pt x="217" y="278"/>
                </a:cubicBezTo>
                <a:cubicBezTo>
                  <a:pt x="217" y="278"/>
                  <a:pt x="218" y="278"/>
                  <a:pt x="218" y="278"/>
                </a:cubicBezTo>
                <a:cubicBezTo>
                  <a:pt x="218" y="278"/>
                  <a:pt x="218" y="278"/>
                  <a:pt x="218" y="277"/>
                </a:cubicBezTo>
                <a:cubicBezTo>
                  <a:pt x="219" y="277"/>
                  <a:pt x="219" y="277"/>
                  <a:pt x="219" y="277"/>
                </a:cubicBezTo>
                <a:cubicBezTo>
                  <a:pt x="219" y="277"/>
                  <a:pt x="219" y="277"/>
                  <a:pt x="219" y="277"/>
                </a:cubicBezTo>
                <a:cubicBezTo>
                  <a:pt x="219" y="276"/>
                  <a:pt x="220" y="275"/>
                  <a:pt x="220" y="275"/>
                </a:cubicBezTo>
                <a:cubicBezTo>
                  <a:pt x="220" y="274"/>
                  <a:pt x="222" y="275"/>
                  <a:pt x="222" y="275"/>
                </a:cubicBezTo>
                <a:cubicBezTo>
                  <a:pt x="223" y="275"/>
                  <a:pt x="223" y="274"/>
                  <a:pt x="223" y="274"/>
                </a:cubicBezTo>
                <a:cubicBezTo>
                  <a:pt x="223" y="274"/>
                  <a:pt x="223" y="274"/>
                  <a:pt x="223" y="274"/>
                </a:cubicBezTo>
                <a:cubicBezTo>
                  <a:pt x="224" y="274"/>
                  <a:pt x="224" y="274"/>
                  <a:pt x="224" y="274"/>
                </a:cubicBezTo>
                <a:cubicBezTo>
                  <a:pt x="224" y="274"/>
                  <a:pt x="225" y="273"/>
                  <a:pt x="225" y="273"/>
                </a:cubicBezTo>
                <a:cubicBezTo>
                  <a:pt x="225" y="273"/>
                  <a:pt x="225" y="274"/>
                  <a:pt x="225" y="273"/>
                </a:cubicBezTo>
                <a:cubicBezTo>
                  <a:pt x="225" y="273"/>
                  <a:pt x="225" y="273"/>
                  <a:pt x="225" y="273"/>
                </a:cubicBezTo>
                <a:cubicBezTo>
                  <a:pt x="226" y="273"/>
                  <a:pt x="226" y="273"/>
                  <a:pt x="226" y="273"/>
                </a:cubicBezTo>
                <a:cubicBezTo>
                  <a:pt x="226" y="272"/>
                  <a:pt x="226" y="272"/>
                  <a:pt x="226" y="271"/>
                </a:cubicBezTo>
                <a:cubicBezTo>
                  <a:pt x="226" y="270"/>
                  <a:pt x="226" y="268"/>
                  <a:pt x="226" y="268"/>
                </a:cubicBezTo>
                <a:cubicBezTo>
                  <a:pt x="226" y="268"/>
                  <a:pt x="225" y="267"/>
                  <a:pt x="225" y="267"/>
                </a:cubicBezTo>
                <a:cubicBezTo>
                  <a:pt x="225" y="266"/>
                  <a:pt x="225" y="266"/>
                  <a:pt x="225" y="266"/>
                </a:cubicBezTo>
                <a:cubicBezTo>
                  <a:pt x="225" y="266"/>
                  <a:pt x="225" y="264"/>
                  <a:pt x="225" y="264"/>
                </a:cubicBezTo>
                <a:cubicBezTo>
                  <a:pt x="225" y="263"/>
                  <a:pt x="226" y="262"/>
                  <a:pt x="227" y="261"/>
                </a:cubicBezTo>
                <a:cubicBezTo>
                  <a:pt x="227" y="261"/>
                  <a:pt x="227" y="259"/>
                  <a:pt x="227" y="258"/>
                </a:cubicBezTo>
                <a:cubicBezTo>
                  <a:pt x="227" y="257"/>
                  <a:pt x="227" y="255"/>
                  <a:pt x="227" y="254"/>
                </a:cubicBezTo>
                <a:cubicBezTo>
                  <a:pt x="227" y="253"/>
                  <a:pt x="227" y="252"/>
                  <a:pt x="227" y="250"/>
                </a:cubicBezTo>
                <a:cubicBezTo>
                  <a:pt x="227" y="249"/>
                  <a:pt x="227" y="246"/>
                  <a:pt x="227" y="245"/>
                </a:cubicBezTo>
                <a:cubicBezTo>
                  <a:pt x="227" y="245"/>
                  <a:pt x="227" y="239"/>
                  <a:pt x="227" y="237"/>
                </a:cubicBezTo>
                <a:cubicBezTo>
                  <a:pt x="228" y="235"/>
                  <a:pt x="228" y="228"/>
                  <a:pt x="228" y="225"/>
                </a:cubicBezTo>
                <a:cubicBezTo>
                  <a:pt x="228" y="223"/>
                  <a:pt x="228" y="217"/>
                  <a:pt x="228" y="213"/>
                </a:cubicBezTo>
                <a:cubicBezTo>
                  <a:pt x="228" y="210"/>
                  <a:pt x="228" y="200"/>
                  <a:pt x="228" y="198"/>
                </a:cubicBezTo>
                <a:cubicBezTo>
                  <a:pt x="229" y="197"/>
                  <a:pt x="229" y="195"/>
                  <a:pt x="229" y="194"/>
                </a:cubicBezTo>
                <a:cubicBezTo>
                  <a:pt x="229" y="193"/>
                  <a:pt x="228" y="186"/>
                  <a:pt x="228" y="184"/>
                </a:cubicBezTo>
                <a:cubicBezTo>
                  <a:pt x="228" y="182"/>
                  <a:pt x="227" y="178"/>
                  <a:pt x="227" y="176"/>
                </a:cubicBezTo>
                <a:cubicBezTo>
                  <a:pt x="227" y="175"/>
                  <a:pt x="226" y="170"/>
                  <a:pt x="226" y="169"/>
                </a:cubicBezTo>
                <a:cubicBezTo>
                  <a:pt x="226" y="169"/>
                  <a:pt x="226" y="164"/>
                  <a:pt x="226" y="163"/>
                </a:cubicBezTo>
                <a:cubicBezTo>
                  <a:pt x="226" y="161"/>
                  <a:pt x="226" y="159"/>
                  <a:pt x="226" y="157"/>
                </a:cubicBezTo>
                <a:cubicBezTo>
                  <a:pt x="226" y="156"/>
                  <a:pt x="225" y="154"/>
                  <a:pt x="225" y="154"/>
                </a:cubicBezTo>
                <a:cubicBezTo>
                  <a:pt x="225" y="154"/>
                  <a:pt x="226" y="150"/>
                  <a:pt x="226" y="149"/>
                </a:cubicBezTo>
                <a:cubicBezTo>
                  <a:pt x="226" y="147"/>
                  <a:pt x="226" y="145"/>
                  <a:pt x="226" y="144"/>
                </a:cubicBezTo>
                <a:cubicBezTo>
                  <a:pt x="227" y="143"/>
                  <a:pt x="227" y="141"/>
                  <a:pt x="227" y="141"/>
                </a:cubicBezTo>
                <a:cubicBezTo>
                  <a:pt x="228" y="140"/>
                  <a:pt x="230" y="138"/>
                  <a:pt x="231" y="137"/>
                </a:cubicBezTo>
                <a:cubicBezTo>
                  <a:pt x="232" y="136"/>
                  <a:pt x="233" y="134"/>
                  <a:pt x="233" y="132"/>
                </a:cubicBezTo>
                <a:cubicBezTo>
                  <a:pt x="234" y="132"/>
                  <a:pt x="234" y="131"/>
                  <a:pt x="234" y="131"/>
                </a:cubicBezTo>
                <a:cubicBezTo>
                  <a:pt x="234" y="131"/>
                  <a:pt x="234" y="131"/>
                  <a:pt x="235" y="131"/>
                </a:cubicBezTo>
                <a:cubicBezTo>
                  <a:pt x="235" y="131"/>
                  <a:pt x="236" y="130"/>
                  <a:pt x="236" y="129"/>
                </a:cubicBezTo>
                <a:cubicBezTo>
                  <a:pt x="237" y="129"/>
                  <a:pt x="236" y="129"/>
                  <a:pt x="236" y="129"/>
                </a:cubicBezTo>
                <a:cubicBezTo>
                  <a:pt x="237" y="128"/>
                  <a:pt x="237" y="127"/>
                  <a:pt x="238" y="127"/>
                </a:cubicBezTo>
                <a:cubicBezTo>
                  <a:pt x="239" y="126"/>
                  <a:pt x="241" y="123"/>
                  <a:pt x="243" y="121"/>
                </a:cubicBezTo>
                <a:cubicBezTo>
                  <a:pt x="244" y="120"/>
                  <a:pt x="247" y="117"/>
                  <a:pt x="247" y="116"/>
                </a:cubicBezTo>
                <a:cubicBezTo>
                  <a:pt x="248" y="115"/>
                  <a:pt x="249" y="114"/>
                  <a:pt x="250" y="112"/>
                </a:cubicBezTo>
                <a:cubicBezTo>
                  <a:pt x="251" y="110"/>
                  <a:pt x="255" y="104"/>
                  <a:pt x="255" y="103"/>
                </a:cubicBezTo>
                <a:cubicBezTo>
                  <a:pt x="256" y="102"/>
                  <a:pt x="258" y="97"/>
                  <a:pt x="259" y="96"/>
                </a:cubicBezTo>
                <a:cubicBezTo>
                  <a:pt x="259" y="95"/>
                  <a:pt x="259" y="94"/>
                  <a:pt x="259" y="93"/>
                </a:cubicBezTo>
                <a:cubicBezTo>
                  <a:pt x="259" y="93"/>
                  <a:pt x="258" y="92"/>
                  <a:pt x="258" y="92"/>
                </a:cubicBezTo>
                <a:cubicBezTo>
                  <a:pt x="258" y="92"/>
                  <a:pt x="259" y="92"/>
                  <a:pt x="259" y="92"/>
                </a:cubicBezTo>
                <a:cubicBezTo>
                  <a:pt x="259" y="92"/>
                  <a:pt x="258" y="91"/>
                  <a:pt x="258" y="90"/>
                </a:cubicBezTo>
                <a:cubicBezTo>
                  <a:pt x="257" y="90"/>
                  <a:pt x="257" y="88"/>
                  <a:pt x="256" y="87"/>
                </a:cubicBezTo>
                <a:cubicBezTo>
                  <a:pt x="255" y="86"/>
                  <a:pt x="253" y="82"/>
                  <a:pt x="253" y="81"/>
                </a:cubicBezTo>
                <a:cubicBezTo>
                  <a:pt x="252" y="80"/>
                  <a:pt x="249" y="75"/>
                  <a:pt x="248" y="73"/>
                </a:cubicBezTo>
                <a:cubicBezTo>
                  <a:pt x="247" y="72"/>
                  <a:pt x="245" y="68"/>
                  <a:pt x="244" y="67"/>
                </a:cubicBezTo>
                <a:cubicBezTo>
                  <a:pt x="243" y="66"/>
                  <a:pt x="243" y="66"/>
                  <a:pt x="242" y="65"/>
                </a:cubicBezTo>
                <a:cubicBezTo>
                  <a:pt x="242" y="64"/>
                  <a:pt x="241" y="62"/>
                  <a:pt x="241" y="61"/>
                </a:cubicBezTo>
                <a:cubicBezTo>
                  <a:pt x="240" y="60"/>
                  <a:pt x="237" y="56"/>
                  <a:pt x="236" y="55"/>
                </a:cubicBezTo>
                <a:cubicBezTo>
                  <a:pt x="235" y="54"/>
                  <a:pt x="232" y="51"/>
                  <a:pt x="231" y="50"/>
                </a:cubicBezTo>
                <a:cubicBezTo>
                  <a:pt x="230" y="50"/>
                  <a:pt x="228" y="48"/>
                  <a:pt x="227" y="48"/>
                </a:cubicBezTo>
                <a:cubicBezTo>
                  <a:pt x="226" y="48"/>
                  <a:pt x="225" y="47"/>
                  <a:pt x="224" y="47"/>
                </a:cubicBezTo>
                <a:cubicBezTo>
                  <a:pt x="224" y="47"/>
                  <a:pt x="222" y="46"/>
                  <a:pt x="220" y="45"/>
                </a:cubicBezTo>
                <a:cubicBezTo>
                  <a:pt x="219" y="45"/>
                  <a:pt x="216" y="44"/>
                  <a:pt x="216" y="43"/>
                </a:cubicBezTo>
                <a:cubicBezTo>
                  <a:pt x="215" y="43"/>
                  <a:pt x="214" y="42"/>
                  <a:pt x="214" y="42"/>
                </a:cubicBezTo>
                <a:cubicBezTo>
                  <a:pt x="214" y="42"/>
                  <a:pt x="212" y="42"/>
                  <a:pt x="212" y="42"/>
                </a:cubicBezTo>
                <a:cubicBezTo>
                  <a:pt x="212" y="42"/>
                  <a:pt x="211" y="41"/>
                  <a:pt x="211" y="41"/>
                </a:cubicBezTo>
                <a:cubicBezTo>
                  <a:pt x="211" y="41"/>
                  <a:pt x="210" y="41"/>
                  <a:pt x="210" y="40"/>
                </a:cubicBezTo>
                <a:cubicBezTo>
                  <a:pt x="210" y="40"/>
                  <a:pt x="208" y="34"/>
                  <a:pt x="208" y="34"/>
                </a:cubicBezTo>
                <a:cubicBezTo>
                  <a:pt x="208" y="34"/>
                  <a:pt x="208" y="34"/>
                  <a:pt x="209" y="34"/>
                </a:cubicBezTo>
                <a:cubicBezTo>
                  <a:pt x="209" y="34"/>
                  <a:pt x="210" y="31"/>
                  <a:pt x="210" y="31"/>
                </a:cubicBezTo>
                <a:cubicBezTo>
                  <a:pt x="210" y="30"/>
                  <a:pt x="210" y="29"/>
                  <a:pt x="210" y="29"/>
                </a:cubicBezTo>
                <a:cubicBezTo>
                  <a:pt x="210" y="29"/>
                  <a:pt x="210" y="27"/>
                  <a:pt x="210" y="27"/>
                </a:cubicBezTo>
                <a:cubicBezTo>
                  <a:pt x="210" y="26"/>
                  <a:pt x="210" y="26"/>
                  <a:pt x="210" y="25"/>
                </a:cubicBezTo>
                <a:cubicBezTo>
                  <a:pt x="210" y="25"/>
                  <a:pt x="210" y="25"/>
                  <a:pt x="209" y="25"/>
                </a:cubicBezTo>
                <a:cubicBezTo>
                  <a:pt x="209" y="25"/>
                  <a:pt x="209" y="25"/>
                  <a:pt x="208" y="25"/>
                </a:cubicBezTo>
                <a:cubicBezTo>
                  <a:pt x="208" y="25"/>
                  <a:pt x="208" y="25"/>
                  <a:pt x="208" y="24"/>
                </a:cubicBezTo>
                <a:cubicBezTo>
                  <a:pt x="209" y="24"/>
                  <a:pt x="209" y="23"/>
                  <a:pt x="209" y="23"/>
                </a:cubicBezTo>
                <a:cubicBezTo>
                  <a:pt x="209" y="22"/>
                  <a:pt x="209" y="21"/>
                  <a:pt x="209" y="20"/>
                </a:cubicBezTo>
                <a:cubicBezTo>
                  <a:pt x="208" y="19"/>
                  <a:pt x="208" y="17"/>
                  <a:pt x="208" y="17"/>
                </a:cubicBezTo>
                <a:cubicBezTo>
                  <a:pt x="208" y="16"/>
                  <a:pt x="208" y="14"/>
                  <a:pt x="207" y="14"/>
                </a:cubicBezTo>
                <a:cubicBezTo>
                  <a:pt x="207" y="13"/>
                  <a:pt x="206" y="12"/>
                  <a:pt x="205" y="12"/>
                </a:cubicBezTo>
                <a:cubicBezTo>
                  <a:pt x="205" y="12"/>
                  <a:pt x="204" y="11"/>
                  <a:pt x="203" y="11"/>
                </a:cubicBezTo>
                <a:cubicBezTo>
                  <a:pt x="203" y="10"/>
                  <a:pt x="202" y="9"/>
                  <a:pt x="201" y="9"/>
                </a:cubicBezTo>
                <a:cubicBezTo>
                  <a:pt x="201" y="9"/>
                  <a:pt x="199" y="8"/>
                  <a:pt x="197" y="8"/>
                </a:cubicBezTo>
                <a:cubicBezTo>
                  <a:pt x="194" y="8"/>
                  <a:pt x="191" y="9"/>
                  <a:pt x="191" y="10"/>
                </a:cubicBezTo>
                <a:cubicBezTo>
                  <a:pt x="190" y="10"/>
                  <a:pt x="189" y="11"/>
                  <a:pt x="188" y="12"/>
                </a:cubicBezTo>
                <a:cubicBezTo>
                  <a:pt x="187" y="13"/>
                  <a:pt x="186" y="14"/>
                  <a:pt x="186" y="15"/>
                </a:cubicBezTo>
                <a:cubicBezTo>
                  <a:pt x="185" y="16"/>
                  <a:pt x="185" y="17"/>
                  <a:pt x="185" y="18"/>
                </a:cubicBezTo>
                <a:cubicBezTo>
                  <a:pt x="185" y="19"/>
                  <a:pt x="184" y="20"/>
                  <a:pt x="184" y="21"/>
                </a:cubicBezTo>
                <a:cubicBezTo>
                  <a:pt x="185" y="21"/>
                  <a:pt x="185" y="23"/>
                  <a:pt x="185" y="24"/>
                </a:cubicBezTo>
                <a:cubicBezTo>
                  <a:pt x="185" y="24"/>
                  <a:pt x="185" y="25"/>
                  <a:pt x="185" y="26"/>
                </a:cubicBezTo>
                <a:cubicBezTo>
                  <a:pt x="185" y="26"/>
                  <a:pt x="185" y="27"/>
                  <a:pt x="185" y="27"/>
                </a:cubicBezTo>
                <a:cubicBezTo>
                  <a:pt x="185" y="27"/>
                  <a:pt x="184" y="26"/>
                  <a:pt x="184" y="26"/>
                </a:cubicBezTo>
                <a:cubicBezTo>
                  <a:pt x="184" y="26"/>
                  <a:pt x="183" y="27"/>
                  <a:pt x="183" y="27"/>
                </a:cubicBezTo>
                <a:cubicBezTo>
                  <a:pt x="183" y="28"/>
                  <a:pt x="184" y="28"/>
                  <a:pt x="184" y="29"/>
                </a:cubicBezTo>
                <a:cubicBezTo>
                  <a:pt x="184" y="29"/>
                  <a:pt x="184" y="30"/>
                  <a:pt x="184" y="32"/>
                </a:cubicBezTo>
                <a:cubicBezTo>
                  <a:pt x="184" y="33"/>
                  <a:pt x="185" y="34"/>
                  <a:pt x="185" y="35"/>
                </a:cubicBezTo>
                <a:cubicBezTo>
                  <a:pt x="185" y="35"/>
                  <a:pt x="186" y="36"/>
                  <a:pt x="186" y="36"/>
                </a:cubicBezTo>
                <a:cubicBezTo>
                  <a:pt x="186" y="36"/>
                  <a:pt x="187" y="36"/>
                  <a:pt x="187" y="36"/>
                </a:cubicBezTo>
                <a:cubicBezTo>
                  <a:pt x="187" y="36"/>
                  <a:pt x="188" y="38"/>
                  <a:pt x="188" y="38"/>
                </a:cubicBezTo>
                <a:cubicBezTo>
                  <a:pt x="189" y="39"/>
                  <a:pt x="190" y="41"/>
                  <a:pt x="190" y="41"/>
                </a:cubicBezTo>
                <a:cubicBezTo>
                  <a:pt x="190" y="42"/>
                  <a:pt x="191" y="43"/>
                  <a:pt x="191" y="44"/>
                </a:cubicBezTo>
                <a:cubicBezTo>
                  <a:pt x="191" y="44"/>
                  <a:pt x="192" y="45"/>
                  <a:pt x="192" y="45"/>
                </a:cubicBezTo>
                <a:cubicBezTo>
                  <a:pt x="192" y="46"/>
                  <a:pt x="192" y="46"/>
                  <a:pt x="191" y="47"/>
                </a:cubicBezTo>
                <a:cubicBezTo>
                  <a:pt x="191" y="47"/>
                  <a:pt x="189" y="48"/>
                  <a:pt x="188" y="49"/>
                </a:cubicBezTo>
                <a:cubicBezTo>
                  <a:pt x="188" y="49"/>
                  <a:pt x="186" y="51"/>
                  <a:pt x="186" y="51"/>
                </a:cubicBezTo>
                <a:cubicBezTo>
                  <a:pt x="185" y="51"/>
                  <a:pt x="181" y="54"/>
                  <a:pt x="180" y="54"/>
                </a:cubicBezTo>
                <a:cubicBezTo>
                  <a:pt x="180" y="54"/>
                  <a:pt x="177" y="57"/>
                  <a:pt x="176" y="57"/>
                </a:cubicBezTo>
                <a:cubicBezTo>
                  <a:pt x="176" y="58"/>
                  <a:pt x="173" y="62"/>
                  <a:pt x="173" y="63"/>
                </a:cubicBezTo>
                <a:cubicBezTo>
                  <a:pt x="172" y="65"/>
                  <a:pt x="171" y="68"/>
                  <a:pt x="171" y="68"/>
                </a:cubicBezTo>
                <a:cubicBezTo>
                  <a:pt x="171" y="67"/>
                  <a:pt x="169" y="59"/>
                  <a:pt x="169" y="58"/>
                </a:cubicBezTo>
                <a:cubicBezTo>
                  <a:pt x="169" y="57"/>
                  <a:pt x="168" y="55"/>
                  <a:pt x="168" y="54"/>
                </a:cubicBezTo>
                <a:cubicBezTo>
                  <a:pt x="168" y="54"/>
                  <a:pt x="166" y="51"/>
                  <a:pt x="164" y="48"/>
                </a:cubicBezTo>
                <a:cubicBezTo>
                  <a:pt x="162" y="47"/>
                  <a:pt x="161" y="46"/>
                  <a:pt x="160" y="46"/>
                </a:cubicBezTo>
                <a:cubicBezTo>
                  <a:pt x="159" y="45"/>
                  <a:pt x="155" y="44"/>
                  <a:pt x="154" y="44"/>
                </a:cubicBezTo>
                <a:cubicBezTo>
                  <a:pt x="153" y="43"/>
                  <a:pt x="151" y="43"/>
                  <a:pt x="151" y="42"/>
                </a:cubicBezTo>
                <a:cubicBezTo>
                  <a:pt x="150" y="42"/>
                  <a:pt x="148" y="41"/>
                  <a:pt x="148" y="41"/>
                </a:cubicBezTo>
                <a:cubicBezTo>
                  <a:pt x="148" y="41"/>
                  <a:pt x="146" y="37"/>
                  <a:pt x="146" y="37"/>
                </a:cubicBezTo>
                <a:cubicBezTo>
                  <a:pt x="146" y="37"/>
                  <a:pt x="146" y="37"/>
                  <a:pt x="146" y="37"/>
                </a:cubicBezTo>
                <a:cubicBezTo>
                  <a:pt x="146" y="37"/>
                  <a:pt x="146" y="36"/>
                  <a:pt x="146" y="35"/>
                </a:cubicBezTo>
                <a:cubicBezTo>
                  <a:pt x="147" y="34"/>
                  <a:pt x="148" y="32"/>
                  <a:pt x="148" y="31"/>
                </a:cubicBezTo>
                <a:cubicBezTo>
                  <a:pt x="148" y="30"/>
                  <a:pt x="149" y="30"/>
                  <a:pt x="149" y="30"/>
                </a:cubicBezTo>
                <a:cubicBezTo>
                  <a:pt x="149" y="30"/>
                  <a:pt x="149" y="30"/>
                  <a:pt x="150" y="30"/>
                </a:cubicBezTo>
                <a:cubicBezTo>
                  <a:pt x="150" y="30"/>
                  <a:pt x="150" y="29"/>
                  <a:pt x="150" y="29"/>
                </a:cubicBezTo>
                <a:cubicBezTo>
                  <a:pt x="150" y="28"/>
                  <a:pt x="151" y="27"/>
                  <a:pt x="151" y="27"/>
                </a:cubicBezTo>
                <a:cubicBezTo>
                  <a:pt x="151" y="26"/>
                  <a:pt x="151" y="26"/>
                  <a:pt x="151" y="25"/>
                </a:cubicBezTo>
                <a:cubicBezTo>
                  <a:pt x="152" y="25"/>
                  <a:pt x="152" y="23"/>
                  <a:pt x="152" y="23"/>
                </a:cubicBezTo>
                <a:cubicBezTo>
                  <a:pt x="152" y="22"/>
                  <a:pt x="152" y="21"/>
                  <a:pt x="152" y="20"/>
                </a:cubicBezTo>
                <a:cubicBezTo>
                  <a:pt x="152" y="19"/>
                  <a:pt x="151" y="19"/>
                  <a:pt x="151" y="19"/>
                </a:cubicBezTo>
                <a:cubicBezTo>
                  <a:pt x="151" y="19"/>
                  <a:pt x="151" y="18"/>
                  <a:pt x="152" y="18"/>
                </a:cubicBezTo>
                <a:cubicBezTo>
                  <a:pt x="152" y="18"/>
                  <a:pt x="152" y="18"/>
                  <a:pt x="152" y="18"/>
                </a:cubicBezTo>
                <a:cubicBezTo>
                  <a:pt x="151" y="17"/>
                  <a:pt x="152" y="17"/>
                  <a:pt x="152" y="17"/>
                </a:cubicBezTo>
                <a:cubicBezTo>
                  <a:pt x="152" y="16"/>
                  <a:pt x="152" y="16"/>
                  <a:pt x="152" y="15"/>
                </a:cubicBezTo>
                <a:cubicBezTo>
                  <a:pt x="152" y="15"/>
                  <a:pt x="152" y="16"/>
                  <a:pt x="152" y="15"/>
                </a:cubicBezTo>
                <a:cubicBezTo>
                  <a:pt x="152" y="14"/>
                  <a:pt x="152" y="14"/>
                  <a:pt x="152" y="14"/>
                </a:cubicBezTo>
                <a:cubicBezTo>
                  <a:pt x="152" y="14"/>
                  <a:pt x="153" y="15"/>
                  <a:pt x="152" y="14"/>
                </a:cubicBezTo>
                <a:cubicBezTo>
                  <a:pt x="152" y="13"/>
                  <a:pt x="152" y="12"/>
                  <a:pt x="152" y="12"/>
                </a:cubicBezTo>
                <a:cubicBezTo>
                  <a:pt x="152" y="12"/>
                  <a:pt x="152" y="12"/>
                  <a:pt x="152" y="11"/>
                </a:cubicBezTo>
                <a:cubicBezTo>
                  <a:pt x="152" y="10"/>
                  <a:pt x="152" y="10"/>
                  <a:pt x="152" y="10"/>
                </a:cubicBezTo>
                <a:cubicBezTo>
                  <a:pt x="152" y="10"/>
                  <a:pt x="152" y="10"/>
                  <a:pt x="152" y="9"/>
                </a:cubicBezTo>
                <a:cubicBezTo>
                  <a:pt x="152" y="9"/>
                  <a:pt x="151" y="7"/>
                  <a:pt x="150" y="6"/>
                </a:cubicBezTo>
                <a:cubicBezTo>
                  <a:pt x="150" y="6"/>
                  <a:pt x="150" y="5"/>
                  <a:pt x="148" y="5"/>
                </a:cubicBezTo>
                <a:cubicBezTo>
                  <a:pt x="147" y="5"/>
                  <a:pt x="146" y="5"/>
                  <a:pt x="146" y="4"/>
                </a:cubicBezTo>
                <a:cubicBezTo>
                  <a:pt x="146" y="4"/>
                  <a:pt x="145" y="3"/>
                  <a:pt x="145" y="2"/>
                </a:cubicBezTo>
                <a:cubicBezTo>
                  <a:pt x="144" y="1"/>
                  <a:pt x="143" y="1"/>
                  <a:pt x="141" y="0"/>
                </a:cubicBezTo>
                <a:cubicBezTo>
                  <a:pt x="139" y="0"/>
                  <a:pt x="135" y="1"/>
                  <a:pt x="134" y="2"/>
                </a:cubicBezTo>
                <a:cubicBezTo>
                  <a:pt x="133" y="2"/>
                  <a:pt x="131" y="3"/>
                  <a:pt x="130" y="3"/>
                </a:cubicBezTo>
                <a:cubicBezTo>
                  <a:pt x="129" y="4"/>
                  <a:pt x="127" y="6"/>
                  <a:pt x="126" y="7"/>
                </a:cubicBezTo>
                <a:cubicBezTo>
                  <a:pt x="126" y="7"/>
                  <a:pt x="125" y="9"/>
                  <a:pt x="125" y="9"/>
                </a:cubicBezTo>
                <a:cubicBezTo>
                  <a:pt x="125" y="10"/>
                  <a:pt x="124" y="15"/>
                  <a:pt x="124" y="16"/>
                </a:cubicBezTo>
                <a:cubicBezTo>
                  <a:pt x="124" y="16"/>
                  <a:pt x="125" y="17"/>
                  <a:pt x="125" y="17"/>
                </a:cubicBezTo>
                <a:cubicBezTo>
                  <a:pt x="125" y="17"/>
                  <a:pt x="124" y="16"/>
                  <a:pt x="124" y="17"/>
                </a:cubicBezTo>
                <a:cubicBezTo>
                  <a:pt x="123" y="17"/>
                  <a:pt x="123" y="17"/>
                  <a:pt x="123" y="18"/>
                </a:cubicBezTo>
                <a:cubicBezTo>
                  <a:pt x="122" y="19"/>
                  <a:pt x="122" y="20"/>
                  <a:pt x="123" y="22"/>
                </a:cubicBezTo>
                <a:cubicBezTo>
                  <a:pt x="123" y="23"/>
                  <a:pt x="123" y="25"/>
                  <a:pt x="123" y="25"/>
                </a:cubicBezTo>
                <a:cubicBezTo>
                  <a:pt x="124" y="25"/>
                  <a:pt x="124" y="26"/>
                  <a:pt x="124" y="26"/>
                </a:cubicBezTo>
                <a:cubicBezTo>
                  <a:pt x="124" y="27"/>
                  <a:pt x="124" y="27"/>
                  <a:pt x="124" y="28"/>
                </a:cubicBezTo>
                <a:cubicBezTo>
                  <a:pt x="125" y="28"/>
                  <a:pt x="125" y="27"/>
                  <a:pt x="125" y="27"/>
                </a:cubicBezTo>
                <a:cubicBezTo>
                  <a:pt x="125" y="27"/>
                  <a:pt x="126" y="29"/>
                  <a:pt x="126" y="30"/>
                </a:cubicBezTo>
                <a:cubicBezTo>
                  <a:pt x="126" y="32"/>
                  <a:pt x="127" y="33"/>
                  <a:pt x="127" y="33"/>
                </a:cubicBezTo>
                <a:cubicBezTo>
                  <a:pt x="127" y="33"/>
                  <a:pt x="127" y="34"/>
                  <a:pt x="127" y="34"/>
                </a:cubicBezTo>
                <a:cubicBezTo>
                  <a:pt x="127" y="34"/>
                  <a:pt x="125" y="33"/>
                  <a:pt x="125" y="33"/>
                </a:cubicBezTo>
                <a:cubicBezTo>
                  <a:pt x="124" y="33"/>
                  <a:pt x="124" y="34"/>
                  <a:pt x="123" y="35"/>
                </a:cubicBezTo>
                <a:cubicBezTo>
                  <a:pt x="123" y="36"/>
                  <a:pt x="121" y="39"/>
                  <a:pt x="121" y="39"/>
                </a:cubicBezTo>
                <a:cubicBezTo>
                  <a:pt x="120" y="39"/>
                  <a:pt x="119" y="39"/>
                  <a:pt x="118" y="40"/>
                </a:cubicBezTo>
                <a:cubicBezTo>
                  <a:pt x="118" y="40"/>
                  <a:pt x="109" y="42"/>
                  <a:pt x="108" y="42"/>
                </a:cubicBezTo>
                <a:cubicBezTo>
                  <a:pt x="107" y="43"/>
                  <a:pt x="104" y="44"/>
                  <a:pt x="103" y="44"/>
                </a:cubicBezTo>
                <a:cubicBezTo>
                  <a:pt x="102" y="45"/>
                  <a:pt x="100" y="48"/>
                  <a:pt x="99" y="48"/>
                </a:cubicBezTo>
                <a:cubicBezTo>
                  <a:pt x="99" y="49"/>
                  <a:pt x="98" y="49"/>
                  <a:pt x="98" y="50"/>
                </a:cubicBezTo>
                <a:cubicBezTo>
                  <a:pt x="98" y="50"/>
                  <a:pt x="97" y="52"/>
                  <a:pt x="97" y="53"/>
                </a:cubicBezTo>
                <a:cubicBezTo>
                  <a:pt x="96" y="54"/>
                  <a:pt x="94" y="59"/>
                  <a:pt x="94" y="61"/>
                </a:cubicBezTo>
                <a:cubicBezTo>
                  <a:pt x="92" y="65"/>
                  <a:pt x="92" y="68"/>
                  <a:pt x="91" y="70"/>
                </a:cubicBezTo>
                <a:cubicBezTo>
                  <a:pt x="91" y="72"/>
                  <a:pt x="91" y="75"/>
                  <a:pt x="91" y="75"/>
                </a:cubicBezTo>
                <a:cubicBezTo>
                  <a:pt x="91" y="76"/>
                  <a:pt x="90" y="80"/>
                  <a:pt x="90" y="80"/>
                </a:cubicBezTo>
                <a:cubicBezTo>
                  <a:pt x="90" y="80"/>
                  <a:pt x="90" y="80"/>
                  <a:pt x="90" y="79"/>
                </a:cubicBezTo>
                <a:cubicBezTo>
                  <a:pt x="90" y="78"/>
                  <a:pt x="89" y="74"/>
                  <a:pt x="89" y="72"/>
                </a:cubicBezTo>
                <a:cubicBezTo>
                  <a:pt x="89" y="71"/>
                  <a:pt x="88" y="67"/>
                  <a:pt x="88" y="66"/>
                </a:cubicBezTo>
                <a:cubicBezTo>
                  <a:pt x="88" y="65"/>
                  <a:pt x="88" y="63"/>
                  <a:pt x="88" y="62"/>
                </a:cubicBezTo>
                <a:cubicBezTo>
                  <a:pt x="88" y="61"/>
                  <a:pt x="87" y="60"/>
                  <a:pt x="87" y="59"/>
                </a:cubicBezTo>
                <a:cubicBezTo>
                  <a:pt x="86" y="58"/>
                  <a:pt x="86" y="55"/>
                  <a:pt x="84" y="54"/>
                </a:cubicBezTo>
                <a:cubicBezTo>
                  <a:pt x="83" y="52"/>
                  <a:pt x="79" y="50"/>
                  <a:pt x="77" y="49"/>
                </a:cubicBezTo>
                <a:cubicBezTo>
                  <a:pt x="76" y="48"/>
                  <a:pt x="71" y="46"/>
                  <a:pt x="69" y="45"/>
                </a:cubicBezTo>
                <a:cubicBezTo>
                  <a:pt x="68" y="44"/>
                  <a:pt x="68" y="43"/>
                  <a:pt x="68" y="43"/>
                </a:cubicBezTo>
                <a:cubicBezTo>
                  <a:pt x="68" y="42"/>
                  <a:pt x="68" y="41"/>
                  <a:pt x="68" y="40"/>
                </a:cubicBezTo>
                <a:cubicBezTo>
                  <a:pt x="68" y="40"/>
                  <a:pt x="69" y="39"/>
                  <a:pt x="70" y="38"/>
                </a:cubicBezTo>
                <a:cubicBezTo>
                  <a:pt x="70" y="38"/>
                  <a:pt x="70" y="37"/>
                  <a:pt x="71" y="35"/>
                </a:cubicBezTo>
                <a:cubicBezTo>
                  <a:pt x="71" y="34"/>
                  <a:pt x="72" y="33"/>
                  <a:pt x="72" y="33"/>
                </a:cubicBezTo>
                <a:cubicBezTo>
                  <a:pt x="72" y="32"/>
                  <a:pt x="72" y="32"/>
                  <a:pt x="72" y="32"/>
                </a:cubicBezTo>
                <a:cubicBezTo>
                  <a:pt x="72" y="32"/>
                  <a:pt x="73" y="30"/>
                  <a:pt x="74" y="29"/>
                </a:cubicBezTo>
                <a:cubicBezTo>
                  <a:pt x="74" y="28"/>
                  <a:pt x="74" y="27"/>
                  <a:pt x="75" y="26"/>
                </a:cubicBezTo>
                <a:cubicBezTo>
                  <a:pt x="75" y="26"/>
                  <a:pt x="75" y="25"/>
                  <a:pt x="74" y="25"/>
                </a:cubicBezTo>
                <a:cubicBezTo>
                  <a:pt x="74" y="25"/>
                  <a:pt x="74" y="25"/>
                  <a:pt x="74" y="25"/>
                </a:cubicBezTo>
                <a:cubicBezTo>
                  <a:pt x="74" y="25"/>
                  <a:pt x="75" y="24"/>
                  <a:pt x="75" y="22"/>
                </a:cubicBezTo>
                <a:cubicBezTo>
                  <a:pt x="75" y="21"/>
                  <a:pt x="75" y="20"/>
                  <a:pt x="75" y="19"/>
                </a:cubicBezTo>
                <a:cubicBezTo>
                  <a:pt x="75" y="19"/>
                  <a:pt x="75" y="17"/>
                  <a:pt x="75" y="17"/>
                </a:cubicBezTo>
                <a:cubicBezTo>
                  <a:pt x="75" y="17"/>
                  <a:pt x="75" y="16"/>
                  <a:pt x="75" y="16"/>
                </a:cubicBezTo>
                <a:cubicBezTo>
                  <a:pt x="75" y="16"/>
                  <a:pt x="75" y="16"/>
                  <a:pt x="75" y="16"/>
                </a:cubicBezTo>
                <a:cubicBezTo>
                  <a:pt x="75" y="16"/>
                  <a:pt x="75" y="15"/>
                  <a:pt x="75" y="15"/>
                </a:cubicBezTo>
                <a:cubicBezTo>
                  <a:pt x="75" y="14"/>
                  <a:pt x="74" y="14"/>
                  <a:pt x="74" y="13"/>
                </a:cubicBezTo>
                <a:cubicBezTo>
                  <a:pt x="74" y="13"/>
                  <a:pt x="73" y="12"/>
                  <a:pt x="73" y="12"/>
                </a:cubicBezTo>
                <a:cubicBezTo>
                  <a:pt x="73" y="12"/>
                  <a:pt x="74" y="12"/>
                  <a:pt x="74" y="12"/>
                </a:cubicBezTo>
                <a:cubicBezTo>
                  <a:pt x="74" y="12"/>
                  <a:pt x="72" y="10"/>
                  <a:pt x="72" y="10"/>
                </a:cubicBezTo>
                <a:cubicBezTo>
                  <a:pt x="71" y="9"/>
                  <a:pt x="70" y="8"/>
                  <a:pt x="69" y="8"/>
                </a:cubicBezTo>
                <a:cubicBezTo>
                  <a:pt x="69" y="8"/>
                  <a:pt x="69" y="8"/>
                  <a:pt x="68" y="8"/>
                </a:cubicBezTo>
                <a:cubicBezTo>
                  <a:pt x="68" y="7"/>
                  <a:pt x="68" y="7"/>
                  <a:pt x="67" y="6"/>
                </a:cubicBezTo>
                <a:cubicBezTo>
                  <a:pt x="67" y="6"/>
                  <a:pt x="64" y="5"/>
                  <a:pt x="63" y="4"/>
                </a:cubicBezTo>
                <a:cubicBezTo>
                  <a:pt x="60" y="4"/>
                  <a:pt x="58" y="4"/>
                  <a:pt x="57" y="4"/>
                </a:cubicBezTo>
                <a:cubicBezTo>
                  <a:pt x="56" y="4"/>
                  <a:pt x="53" y="5"/>
                  <a:pt x="53" y="6"/>
                </a:cubicBezTo>
                <a:cubicBezTo>
                  <a:pt x="53" y="6"/>
                  <a:pt x="52" y="6"/>
                  <a:pt x="52" y="6"/>
                </a:cubicBezTo>
                <a:cubicBezTo>
                  <a:pt x="52" y="6"/>
                  <a:pt x="51" y="7"/>
                  <a:pt x="50" y="8"/>
                </a:cubicBezTo>
                <a:cubicBezTo>
                  <a:pt x="50" y="8"/>
                  <a:pt x="49" y="9"/>
                  <a:pt x="49" y="9"/>
                </a:cubicBezTo>
                <a:cubicBezTo>
                  <a:pt x="48" y="10"/>
                  <a:pt x="47" y="12"/>
                  <a:pt x="47" y="12"/>
                </a:cubicBezTo>
                <a:cubicBezTo>
                  <a:pt x="47" y="13"/>
                  <a:pt x="46" y="17"/>
                  <a:pt x="46" y="17"/>
                </a:cubicBezTo>
                <a:cubicBezTo>
                  <a:pt x="46" y="18"/>
                  <a:pt x="46" y="20"/>
                  <a:pt x="46" y="20"/>
                </a:cubicBezTo>
                <a:cubicBezTo>
                  <a:pt x="46" y="21"/>
                  <a:pt x="45" y="20"/>
                  <a:pt x="45" y="21"/>
                </a:cubicBezTo>
                <a:cubicBezTo>
                  <a:pt x="45" y="21"/>
                  <a:pt x="44" y="23"/>
                  <a:pt x="44" y="24"/>
                </a:cubicBezTo>
                <a:cubicBezTo>
                  <a:pt x="44" y="26"/>
                  <a:pt x="45" y="27"/>
                  <a:pt x="45" y="27"/>
                </a:cubicBezTo>
                <a:cubicBezTo>
                  <a:pt x="45" y="28"/>
                  <a:pt x="46" y="29"/>
                  <a:pt x="46" y="29"/>
                </a:cubicBezTo>
                <a:cubicBezTo>
                  <a:pt x="46" y="30"/>
                  <a:pt x="47" y="30"/>
                  <a:pt x="47" y="30"/>
                </a:cubicBezTo>
                <a:cubicBezTo>
                  <a:pt x="47" y="30"/>
                  <a:pt x="47" y="31"/>
                  <a:pt x="47" y="31"/>
                </a:cubicBezTo>
                <a:cubicBezTo>
                  <a:pt x="48" y="31"/>
                  <a:pt x="48" y="31"/>
                  <a:pt x="48" y="31"/>
                </a:cubicBezTo>
                <a:cubicBezTo>
                  <a:pt x="48" y="31"/>
                  <a:pt x="48" y="34"/>
                  <a:pt x="48" y="35"/>
                </a:cubicBezTo>
                <a:cubicBezTo>
                  <a:pt x="47" y="36"/>
                  <a:pt x="47" y="36"/>
                  <a:pt x="47" y="36"/>
                </a:cubicBezTo>
                <a:cubicBezTo>
                  <a:pt x="47" y="36"/>
                  <a:pt x="46" y="36"/>
                  <a:pt x="46" y="37"/>
                </a:cubicBezTo>
                <a:cubicBezTo>
                  <a:pt x="45" y="37"/>
                  <a:pt x="45" y="38"/>
                  <a:pt x="44" y="39"/>
                </a:cubicBezTo>
                <a:cubicBezTo>
                  <a:pt x="44" y="39"/>
                  <a:pt x="43" y="40"/>
                  <a:pt x="42" y="40"/>
                </a:cubicBezTo>
                <a:cubicBezTo>
                  <a:pt x="42" y="41"/>
                  <a:pt x="41" y="42"/>
                  <a:pt x="41" y="42"/>
                </a:cubicBezTo>
                <a:cubicBezTo>
                  <a:pt x="41" y="42"/>
                  <a:pt x="38" y="43"/>
                  <a:pt x="36" y="44"/>
                </a:cubicBezTo>
                <a:cubicBezTo>
                  <a:pt x="31" y="45"/>
                  <a:pt x="27" y="47"/>
                  <a:pt x="25" y="49"/>
                </a:cubicBezTo>
                <a:cubicBezTo>
                  <a:pt x="23" y="50"/>
                  <a:pt x="20" y="53"/>
                  <a:pt x="20" y="53"/>
                </a:cubicBezTo>
                <a:cubicBezTo>
                  <a:pt x="19" y="54"/>
                  <a:pt x="19" y="55"/>
                  <a:pt x="18" y="55"/>
                </a:cubicBezTo>
                <a:cubicBezTo>
                  <a:pt x="18" y="55"/>
                  <a:pt x="17" y="57"/>
                  <a:pt x="16" y="58"/>
                </a:cubicBezTo>
                <a:cubicBezTo>
                  <a:pt x="16" y="58"/>
                  <a:pt x="16" y="59"/>
                  <a:pt x="15" y="60"/>
                </a:cubicBezTo>
                <a:cubicBezTo>
                  <a:pt x="15" y="60"/>
                  <a:pt x="14" y="62"/>
                  <a:pt x="13" y="63"/>
                </a:cubicBezTo>
                <a:cubicBezTo>
                  <a:pt x="13" y="64"/>
                  <a:pt x="9" y="71"/>
                  <a:pt x="8" y="72"/>
                </a:cubicBezTo>
                <a:cubicBezTo>
                  <a:pt x="8" y="73"/>
                  <a:pt x="5" y="80"/>
                  <a:pt x="4" y="82"/>
                </a:cubicBezTo>
                <a:cubicBezTo>
                  <a:pt x="4" y="83"/>
                  <a:pt x="3" y="85"/>
                  <a:pt x="3" y="86"/>
                </a:cubicBezTo>
                <a:cubicBezTo>
                  <a:pt x="2" y="86"/>
                  <a:pt x="1" y="89"/>
                  <a:pt x="1" y="89"/>
                </a:cubicBezTo>
                <a:cubicBezTo>
                  <a:pt x="1" y="90"/>
                  <a:pt x="0" y="92"/>
                  <a:pt x="0" y="92"/>
                </a:cubicBezTo>
                <a:cubicBezTo>
                  <a:pt x="1" y="92"/>
                  <a:pt x="1" y="93"/>
                  <a:pt x="1" y="93"/>
                </a:cubicBezTo>
                <a:cubicBezTo>
                  <a:pt x="1" y="93"/>
                  <a:pt x="1" y="96"/>
                  <a:pt x="1" y="96"/>
                </a:cubicBezTo>
                <a:cubicBezTo>
                  <a:pt x="1" y="97"/>
                  <a:pt x="1" y="104"/>
                  <a:pt x="1" y="105"/>
                </a:cubicBezTo>
                <a:cubicBezTo>
                  <a:pt x="1" y="106"/>
                  <a:pt x="2" y="108"/>
                  <a:pt x="2" y="109"/>
                </a:cubicBezTo>
                <a:cubicBezTo>
                  <a:pt x="2" y="110"/>
                  <a:pt x="3" y="115"/>
                  <a:pt x="4" y="117"/>
                </a:cubicBezTo>
                <a:cubicBezTo>
                  <a:pt x="4" y="119"/>
                  <a:pt x="6" y="123"/>
                  <a:pt x="6" y="124"/>
                </a:cubicBezTo>
                <a:cubicBezTo>
                  <a:pt x="6" y="126"/>
                  <a:pt x="6" y="126"/>
                  <a:pt x="6" y="127"/>
                </a:cubicBezTo>
                <a:cubicBezTo>
                  <a:pt x="7" y="127"/>
                  <a:pt x="7" y="128"/>
                  <a:pt x="7" y="129"/>
                </a:cubicBezTo>
                <a:cubicBezTo>
                  <a:pt x="7" y="129"/>
                  <a:pt x="7" y="131"/>
                  <a:pt x="7" y="131"/>
                </a:cubicBezTo>
                <a:cubicBezTo>
                  <a:pt x="7" y="132"/>
                  <a:pt x="8" y="134"/>
                  <a:pt x="9" y="135"/>
                </a:cubicBezTo>
                <a:cubicBezTo>
                  <a:pt x="9" y="136"/>
                  <a:pt x="9" y="138"/>
                  <a:pt x="11" y="143"/>
                </a:cubicBezTo>
                <a:cubicBezTo>
                  <a:pt x="11" y="144"/>
                  <a:pt x="12" y="145"/>
                  <a:pt x="12" y="146"/>
                </a:cubicBezTo>
                <a:cubicBezTo>
                  <a:pt x="13" y="146"/>
                  <a:pt x="14" y="148"/>
                  <a:pt x="14" y="149"/>
                </a:cubicBezTo>
                <a:cubicBezTo>
                  <a:pt x="15" y="149"/>
                  <a:pt x="15" y="149"/>
                  <a:pt x="15" y="149"/>
                </a:cubicBezTo>
                <a:cubicBezTo>
                  <a:pt x="15" y="150"/>
                  <a:pt x="15" y="150"/>
                  <a:pt x="15" y="150"/>
                </a:cubicBezTo>
                <a:cubicBezTo>
                  <a:pt x="15" y="151"/>
                  <a:pt x="16" y="152"/>
                  <a:pt x="17" y="153"/>
                </a:cubicBezTo>
                <a:cubicBezTo>
                  <a:pt x="18" y="154"/>
                  <a:pt x="18" y="154"/>
                  <a:pt x="18" y="154"/>
                </a:cubicBezTo>
                <a:cubicBezTo>
                  <a:pt x="19" y="155"/>
                  <a:pt x="19" y="156"/>
                  <a:pt x="19" y="156"/>
                </a:cubicBezTo>
                <a:cubicBezTo>
                  <a:pt x="19" y="156"/>
                  <a:pt x="19" y="160"/>
                  <a:pt x="18" y="161"/>
                </a:cubicBezTo>
                <a:cubicBezTo>
                  <a:pt x="18" y="162"/>
                  <a:pt x="17" y="168"/>
                  <a:pt x="17" y="177"/>
                </a:cubicBezTo>
                <a:cubicBezTo>
                  <a:pt x="17" y="179"/>
                  <a:pt x="17" y="193"/>
                  <a:pt x="17" y="195"/>
                </a:cubicBezTo>
                <a:cubicBezTo>
                  <a:pt x="16" y="197"/>
                  <a:pt x="14" y="216"/>
                  <a:pt x="14" y="219"/>
                </a:cubicBezTo>
                <a:cubicBezTo>
                  <a:pt x="14" y="221"/>
                  <a:pt x="15" y="237"/>
                  <a:pt x="15" y="238"/>
                </a:cubicBezTo>
                <a:cubicBezTo>
                  <a:pt x="15" y="240"/>
                  <a:pt x="14" y="250"/>
                  <a:pt x="15" y="251"/>
                </a:cubicBezTo>
                <a:cubicBezTo>
                  <a:pt x="16" y="253"/>
                  <a:pt x="17" y="253"/>
                  <a:pt x="17" y="254"/>
                </a:cubicBezTo>
                <a:cubicBezTo>
                  <a:pt x="17" y="254"/>
                  <a:pt x="18" y="255"/>
                  <a:pt x="18" y="256"/>
                </a:cubicBezTo>
                <a:cubicBezTo>
                  <a:pt x="18" y="256"/>
                  <a:pt x="18" y="257"/>
                  <a:pt x="19" y="258"/>
                </a:cubicBezTo>
                <a:cubicBezTo>
                  <a:pt x="19" y="259"/>
                  <a:pt x="20" y="259"/>
                  <a:pt x="20" y="260"/>
                </a:cubicBezTo>
                <a:cubicBezTo>
                  <a:pt x="20" y="260"/>
                  <a:pt x="19" y="262"/>
                  <a:pt x="19" y="262"/>
                </a:cubicBezTo>
                <a:cubicBezTo>
                  <a:pt x="19" y="263"/>
                  <a:pt x="18" y="264"/>
                  <a:pt x="18" y="264"/>
                </a:cubicBezTo>
                <a:cubicBezTo>
                  <a:pt x="18" y="264"/>
                  <a:pt x="18" y="265"/>
                  <a:pt x="18" y="266"/>
                </a:cubicBezTo>
                <a:cubicBezTo>
                  <a:pt x="19" y="267"/>
                  <a:pt x="19" y="267"/>
                  <a:pt x="19" y="267"/>
                </a:cubicBezTo>
                <a:cubicBezTo>
                  <a:pt x="19" y="267"/>
                  <a:pt x="19" y="268"/>
                  <a:pt x="19" y="268"/>
                </a:cubicBezTo>
                <a:cubicBezTo>
                  <a:pt x="20" y="269"/>
                  <a:pt x="21" y="270"/>
                  <a:pt x="22" y="270"/>
                </a:cubicBezTo>
                <a:cubicBezTo>
                  <a:pt x="24" y="271"/>
                  <a:pt x="27" y="271"/>
                  <a:pt x="29" y="270"/>
                </a:cubicBezTo>
                <a:cubicBezTo>
                  <a:pt x="30" y="270"/>
                  <a:pt x="33" y="270"/>
                  <a:pt x="34" y="269"/>
                </a:cubicBezTo>
                <a:cubicBezTo>
                  <a:pt x="34" y="268"/>
                  <a:pt x="34" y="267"/>
                  <a:pt x="34" y="267"/>
                </a:cubicBezTo>
                <a:cubicBezTo>
                  <a:pt x="34" y="267"/>
                  <a:pt x="34" y="267"/>
                  <a:pt x="34" y="267"/>
                </a:cubicBezTo>
                <a:cubicBezTo>
                  <a:pt x="34" y="265"/>
                  <a:pt x="33" y="261"/>
                  <a:pt x="33" y="261"/>
                </a:cubicBezTo>
                <a:cubicBezTo>
                  <a:pt x="33" y="261"/>
                  <a:pt x="34" y="261"/>
                  <a:pt x="34" y="261"/>
                </a:cubicBezTo>
                <a:cubicBezTo>
                  <a:pt x="34" y="260"/>
                  <a:pt x="35" y="260"/>
                  <a:pt x="35" y="260"/>
                </a:cubicBezTo>
                <a:cubicBezTo>
                  <a:pt x="35" y="259"/>
                  <a:pt x="38" y="255"/>
                  <a:pt x="38" y="255"/>
                </a:cubicBezTo>
                <a:cubicBezTo>
                  <a:pt x="38" y="255"/>
                  <a:pt x="38" y="255"/>
                  <a:pt x="38" y="255"/>
                </a:cubicBezTo>
                <a:cubicBezTo>
                  <a:pt x="38" y="255"/>
                  <a:pt x="38" y="255"/>
                  <a:pt x="38" y="254"/>
                </a:cubicBezTo>
                <a:cubicBezTo>
                  <a:pt x="39" y="253"/>
                  <a:pt x="39" y="251"/>
                  <a:pt x="39" y="251"/>
                </a:cubicBezTo>
                <a:cubicBezTo>
                  <a:pt x="38" y="251"/>
                  <a:pt x="37" y="249"/>
                  <a:pt x="36" y="248"/>
                </a:cubicBezTo>
                <a:cubicBezTo>
                  <a:pt x="35" y="248"/>
                  <a:pt x="35" y="248"/>
                  <a:pt x="35" y="248"/>
                </a:cubicBezTo>
                <a:cubicBezTo>
                  <a:pt x="35" y="248"/>
                  <a:pt x="35" y="247"/>
                  <a:pt x="36" y="246"/>
                </a:cubicBezTo>
                <a:cubicBezTo>
                  <a:pt x="37" y="245"/>
                  <a:pt x="39" y="242"/>
                  <a:pt x="39" y="241"/>
                </a:cubicBezTo>
                <a:cubicBezTo>
                  <a:pt x="39" y="240"/>
                  <a:pt x="41" y="229"/>
                  <a:pt x="41" y="227"/>
                </a:cubicBezTo>
                <a:cubicBezTo>
                  <a:pt x="41" y="224"/>
                  <a:pt x="44" y="200"/>
                  <a:pt x="44" y="199"/>
                </a:cubicBezTo>
                <a:cubicBezTo>
                  <a:pt x="44" y="199"/>
                  <a:pt x="44" y="203"/>
                  <a:pt x="44" y="205"/>
                </a:cubicBezTo>
                <a:cubicBezTo>
                  <a:pt x="44" y="206"/>
                  <a:pt x="44" y="213"/>
                  <a:pt x="45" y="213"/>
                </a:cubicBezTo>
                <a:cubicBezTo>
                  <a:pt x="45" y="214"/>
                  <a:pt x="45" y="219"/>
                  <a:pt x="45" y="221"/>
                </a:cubicBezTo>
                <a:cubicBezTo>
                  <a:pt x="45" y="222"/>
                  <a:pt x="46" y="225"/>
                  <a:pt x="46" y="226"/>
                </a:cubicBezTo>
                <a:cubicBezTo>
                  <a:pt x="46" y="227"/>
                  <a:pt x="46" y="230"/>
                  <a:pt x="46" y="231"/>
                </a:cubicBezTo>
                <a:cubicBezTo>
                  <a:pt x="45" y="233"/>
                  <a:pt x="45" y="234"/>
                  <a:pt x="44" y="235"/>
                </a:cubicBezTo>
                <a:cubicBezTo>
                  <a:pt x="44" y="236"/>
                  <a:pt x="43" y="237"/>
                  <a:pt x="43" y="238"/>
                </a:cubicBezTo>
                <a:cubicBezTo>
                  <a:pt x="43" y="238"/>
                  <a:pt x="43" y="243"/>
                  <a:pt x="43" y="244"/>
                </a:cubicBezTo>
                <a:cubicBezTo>
                  <a:pt x="42" y="245"/>
                  <a:pt x="42" y="250"/>
                  <a:pt x="42" y="251"/>
                </a:cubicBezTo>
                <a:cubicBezTo>
                  <a:pt x="42" y="252"/>
                  <a:pt x="43" y="254"/>
                  <a:pt x="43" y="254"/>
                </a:cubicBezTo>
                <a:cubicBezTo>
                  <a:pt x="43" y="254"/>
                  <a:pt x="43" y="254"/>
                  <a:pt x="43" y="254"/>
                </a:cubicBezTo>
                <a:cubicBezTo>
                  <a:pt x="43" y="254"/>
                  <a:pt x="43" y="257"/>
                  <a:pt x="44" y="258"/>
                </a:cubicBezTo>
                <a:cubicBezTo>
                  <a:pt x="44" y="258"/>
                  <a:pt x="47" y="259"/>
                  <a:pt x="48" y="259"/>
                </a:cubicBezTo>
                <a:cubicBezTo>
                  <a:pt x="49" y="260"/>
                  <a:pt x="51" y="260"/>
                  <a:pt x="51" y="260"/>
                </a:cubicBezTo>
                <a:cubicBezTo>
                  <a:pt x="51" y="259"/>
                  <a:pt x="51" y="259"/>
                  <a:pt x="52" y="259"/>
                </a:cubicBezTo>
                <a:cubicBezTo>
                  <a:pt x="52" y="259"/>
                  <a:pt x="56" y="259"/>
                  <a:pt x="56" y="260"/>
                </a:cubicBezTo>
                <a:cubicBezTo>
                  <a:pt x="57" y="260"/>
                  <a:pt x="59" y="262"/>
                  <a:pt x="61" y="263"/>
                </a:cubicBezTo>
                <a:cubicBezTo>
                  <a:pt x="62" y="263"/>
                  <a:pt x="66" y="264"/>
                  <a:pt x="68" y="264"/>
                </a:cubicBezTo>
                <a:cubicBezTo>
                  <a:pt x="69" y="264"/>
                  <a:pt x="72" y="264"/>
                  <a:pt x="74" y="263"/>
                </a:cubicBezTo>
                <a:cubicBezTo>
                  <a:pt x="75" y="263"/>
                  <a:pt x="76" y="263"/>
                  <a:pt x="76" y="262"/>
                </a:cubicBezTo>
                <a:cubicBezTo>
                  <a:pt x="77" y="262"/>
                  <a:pt x="76" y="262"/>
                  <a:pt x="76" y="262"/>
                </a:cubicBezTo>
                <a:cubicBezTo>
                  <a:pt x="76" y="261"/>
                  <a:pt x="76" y="260"/>
                  <a:pt x="76" y="260"/>
                </a:cubicBezTo>
                <a:cubicBezTo>
                  <a:pt x="75" y="259"/>
                  <a:pt x="72" y="257"/>
                  <a:pt x="72" y="257"/>
                </a:cubicBezTo>
                <a:cubicBezTo>
                  <a:pt x="71" y="257"/>
                  <a:pt x="69" y="256"/>
                  <a:pt x="69" y="256"/>
                </a:cubicBezTo>
                <a:cubicBezTo>
                  <a:pt x="69" y="256"/>
                  <a:pt x="71" y="256"/>
                  <a:pt x="72" y="256"/>
                </a:cubicBezTo>
                <a:cubicBezTo>
                  <a:pt x="72" y="255"/>
                  <a:pt x="72" y="255"/>
                  <a:pt x="72" y="255"/>
                </a:cubicBezTo>
                <a:cubicBezTo>
                  <a:pt x="72" y="255"/>
                  <a:pt x="71" y="255"/>
                  <a:pt x="71" y="255"/>
                </a:cubicBezTo>
                <a:cubicBezTo>
                  <a:pt x="70" y="255"/>
                  <a:pt x="68" y="255"/>
                  <a:pt x="68" y="255"/>
                </a:cubicBezTo>
                <a:cubicBezTo>
                  <a:pt x="68" y="255"/>
                  <a:pt x="68" y="254"/>
                  <a:pt x="68" y="254"/>
                </a:cubicBezTo>
                <a:cubicBezTo>
                  <a:pt x="69" y="254"/>
                  <a:pt x="69" y="254"/>
                  <a:pt x="69" y="254"/>
                </a:cubicBezTo>
                <a:cubicBezTo>
                  <a:pt x="69" y="254"/>
                  <a:pt x="68" y="254"/>
                  <a:pt x="68" y="254"/>
                </a:cubicBezTo>
                <a:cubicBezTo>
                  <a:pt x="67" y="254"/>
                  <a:pt x="66" y="253"/>
                  <a:pt x="66" y="253"/>
                </a:cubicBezTo>
                <a:cubicBezTo>
                  <a:pt x="66" y="253"/>
                  <a:pt x="65" y="252"/>
                  <a:pt x="65" y="252"/>
                </a:cubicBezTo>
                <a:cubicBezTo>
                  <a:pt x="65" y="252"/>
                  <a:pt x="65" y="252"/>
                  <a:pt x="64" y="252"/>
                </a:cubicBezTo>
                <a:cubicBezTo>
                  <a:pt x="64" y="251"/>
                  <a:pt x="63" y="251"/>
                  <a:pt x="63" y="250"/>
                </a:cubicBezTo>
                <a:cubicBezTo>
                  <a:pt x="63" y="250"/>
                  <a:pt x="61" y="249"/>
                  <a:pt x="61" y="248"/>
                </a:cubicBezTo>
                <a:cubicBezTo>
                  <a:pt x="61" y="247"/>
                  <a:pt x="62" y="247"/>
                  <a:pt x="63" y="247"/>
                </a:cubicBezTo>
                <a:cubicBezTo>
                  <a:pt x="64" y="246"/>
                  <a:pt x="65" y="246"/>
                  <a:pt x="65" y="245"/>
                </a:cubicBezTo>
                <a:cubicBezTo>
                  <a:pt x="65" y="245"/>
                  <a:pt x="67" y="238"/>
                  <a:pt x="67" y="235"/>
                </a:cubicBezTo>
                <a:cubicBezTo>
                  <a:pt x="67" y="232"/>
                  <a:pt x="67" y="226"/>
                  <a:pt x="67" y="224"/>
                </a:cubicBezTo>
                <a:cubicBezTo>
                  <a:pt x="67" y="222"/>
                  <a:pt x="67" y="222"/>
                  <a:pt x="67" y="220"/>
                </a:cubicBezTo>
                <a:cubicBezTo>
                  <a:pt x="68" y="219"/>
                  <a:pt x="70" y="211"/>
                  <a:pt x="70" y="209"/>
                </a:cubicBezTo>
                <a:cubicBezTo>
                  <a:pt x="70" y="207"/>
                  <a:pt x="73" y="196"/>
                  <a:pt x="73" y="192"/>
                </a:cubicBezTo>
                <a:cubicBezTo>
                  <a:pt x="74" y="189"/>
                  <a:pt x="75" y="183"/>
                  <a:pt x="75" y="180"/>
                </a:cubicBezTo>
                <a:cubicBezTo>
                  <a:pt x="76" y="178"/>
                  <a:pt x="77" y="165"/>
                  <a:pt x="78" y="163"/>
                </a:cubicBezTo>
                <a:cubicBezTo>
                  <a:pt x="78" y="162"/>
                  <a:pt x="79" y="154"/>
                  <a:pt x="79" y="152"/>
                </a:cubicBezTo>
                <a:cubicBezTo>
                  <a:pt x="80" y="150"/>
                  <a:pt x="80" y="147"/>
                  <a:pt x="79" y="145"/>
                </a:cubicBezTo>
                <a:cubicBezTo>
                  <a:pt x="79" y="143"/>
                  <a:pt x="79" y="141"/>
                  <a:pt x="79" y="141"/>
                </a:cubicBezTo>
                <a:cubicBezTo>
                  <a:pt x="79" y="140"/>
                  <a:pt x="79" y="139"/>
                  <a:pt x="79" y="139"/>
                </a:cubicBezTo>
                <a:cubicBezTo>
                  <a:pt x="79" y="139"/>
                  <a:pt x="80" y="138"/>
                  <a:pt x="80" y="138"/>
                </a:cubicBezTo>
                <a:cubicBezTo>
                  <a:pt x="80" y="137"/>
                  <a:pt x="80" y="136"/>
                  <a:pt x="80" y="136"/>
                </a:cubicBezTo>
                <a:cubicBezTo>
                  <a:pt x="80" y="135"/>
                  <a:pt x="80" y="134"/>
                  <a:pt x="80" y="133"/>
                </a:cubicBezTo>
                <a:cubicBezTo>
                  <a:pt x="80" y="132"/>
                  <a:pt x="80" y="131"/>
                  <a:pt x="80" y="130"/>
                </a:cubicBezTo>
                <a:cubicBezTo>
                  <a:pt x="80" y="130"/>
                  <a:pt x="82" y="122"/>
                  <a:pt x="83" y="121"/>
                </a:cubicBezTo>
                <a:cubicBezTo>
                  <a:pt x="83" y="119"/>
                  <a:pt x="85" y="113"/>
                  <a:pt x="85" y="112"/>
                </a:cubicBezTo>
                <a:cubicBezTo>
                  <a:pt x="85" y="111"/>
                  <a:pt x="85" y="108"/>
                  <a:pt x="85" y="107"/>
                </a:cubicBezTo>
                <a:cubicBezTo>
                  <a:pt x="86" y="106"/>
                  <a:pt x="86" y="101"/>
                  <a:pt x="86" y="101"/>
                </a:cubicBezTo>
                <a:cubicBezTo>
                  <a:pt x="86" y="101"/>
                  <a:pt x="86" y="100"/>
                  <a:pt x="87" y="100"/>
                </a:cubicBezTo>
                <a:cubicBezTo>
                  <a:pt x="88" y="100"/>
                  <a:pt x="89" y="100"/>
                  <a:pt x="90" y="100"/>
                </a:cubicBezTo>
                <a:cubicBezTo>
                  <a:pt x="90" y="100"/>
                  <a:pt x="91" y="99"/>
                  <a:pt x="91" y="100"/>
                </a:cubicBezTo>
                <a:cubicBezTo>
                  <a:pt x="92" y="101"/>
                  <a:pt x="93" y="104"/>
                  <a:pt x="93" y="105"/>
                </a:cubicBezTo>
                <a:cubicBezTo>
                  <a:pt x="93" y="106"/>
                  <a:pt x="95" y="112"/>
                  <a:pt x="96" y="115"/>
                </a:cubicBezTo>
                <a:cubicBezTo>
                  <a:pt x="98" y="118"/>
                  <a:pt x="100" y="122"/>
                  <a:pt x="100" y="122"/>
                </a:cubicBezTo>
                <a:cubicBezTo>
                  <a:pt x="100" y="122"/>
                  <a:pt x="99" y="123"/>
                  <a:pt x="99" y="124"/>
                </a:cubicBezTo>
                <a:cubicBezTo>
                  <a:pt x="99" y="125"/>
                  <a:pt x="99" y="127"/>
                  <a:pt x="99" y="127"/>
                </a:cubicBezTo>
                <a:cubicBezTo>
                  <a:pt x="98" y="128"/>
                  <a:pt x="98" y="131"/>
                  <a:pt x="98" y="132"/>
                </a:cubicBezTo>
                <a:cubicBezTo>
                  <a:pt x="97" y="132"/>
                  <a:pt x="97" y="135"/>
                  <a:pt x="97" y="135"/>
                </a:cubicBezTo>
                <a:cubicBezTo>
                  <a:pt x="97" y="135"/>
                  <a:pt x="97" y="136"/>
                  <a:pt x="97" y="137"/>
                </a:cubicBezTo>
                <a:cubicBezTo>
                  <a:pt x="97" y="137"/>
                  <a:pt x="97" y="139"/>
                  <a:pt x="97" y="139"/>
                </a:cubicBezTo>
                <a:cubicBezTo>
                  <a:pt x="97" y="140"/>
                  <a:pt x="96" y="143"/>
                  <a:pt x="96" y="144"/>
                </a:cubicBezTo>
                <a:cubicBezTo>
                  <a:pt x="96" y="145"/>
                  <a:pt x="97" y="146"/>
                  <a:pt x="97" y="147"/>
                </a:cubicBezTo>
                <a:cubicBezTo>
                  <a:pt x="97" y="149"/>
                  <a:pt x="97" y="155"/>
                  <a:pt x="97" y="156"/>
                </a:cubicBezTo>
                <a:cubicBezTo>
                  <a:pt x="97" y="158"/>
                  <a:pt x="96" y="166"/>
                  <a:pt x="97" y="171"/>
                </a:cubicBezTo>
                <a:cubicBezTo>
                  <a:pt x="97" y="175"/>
                  <a:pt x="97" y="179"/>
                  <a:pt x="97" y="181"/>
                </a:cubicBezTo>
                <a:cubicBezTo>
                  <a:pt x="97" y="183"/>
                  <a:pt x="97" y="184"/>
                  <a:pt x="97" y="185"/>
                </a:cubicBezTo>
                <a:cubicBezTo>
                  <a:pt x="97" y="185"/>
                  <a:pt x="97" y="190"/>
                  <a:pt x="97" y="191"/>
                </a:cubicBezTo>
                <a:cubicBezTo>
                  <a:pt x="97" y="192"/>
                  <a:pt x="97" y="193"/>
                  <a:pt x="97" y="194"/>
                </a:cubicBezTo>
                <a:cubicBezTo>
                  <a:pt x="96" y="195"/>
                  <a:pt x="96" y="195"/>
                  <a:pt x="96" y="196"/>
                </a:cubicBezTo>
                <a:cubicBezTo>
                  <a:pt x="95" y="196"/>
                  <a:pt x="95" y="199"/>
                  <a:pt x="95" y="200"/>
                </a:cubicBezTo>
                <a:cubicBezTo>
                  <a:pt x="95" y="200"/>
                  <a:pt x="95" y="204"/>
                  <a:pt x="95" y="204"/>
                </a:cubicBezTo>
                <a:cubicBezTo>
                  <a:pt x="95" y="205"/>
                  <a:pt x="96" y="205"/>
                  <a:pt x="96" y="206"/>
                </a:cubicBezTo>
                <a:cubicBezTo>
                  <a:pt x="96" y="207"/>
                  <a:pt x="96" y="210"/>
                  <a:pt x="96" y="210"/>
                </a:cubicBezTo>
                <a:cubicBezTo>
                  <a:pt x="95" y="210"/>
                  <a:pt x="95" y="211"/>
                  <a:pt x="95" y="211"/>
                </a:cubicBezTo>
                <a:cubicBezTo>
                  <a:pt x="95" y="212"/>
                  <a:pt x="95" y="212"/>
                  <a:pt x="95" y="212"/>
                </a:cubicBezTo>
                <a:cubicBezTo>
                  <a:pt x="95" y="213"/>
                  <a:pt x="96" y="217"/>
                  <a:pt x="96" y="218"/>
                </a:cubicBezTo>
                <a:cubicBezTo>
                  <a:pt x="96" y="220"/>
                  <a:pt x="96" y="221"/>
                  <a:pt x="96" y="221"/>
                </a:cubicBezTo>
                <a:cubicBezTo>
                  <a:pt x="96" y="221"/>
                  <a:pt x="96" y="222"/>
                  <a:pt x="96" y="223"/>
                </a:cubicBezTo>
                <a:cubicBezTo>
                  <a:pt x="96" y="224"/>
                  <a:pt x="96" y="224"/>
                  <a:pt x="96" y="225"/>
                </a:cubicBezTo>
                <a:cubicBezTo>
                  <a:pt x="96" y="225"/>
                  <a:pt x="97" y="226"/>
                  <a:pt x="97" y="226"/>
                </a:cubicBezTo>
                <a:cubicBezTo>
                  <a:pt x="96" y="227"/>
                  <a:pt x="96" y="227"/>
                  <a:pt x="96" y="228"/>
                </a:cubicBezTo>
                <a:cubicBezTo>
                  <a:pt x="96" y="228"/>
                  <a:pt x="96" y="228"/>
                  <a:pt x="96" y="229"/>
                </a:cubicBezTo>
                <a:cubicBezTo>
                  <a:pt x="96" y="229"/>
                  <a:pt x="96" y="234"/>
                  <a:pt x="97" y="236"/>
                </a:cubicBezTo>
                <a:cubicBezTo>
                  <a:pt x="97" y="237"/>
                  <a:pt x="97" y="238"/>
                  <a:pt x="97" y="238"/>
                </a:cubicBezTo>
                <a:cubicBezTo>
                  <a:pt x="98" y="239"/>
                  <a:pt x="99" y="240"/>
                  <a:pt x="99" y="240"/>
                </a:cubicBezTo>
                <a:cubicBezTo>
                  <a:pt x="99" y="240"/>
                  <a:pt x="99" y="240"/>
                  <a:pt x="98" y="241"/>
                </a:cubicBezTo>
                <a:cubicBezTo>
                  <a:pt x="96" y="242"/>
                  <a:pt x="95" y="242"/>
                  <a:pt x="95" y="242"/>
                </a:cubicBezTo>
                <a:cubicBezTo>
                  <a:pt x="94" y="244"/>
                  <a:pt x="94" y="244"/>
                  <a:pt x="94" y="245"/>
                </a:cubicBezTo>
                <a:cubicBezTo>
                  <a:pt x="94" y="246"/>
                  <a:pt x="95" y="248"/>
                  <a:pt x="95" y="248"/>
                </a:cubicBezTo>
                <a:cubicBezTo>
                  <a:pt x="96" y="249"/>
                  <a:pt x="96" y="249"/>
                  <a:pt x="96" y="250"/>
                </a:cubicBezTo>
                <a:cubicBezTo>
                  <a:pt x="97" y="250"/>
                  <a:pt x="97" y="251"/>
                  <a:pt x="97" y="251"/>
                </a:cubicBezTo>
                <a:cubicBezTo>
                  <a:pt x="97" y="252"/>
                  <a:pt x="96" y="253"/>
                  <a:pt x="95" y="254"/>
                </a:cubicBezTo>
                <a:cubicBezTo>
                  <a:pt x="95" y="254"/>
                  <a:pt x="94" y="255"/>
                  <a:pt x="94" y="255"/>
                </a:cubicBezTo>
                <a:cubicBezTo>
                  <a:pt x="94" y="256"/>
                  <a:pt x="94" y="256"/>
                  <a:pt x="94" y="256"/>
                </a:cubicBezTo>
                <a:cubicBezTo>
                  <a:pt x="94" y="256"/>
                  <a:pt x="92" y="259"/>
                  <a:pt x="91" y="260"/>
                </a:cubicBezTo>
                <a:cubicBezTo>
                  <a:pt x="91" y="260"/>
                  <a:pt x="91" y="261"/>
                  <a:pt x="91" y="261"/>
                </a:cubicBezTo>
                <a:cubicBezTo>
                  <a:pt x="91" y="262"/>
                  <a:pt x="91" y="262"/>
                  <a:pt x="91" y="262"/>
                </a:cubicBezTo>
                <a:cubicBezTo>
                  <a:pt x="90" y="263"/>
                  <a:pt x="90" y="263"/>
                  <a:pt x="90" y="263"/>
                </a:cubicBezTo>
                <a:cubicBezTo>
                  <a:pt x="90" y="264"/>
                  <a:pt x="90" y="268"/>
                  <a:pt x="90" y="268"/>
                </a:cubicBezTo>
                <a:cubicBezTo>
                  <a:pt x="90" y="268"/>
                  <a:pt x="90" y="268"/>
                  <a:pt x="91" y="268"/>
                </a:cubicBezTo>
                <a:cubicBezTo>
                  <a:pt x="91" y="268"/>
                  <a:pt x="93" y="269"/>
                  <a:pt x="93" y="269"/>
                </a:cubicBezTo>
                <a:cubicBezTo>
                  <a:pt x="93" y="269"/>
                  <a:pt x="94" y="268"/>
                  <a:pt x="94" y="268"/>
                </a:cubicBezTo>
                <a:cubicBezTo>
                  <a:pt x="94" y="268"/>
                  <a:pt x="94" y="269"/>
                  <a:pt x="95" y="269"/>
                </a:cubicBezTo>
                <a:cubicBezTo>
                  <a:pt x="95" y="269"/>
                  <a:pt x="97" y="269"/>
                  <a:pt x="97" y="269"/>
                </a:cubicBezTo>
                <a:cubicBezTo>
                  <a:pt x="97" y="269"/>
                  <a:pt x="97" y="269"/>
                  <a:pt x="98" y="269"/>
                </a:cubicBezTo>
                <a:cubicBezTo>
                  <a:pt x="98" y="269"/>
                  <a:pt x="98" y="269"/>
                  <a:pt x="98" y="269"/>
                </a:cubicBezTo>
                <a:cubicBezTo>
                  <a:pt x="99" y="270"/>
                  <a:pt x="101" y="270"/>
                  <a:pt x="101" y="270"/>
                </a:cubicBezTo>
                <a:cubicBezTo>
                  <a:pt x="101" y="270"/>
                  <a:pt x="101" y="269"/>
                  <a:pt x="101" y="269"/>
                </a:cubicBezTo>
                <a:cubicBezTo>
                  <a:pt x="101" y="269"/>
                  <a:pt x="101" y="270"/>
                  <a:pt x="102" y="270"/>
                </a:cubicBezTo>
                <a:cubicBezTo>
                  <a:pt x="102" y="270"/>
                  <a:pt x="103" y="270"/>
                  <a:pt x="103" y="270"/>
                </a:cubicBezTo>
                <a:cubicBezTo>
                  <a:pt x="104" y="269"/>
                  <a:pt x="104" y="269"/>
                  <a:pt x="104" y="269"/>
                </a:cubicBezTo>
                <a:cubicBezTo>
                  <a:pt x="104" y="269"/>
                  <a:pt x="104" y="270"/>
                  <a:pt x="104" y="270"/>
                </a:cubicBezTo>
                <a:cubicBezTo>
                  <a:pt x="105" y="269"/>
                  <a:pt x="106" y="269"/>
                  <a:pt x="107" y="268"/>
                </a:cubicBezTo>
                <a:cubicBezTo>
                  <a:pt x="107" y="268"/>
                  <a:pt x="107" y="264"/>
                  <a:pt x="107" y="264"/>
                </a:cubicBezTo>
                <a:cubicBezTo>
                  <a:pt x="107" y="264"/>
                  <a:pt x="108" y="264"/>
                  <a:pt x="108" y="264"/>
                </a:cubicBezTo>
                <a:cubicBezTo>
                  <a:pt x="108" y="264"/>
                  <a:pt x="110" y="263"/>
                  <a:pt x="110" y="262"/>
                </a:cubicBezTo>
                <a:cubicBezTo>
                  <a:pt x="110" y="262"/>
                  <a:pt x="111" y="256"/>
                  <a:pt x="111" y="256"/>
                </a:cubicBezTo>
                <a:cubicBezTo>
                  <a:pt x="111" y="255"/>
                  <a:pt x="110" y="255"/>
                  <a:pt x="110" y="255"/>
                </a:cubicBezTo>
                <a:cubicBezTo>
                  <a:pt x="110" y="255"/>
                  <a:pt x="110" y="253"/>
                  <a:pt x="110" y="253"/>
                </a:cubicBezTo>
                <a:cubicBezTo>
                  <a:pt x="110" y="253"/>
                  <a:pt x="112" y="251"/>
                  <a:pt x="112" y="251"/>
                </a:cubicBezTo>
                <a:cubicBezTo>
                  <a:pt x="112" y="250"/>
                  <a:pt x="114" y="248"/>
                  <a:pt x="114" y="247"/>
                </a:cubicBezTo>
                <a:cubicBezTo>
                  <a:pt x="114" y="247"/>
                  <a:pt x="114" y="245"/>
                  <a:pt x="114" y="245"/>
                </a:cubicBezTo>
                <a:cubicBezTo>
                  <a:pt x="113" y="244"/>
                  <a:pt x="113" y="243"/>
                  <a:pt x="113" y="243"/>
                </a:cubicBezTo>
                <a:cubicBezTo>
                  <a:pt x="114" y="242"/>
                  <a:pt x="115" y="236"/>
                  <a:pt x="115" y="234"/>
                </a:cubicBezTo>
                <a:cubicBezTo>
                  <a:pt x="115" y="233"/>
                  <a:pt x="116" y="225"/>
                  <a:pt x="116" y="225"/>
                </a:cubicBezTo>
                <a:cubicBezTo>
                  <a:pt x="116" y="224"/>
                  <a:pt x="116" y="222"/>
                  <a:pt x="116" y="222"/>
                </a:cubicBezTo>
                <a:cubicBezTo>
                  <a:pt x="116" y="221"/>
                  <a:pt x="117" y="220"/>
                  <a:pt x="117" y="220"/>
                </a:cubicBezTo>
                <a:cubicBezTo>
                  <a:pt x="117" y="219"/>
                  <a:pt x="117" y="214"/>
                  <a:pt x="117" y="213"/>
                </a:cubicBezTo>
                <a:cubicBezTo>
                  <a:pt x="117" y="213"/>
                  <a:pt x="116" y="211"/>
                  <a:pt x="116" y="211"/>
                </a:cubicBezTo>
                <a:cubicBezTo>
                  <a:pt x="116" y="210"/>
                  <a:pt x="117" y="209"/>
                  <a:pt x="117" y="208"/>
                </a:cubicBezTo>
                <a:cubicBezTo>
                  <a:pt x="117" y="207"/>
                  <a:pt x="117" y="204"/>
                  <a:pt x="117" y="204"/>
                </a:cubicBezTo>
                <a:cubicBezTo>
                  <a:pt x="118" y="203"/>
                  <a:pt x="118" y="202"/>
                  <a:pt x="118" y="202"/>
                </a:cubicBezTo>
                <a:cubicBezTo>
                  <a:pt x="118" y="201"/>
                  <a:pt x="118" y="198"/>
                  <a:pt x="118" y="197"/>
                </a:cubicBezTo>
                <a:cubicBezTo>
                  <a:pt x="118" y="196"/>
                  <a:pt x="118" y="196"/>
                  <a:pt x="118" y="196"/>
                </a:cubicBezTo>
                <a:cubicBezTo>
                  <a:pt x="118" y="195"/>
                  <a:pt x="119" y="192"/>
                  <a:pt x="119" y="192"/>
                </a:cubicBezTo>
                <a:cubicBezTo>
                  <a:pt x="119" y="191"/>
                  <a:pt x="121" y="183"/>
                  <a:pt x="121" y="182"/>
                </a:cubicBezTo>
                <a:cubicBezTo>
                  <a:pt x="121" y="181"/>
                  <a:pt x="122" y="179"/>
                  <a:pt x="122" y="178"/>
                </a:cubicBezTo>
                <a:cubicBezTo>
                  <a:pt x="122" y="177"/>
                  <a:pt x="123" y="172"/>
                  <a:pt x="123" y="171"/>
                </a:cubicBezTo>
                <a:cubicBezTo>
                  <a:pt x="123" y="170"/>
                  <a:pt x="124" y="166"/>
                  <a:pt x="124" y="165"/>
                </a:cubicBezTo>
                <a:cubicBezTo>
                  <a:pt x="125" y="164"/>
                  <a:pt x="125" y="163"/>
                  <a:pt x="125" y="163"/>
                </a:cubicBezTo>
                <a:cubicBezTo>
                  <a:pt x="125" y="163"/>
                  <a:pt x="125" y="165"/>
                  <a:pt x="125" y="166"/>
                </a:cubicBezTo>
                <a:cubicBezTo>
                  <a:pt x="125" y="167"/>
                  <a:pt x="126" y="168"/>
                  <a:pt x="125" y="169"/>
                </a:cubicBezTo>
                <a:cubicBezTo>
                  <a:pt x="125" y="169"/>
                  <a:pt x="125" y="171"/>
                  <a:pt x="125" y="171"/>
                </a:cubicBezTo>
                <a:cubicBezTo>
                  <a:pt x="125" y="172"/>
                  <a:pt x="124" y="174"/>
                  <a:pt x="124" y="175"/>
                </a:cubicBezTo>
                <a:cubicBezTo>
                  <a:pt x="124" y="175"/>
                  <a:pt x="124" y="184"/>
                  <a:pt x="124" y="185"/>
                </a:cubicBezTo>
                <a:cubicBezTo>
                  <a:pt x="124" y="186"/>
                  <a:pt x="124" y="190"/>
                  <a:pt x="125" y="191"/>
                </a:cubicBezTo>
                <a:cubicBezTo>
                  <a:pt x="125" y="192"/>
                  <a:pt x="126" y="194"/>
                  <a:pt x="126" y="194"/>
                </a:cubicBezTo>
                <a:cubicBezTo>
                  <a:pt x="126" y="195"/>
                  <a:pt x="125" y="202"/>
                  <a:pt x="125" y="203"/>
                </a:cubicBezTo>
                <a:cubicBezTo>
                  <a:pt x="125" y="203"/>
                  <a:pt x="124" y="204"/>
                  <a:pt x="124" y="204"/>
                </a:cubicBezTo>
                <a:cubicBezTo>
                  <a:pt x="124" y="204"/>
                  <a:pt x="124" y="206"/>
                  <a:pt x="124" y="207"/>
                </a:cubicBezTo>
                <a:cubicBezTo>
                  <a:pt x="124" y="207"/>
                  <a:pt x="124" y="210"/>
                  <a:pt x="124" y="210"/>
                </a:cubicBezTo>
                <a:cubicBezTo>
                  <a:pt x="124" y="210"/>
                  <a:pt x="124" y="211"/>
                  <a:pt x="124" y="211"/>
                </a:cubicBezTo>
                <a:cubicBezTo>
                  <a:pt x="124" y="212"/>
                  <a:pt x="124" y="212"/>
                  <a:pt x="124" y="213"/>
                </a:cubicBezTo>
                <a:cubicBezTo>
                  <a:pt x="124" y="213"/>
                  <a:pt x="124" y="214"/>
                  <a:pt x="124" y="215"/>
                </a:cubicBezTo>
                <a:cubicBezTo>
                  <a:pt x="124" y="215"/>
                  <a:pt x="123" y="221"/>
                  <a:pt x="123" y="222"/>
                </a:cubicBezTo>
                <a:cubicBezTo>
                  <a:pt x="123" y="223"/>
                  <a:pt x="123" y="224"/>
                  <a:pt x="123" y="225"/>
                </a:cubicBezTo>
                <a:cubicBezTo>
                  <a:pt x="123" y="225"/>
                  <a:pt x="123" y="226"/>
                  <a:pt x="123" y="227"/>
                </a:cubicBezTo>
                <a:cubicBezTo>
                  <a:pt x="122" y="228"/>
                  <a:pt x="122" y="231"/>
                  <a:pt x="121" y="232"/>
                </a:cubicBezTo>
                <a:cubicBezTo>
                  <a:pt x="121" y="233"/>
                  <a:pt x="119" y="238"/>
                  <a:pt x="119" y="239"/>
                </a:cubicBezTo>
                <a:cubicBezTo>
                  <a:pt x="119" y="239"/>
                  <a:pt x="118" y="240"/>
                  <a:pt x="118" y="240"/>
                </a:cubicBezTo>
                <a:cubicBezTo>
                  <a:pt x="118" y="241"/>
                  <a:pt x="118" y="245"/>
                  <a:pt x="118" y="246"/>
                </a:cubicBezTo>
                <a:cubicBezTo>
                  <a:pt x="118" y="247"/>
                  <a:pt x="120" y="250"/>
                  <a:pt x="120" y="251"/>
                </a:cubicBezTo>
                <a:cubicBezTo>
                  <a:pt x="120" y="251"/>
                  <a:pt x="120" y="251"/>
                  <a:pt x="120" y="252"/>
                </a:cubicBezTo>
                <a:cubicBezTo>
                  <a:pt x="120" y="252"/>
                  <a:pt x="121" y="252"/>
                  <a:pt x="121" y="252"/>
                </a:cubicBezTo>
                <a:cubicBezTo>
                  <a:pt x="121" y="252"/>
                  <a:pt x="121" y="254"/>
                  <a:pt x="121" y="254"/>
                </a:cubicBezTo>
                <a:cubicBezTo>
                  <a:pt x="120" y="254"/>
                  <a:pt x="120" y="255"/>
                  <a:pt x="120" y="255"/>
                </a:cubicBezTo>
                <a:cubicBezTo>
                  <a:pt x="120" y="255"/>
                  <a:pt x="120" y="261"/>
                  <a:pt x="120" y="261"/>
                </a:cubicBezTo>
                <a:cubicBezTo>
                  <a:pt x="120" y="261"/>
                  <a:pt x="121" y="263"/>
                  <a:pt x="122" y="263"/>
                </a:cubicBezTo>
                <a:cubicBezTo>
                  <a:pt x="122" y="263"/>
                  <a:pt x="123" y="263"/>
                  <a:pt x="123" y="263"/>
                </a:cubicBezTo>
                <a:cubicBezTo>
                  <a:pt x="123" y="263"/>
                  <a:pt x="123" y="267"/>
                  <a:pt x="123" y="267"/>
                </a:cubicBezTo>
                <a:cubicBezTo>
                  <a:pt x="123" y="267"/>
                  <a:pt x="124" y="268"/>
                  <a:pt x="124" y="268"/>
                </a:cubicBezTo>
                <a:cubicBezTo>
                  <a:pt x="124" y="268"/>
                  <a:pt x="124" y="267"/>
                  <a:pt x="124" y="268"/>
                </a:cubicBezTo>
                <a:cubicBezTo>
                  <a:pt x="124" y="268"/>
                  <a:pt x="125" y="268"/>
                  <a:pt x="125" y="268"/>
                </a:cubicBezTo>
                <a:cubicBezTo>
                  <a:pt x="125" y="268"/>
                  <a:pt x="125" y="268"/>
                  <a:pt x="126" y="268"/>
                </a:cubicBezTo>
                <a:cubicBezTo>
                  <a:pt x="126" y="268"/>
                  <a:pt x="127" y="269"/>
                  <a:pt x="127" y="268"/>
                </a:cubicBezTo>
                <a:cubicBezTo>
                  <a:pt x="128" y="268"/>
                  <a:pt x="128" y="268"/>
                  <a:pt x="128" y="268"/>
                </a:cubicBezTo>
                <a:cubicBezTo>
                  <a:pt x="128" y="268"/>
                  <a:pt x="128" y="269"/>
                  <a:pt x="129" y="269"/>
                </a:cubicBezTo>
                <a:cubicBezTo>
                  <a:pt x="130" y="269"/>
                  <a:pt x="131" y="269"/>
                  <a:pt x="131" y="268"/>
                </a:cubicBezTo>
                <a:cubicBezTo>
                  <a:pt x="131" y="268"/>
                  <a:pt x="131" y="268"/>
                  <a:pt x="132" y="268"/>
                </a:cubicBezTo>
                <a:cubicBezTo>
                  <a:pt x="132" y="268"/>
                  <a:pt x="132" y="268"/>
                  <a:pt x="133" y="268"/>
                </a:cubicBezTo>
                <a:cubicBezTo>
                  <a:pt x="133" y="269"/>
                  <a:pt x="135" y="268"/>
                  <a:pt x="135" y="268"/>
                </a:cubicBezTo>
                <a:cubicBezTo>
                  <a:pt x="135" y="268"/>
                  <a:pt x="135" y="268"/>
                  <a:pt x="135" y="268"/>
                </a:cubicBezTo>
                <a:cubicBezTo>
                  <a:pt x="136" y="268"/>
                  <a:pt x="136" y="268"/>
                  <a:pt x="136" y="268"/>
                </a:cubicBezTo>
                <a:cubicBezTo>
                  <a:pt x="136" y="268"/>
                  <a:pt x="139" y="268"/>
                  <a:pt x="139" y="268"/>
                </a:cubicBezTo>
                <a:cubicBezTo>
                  <a:pt x="139" y="268"/>
                  <a:pt x="140" y="267"/>
                  <a:pt x="140" y="267"/>
                </a:cubicBezTo>
                <a:cubicBezTo>
                  <a:pt x="140" y="266"/>
                  <a:pt x="140" y="263"/>
                  <a:pt x="140" y="263"/>
                </a:cubicBezTo>
                <a:cubicBezTo>
                  <a:pt x="140" y="262"/>
                  <a:pt x="139" y="262"/>
                  <a:pt x="139" y="261"/>
                </a:cubicBezTo>
                <a:cubicBezTo>
                  <a:pt x="139" y="261"/>
                  <a:pt x="139" y="259"/>
                  <a:pt x="138" y="258"/>
                </a:cubicBezTo>
                <a:cubicBezTo>
                  <a:pt x="138" y="257"/>
                  <a:pt x="136" y="255"/>
                  <a:pt x="136" y="255"/>
                </a:cubicBezTo>
                <a:cubicBezTo>
                  <a:pt x="136" y="255"/>
                  <a:pt x="134" y="251"/>
                  <a:pt x="134" y="251"/>
                </a:cubicBezTo>
                <a:cubicBezTo>
                  <a:pt x="134" y="251"/>
                  <a:pt x="135" y="252"/>
                  <a:pt x="136" y="253"/>
                </a:cubicBezTo>
                <a:cubicBezTo>
                  <a:pt x="137" y="253"/>
                  <a:pt x="137" y="252"/>
                  <a:pt x="137" y="251"/>
                </a:cubicBezTo>
                <a:cubicBezTo>
                  <a:pt x="137" y="250"/>
                  <a:pt x="135" y="249"/>
                  <a:pt x="135" y="249"/>
                </a:cubicBezTo>
                <a:cubicBezTo>
                  <a:pt x="136" y="249"/>
                  <a:pt x="136" y="248"/>
                  <a:pt x="136" y="248"/>
                </a:cubicBezTo>
                <a:cubicBezTo>
                  <a:pt x="136" y="248"/>
                  <a:pt x="137" y="246"/>
                  <a:pt x="136" y="245"/>
                </a:cubicBezTo>
                <a:cubicBezTo>
                  <a:pt x="136" y="244"/>
                  <a:pt x="136" y="242"/>
                  <a:pt x="136" y="242"/>
                </a:cubicBezTo>
                <a:cubicBezTo>
                  <a:pt x="135" y="242"/>
                  <a:pt x="135" y="242"/>
                  <a:pt x="135" y="242"/>
                </a:cubicBezTo>
                <a:cubicBezTo>
                  <a:pt x="135" y="242"/>
                  <a:pt x="136" y="238"/>
                  <a:pt x="136" y="238"/>
                </a:cubicBezTo>
                <a:cubicBezTo>
                  <a:pt x="136" y="237"/>
                  <a:pt x="138" y="235"/>
                  <a:pt x="138" y="234"/>
                </a:cubicBezTo>
                <a:cubicBezTo>
                  <a:pt x="138" y="234"/>
                  <a:pt x="139" y="227"/>
                  <a:pt x="139" y="227"/>
                </a:cubicBezTo>
                <a:cubicBezTo>
                  <a:pt x="139" y="226"/>
                  <a:pt x="139" y="226"/>
                  <a:pt x="139" y="225"/>
                </a:cubicBezTo>
                <a:cubicBezTo>
                  <a:pt x="139" y="225"/>
                  <a:pt x="139" y="224"/>
                  <a:pt x="139" y="224"/>
                </a:cubicBezTo>
                <a:cubicBezTo>
                  <a:pt x="139" y="224"/>
                  <a:pt x="140" y="224"/>
                  <a:pt x="140" y="223"/>
                </a:cubicBezTo>
                <a:cubicBezTo>
                  <a:pt x="140" y="222"/>
                  <a:pt x="139" y="222"/>
                  <a:pt x="140" y="221"/>
                </a:cubicBezTo>
                <a:cubicBezTo>
                  <a:pt x="140" y="221"/>
                  <a:pt x="140" y="219"/>
                  <a:pt x="140" y="219"/>
                </a:cubicBezTo>
                <a:cubicBezTo>
                  <a:pt x="140" y="219"/>
                  <a:pt x="143" y="214"/>
                  <a:pt x="144" y="212"/>
                </a:cubicBezTo>
                <a:cubicBezTo>
                  <a:pt x="145" y="211"/>
                  <a:pt x="147" y="206"/>
                  <a:pt x="147" y="205"/>
                </a:cubicBezTo>
                <a:cubicBezTo>
                  <a:pt x="147" y="205"/>
                  <a:pt x="146" y="203"/>
                  <a:pt x="146" y="203"/>
                </a:cubicBezTo>
                <a:cubicBezTo>
                  <a:pt x="146" y="203"/>
                  <a:pt x="146" y="199"/>
                  <a:pt x="146" y="198"/>
                </a:cubicBezTo>
                <a:cubicBezTo>
                  <a:pt x="146" y="197"/>
                  <a:pt x="146" y="194"/>
                  <a:pt x="146" y="193"/>
                </a:cubicBezTo>
                <a:cubicBezTo>
                  <a:pt x="146" y="192"/>
                  <a:pt x="147" y="188"/>
                  <a:pt x="147" y="188"/>
                </a:cubicBezTo>
                <a:cubicBezTo>
                  <a:pt x="147" y="187"/>
                  <a:pt x="148" y="184"/>
                  <a:pt x="149" y="182"/>
                </a:cubicBezTo>
                <a:cubicBezTo>
                  <a:pt x="149" y="181"/>
                  <a:pt x="150" y="178"/>
                  <a:pt x="150" y="177"/>
                </a:cubicBezTo>
                <a:cubicBezTo>
                  <a:pt x="151" y="177"/>
                  <a:pt x="151" y="177"/>
                  <a:pt x="151" y="176"/>
                </a:cubicBezTo>
                <a:cubicBezTo>
                  <a:pt x="151" y="176"/>
                  <a:pt x="151" y="175"/>
                  <a:pt x="151" y="175"/>
                </a:cubicBezTo>
                <a:cubicBezTo>
                  <a:pt x="152" y="174"/>
                  <a:pt x="152" y="172"/>
                  <a:pt x="152" y="171"/>
                </a:cubicBezTo>
                <a:cubicBezTo>
                  <a:pt x="153" y="170"/>
                  <a:pt x="154" y="164"/>
                  <a:pt x="154" y="163"/>
                </a:cubicBezTo>
                <a:cubicBezTo>
                  <a:pt x="155" y="161"/>
                  <a:pt x="156" y="153"/>
                  <a:pt x="157" y="151"/>
                </a:cubicBezTo>
                <a:cubicBezTo>
                  <a:pt x="157" y="149"/>
                  <a:pt x="157" y="142"/>
                  <a:pt x="157" y="141"/>
                </a:cubicBezTo>
                <a:cubicBezTo>
                  <a:pt x="157" y="140"/>
                  <a:pt x="158" y="137"/>
                  <a:pt x="158" y="136"/>
                </a:cubicBezTo>
                <a:cubicBezTo>
                  <a:pt x="158" y="135"/>
                  <a:pt x="159" y="131"/>
                  <a:pt x="158" y="130"/>
                </a:cubicBezTo>
                <a:cubicBezTo>
                  <a:pt x="158" y="130"/>
                  <a:pt x="158" y="128"/>
                  <a:pt x="158" y="128"/>
                </a:cubicBezTo>
                <a:cubicBezTo>
                  <a:pt x="158" y="127"/>
                  <a:pt x="158" y="124"/>
                  <a:pt x="158" y="123"/>
                </a:cubicBezTo>
                <a:cubicBezTo>
                  <a:pt x="158" y="123"/>
                  <a:pt x="157" y="119"/>
                  <a:pt x="157" y="120"/>
                </a:cubicBezTo>
                <a:cubicBezTo>
                  <a:pt x="157" y="120"/>
                  <a:pt x="156" y="118"/>
                  <a:pt x="157" y="118"/>
                </a:cubicBezTo>
                <a:cubicBezTo>
                  <a:pt x="157" y="118"/>
                  <a:pt x="158" y="116"/>
                  <a:pt x="158" y="116"/>
                </a:cubicBezTo>
                <a:cubicBezTo>
                  <a:pt x="158" y="116"/>
                  <a:pt x="159" y="115"/>
                  <a:pt x="160" y="115"/>
                </a:cubicBezTo>
                <a:cubicBezTo>
                  <a:pt x="161" y="115"/>
                  <a:pt x="162" y="115"/>
                  <a:pt x="162" y="115"/>
                </a:cubicBezTo>
                <a:cubicBezTo>
                  <a:pt x="162" y="115"/>
                  <a:pt x="162" y="115"/>
                  <a:pt x="162" y="113"/>
                </a:cubicBezTo>
                <a:cubicBezTo>
                  <a:pt x="162" y="111"/>
                  <a:pt x="162" y="109"/>
                  <a:pt x="162" y="109"/>
                </a:cubicBezTo>
                <a:cubicBezTo>
                  <a:pt x="162" y="109"/>
                  <a:pt x="163" y="108"/>
                  <a:pt x="165" y="106"/>
                </a:cubicBezTo>
                <a:cubicBezTo>
                  <a:pt x="165" y="105"/>
                  <a:pt x="167" y="102"/>
                  <a:pt x="167" y="101"/>
                </a:cubicBezTo>
                <a:cubicBezTo>
                  <a:pt x="167" y="101"/>
                  <a:pt x="168" y="99"/>
                  <a:pt x="168" y="99"/>
                </a:cubicBezTo>
                <a:cubicBezTo>
                  <a:pt x="168" y="99"/>
                  <a:pt x="168" y="99"/>
                  <a:pt x="168" y="98"/>
                </a:cubicBezTo>
                <a:cubicBezTo>
                  <a:pt x="168" y="98"/>
                  <a:pt x="168" y="96"/>
                  <a:pt x="168" y="96"/>
                </a:cubicBezTo>
                <a:cubicBezTo>
                  <a:pt x="169" y="96"/>
                  <a:pt x="169" y="97"/>
                  <a:pt x="169" y="97"/>
                </a:cubicBezTo>
                <a:cubicBezTo>
                  <a:pt x="169" y="98"/>
                  <a:pt x="169" y="98"/>
                  <a:pt x="169" y="98"/>
                </a:cubicBezTo>
                <a:cubicBezTo>
                  <a:pt x="168" y="98"/>
                  <a:pt x="168" y="99"/>
                  <a:pt x="168" y="100"/>
                </a:cubicBezTo>
                <a:cubicBezTo>
                  <a:pt x="168" y="100"/>
                  <a:pt x="169" y="100"/>
                  <a:pt x="169" y="100"/>
                </a:cubicBezTo>
                <a:cubicBezTo>
                  <a:pt x="169" y="100"/>
                  <a:pt x="168" y="101"/>
                  <a:pt x="169" y="101"/>
                </a:cubicBezTo>
                <a:cubicBezTo>
                  <a:pt x="169" y="102"/>
                  <a:pt x="169" y="102"/>
                  <a:pt x="169" y="102"/>
                </a:cubicBezTo>
                <a:cubicBezTo>
                  <a:pt x="169" y="102"/>
                  <a:pt x="168" y="104"/>
                  <a:pt x="168" y="104"/>
                </a:cubicBezTo>
                <a:cubicBezTo>
                  <a:pt x="168" y="105"/>
                  <a:pt x="167" y="108"/>
                  <a:pt x="167" y="108"/>
                </a:cubicBezTo>
                <a:cubicBezTo>
                  <a:pt x="167" y="109"/>
                  <a:pt x="166" y="112"/>
                  <a:pt x="166" y="113"/>
                </a:cubicBezTo>
                <a:cubicBezTo>
                  <a:pt x="166" y="114"/>
                  <a:pt x="165" y="121"/>
                  <a:pt x="165" y="123"/>
                </a:cubicBezTo>
                <a:cubicBezTo>
                  <a:pt x="165" y="125"/>
                  <a:pt x="165" y="126"/>
                  <a:pt x="165" y="128"/>
                </a:cubicBezTo>
                <a:cubicBezTo>
                  <a:pt x="165" y="129"/>
                  <a:pt x="165" y="130"/>
                  <a:pt x="165" y="131"/>
                </a:cubicBezTo>
                <a:cubicBezTo>
                  <a:pt x="165" y="132"/>
                  <a:pt x="164" y="137"/>
                  <a:pt x="164" y="138"/>
                </a:cubicBezTo>
                <a:cubicBezTo>
                  <a:pt x="164" y="139"/>
                  <a:pt x="163" y="141"/>
                  <a:pt x="163" y="141"/>
                </a:cubicBezTo>
                <a:cubicBezTo>
                  <a:pt x="164" y="142"/>
                  <a:pt x="164" y="143"/>
                  <a:pt x="163" y="144"/>
                </a:cubicBezTo>
                <a:cubicBezTo>
                  <a:pt x="163" y="144"/>
                  <a:pt x="163" y="146"/>
                  <a:pt x="162" y="148"/>
                </a:cubicBezTo>
                <a:cubicBezTo>
                  <a:pt x="162" y="150"/>
                  <a:pt x="161" y="154"/>
                  <a:pt x="161" y="154"/>
                </a:cubicBezTo>
                <a:cubicBezTo>
                  <a:pt x="161" y="154"/>
                  <a:pt x="160" y="155"/>
                  <a:pt x="160" y="155"/>
                </a:cubicBezTo>
                <a:cubicBezTo>
                  <a:pt x="160" y="156"/>
                  <a:pt x="160" y="156"/>
                  <a:pt x="160" y="156"/>
                </a:cubicBezTo>
                <a:cubicBezTo>
                  <a:pt x="160" y="157"/>
                  <a:pt x="162" y="158"/>
                  <a:pt x="162" y="159"/>
                </a:cubicBezTo>
                <a:cubicBezTo>
                  <a:pt x="162" y="161"/>
                  <a:pt x="163" y="164"/>
                  <a:pt x="163" y="165"/>
                </a:cubicBezTo>
                <a:cubicBezTo>
                  <a:pt x="163" y="165"/>
                  <a:pt x="167" y="167"/>
                  <a:pt x="167" y="167"/>
                </a:cubicBezTo>
                <a:cubicBezTo>
                  <a:pt x="167" y="168"/>
                  <a:pt x="168" y="168"/>
                  <a:pt x="168" y="168"/>
                </a:cubicBezTo>
                <a:cubicBezTo>
                  <a:pt x="168" y="168"/>
                  <a:pt x="168" y="173"/>
                  <a:pt x="168" y="174"/>
                </a:cubicBezTo>
                <a:cubicBezTo>
                  <a:pt x="168" y="176"/>
                  <a:pt x="168" y="179"/>
                  <a:pt x="168" y="181"/>
                </a:cubicBezTo>
                <a:cubicBezTo>
                  <a:pt x="168" y="183"/>
                  <a:pt x="167" y="187"/>
                  <a:pt x="167" y="189"/>
                </a:cubicBezTo>
                <a:cubicBezTo>
                  <a:pt x="167" y="190"/>
                  <a:pt x="167" y="197"/>
                  <a:pt x="167" y="199"/>
                </a:cubicBezTo>
                <a:cubicBezTo>
                  <a:pt x="167" y="201"/>
                  <a:pt x="167" y="212"/>
                  <a:pt x="167" y="214"/>
                </a:cubicBezTo>
                <a:cubicBezTo>
                  <a:pt x="167" y="215"/>
                  <a:pt x="167" y="221"/>
                  <a:pt x="167" y="223"/>
                </a:cubicBezTo>
                <a:cubicBezTo>
                  <a:pt x="167" y="225"/>
                  <a:pt x="167" y="228"/>
                  <a:pt x="167" y="230"/>
                </a:cubicBezTo>
                <a:cubicBezTo>
                  <a:pt x="167" y="232"/>
                  <a:pt x="169" y="243"/>
                  <a:pt x="169" y="244"/>
                </a:cubicBezTo>
                <a:cubicBezTo>
                  <a:pt x="170" y="245"/>
                  <a:pt x="172" y="246"/>
                  <a:pt x="172" y="246"/>
                </a:cubicBezTo>
                <a:cubicBezTo>
                  <a:pt x="173" y="247"/>
                  <a:pt x="173" y="248"/>
                  <a:pt x="173" y="248"/>
                </a:cubicBezTo>
                <a:cubicBezTo>
                  <a:pt x="172" y="248"/>
                  <a:pt x="172" y="248"/>
                  <a:pt x="171" y="248"/>
                </a:cubicBezTo>
                <a:cubicBezTo>
                  <a:pt x="171" y="248"/>
                  <a:pt x="170" y="249"/>
                  <a:pt x="170" y="250"/>
                </a:cubicBezTo>
                <a:cubicBezTo>
                  <a:pt x="170" y="250"/>
                  <a:pt x="170" y="251"/>
                  <a:pt x="170" y="251"/>
                </a:cubicBezTo>
                <a:cubicBezTo>
                  <a:pt x="170" y="251"/>
                  <a:pt x="169" y="255"/>
                  <a:pt x="169" y="255"/>
                </a:cubicBezTo>
                <a:cubicBezTo>
                  <a:pt x="169" y="255"/>
                  <a:pt x="169" y="255"/>
                  <a:pt x="169" y="255"/>
                </a:cubicBezTo>
                <a:cubicBezTo>
                  <a:pt x="169" y="255"/>
                  <a:pt x="169" y="256"/>
                  <a:pt x="169" y="256"/>
                </a:cubicBezTo>
                <a:cubicBezTo>
                  <a:pt x="168" y="256"/>
                  <a:pt x="168" y="256"/>
                  <a:pt x="167" y="256"/>
                </a:cubicBezTo>
                <a:cubicBezTo>
                  <a:pt x="167" y="256"/>
                  <a:pt x="167" y="257"/>
                  <a:pt x="167" y="257"/>
                </a:cubicBezTo>
                <a:cubicBezTo>
                  <a:pt x="167" y="257"/>
                  <a:pt x="166" y="258"/>
                  <a:pt x="165" y="258"/>
                </a:cubicBezTo>
                <a:cubicBezTo>
                  <a:pt x="165" y="258"/>
                  <a:pt x="165" y="259"/>
                  <a:pt x="164" y="259"/>
                </a:cubicBezTo>
                <a:cubicBezTo>
                  <a:pt x="164" y="260"/>
                  <a:pt x="163" y="260"/>
                  <a:pt x="162" y="260"/>
                </a:cubicBezTo>
                <a:cubicBezTo>
                  <a:pt x="162" y="260"/>
                  <a:pt x="161" y="261"/>
                  <a:pt x="160" y="261"/>
                </a:cubicBezTo>
                <a:cubicBezTo>
                  <a:pt x="159" y="261"/>
                  <a:pt x="158" y="261"/>
                  <a:pt x="157" y="262"/>
                </a:cubicBezTo>
                <a:cubicBezTo>
                  <a:pt x="157" y="262"/>
                  <a:pt x="156" y="263"/>
                  <a:pt x="156" y="263"/>
                </a:cubicBezTo>
                <a:cubicBezTo>
                  <a:pt x="156" y="264"/>
                  <a:pt x="156" y="264"/>
                  <a:pt x="156" y="264"/>
                </a:cubicBezTo>
                <a:cubicBezTo>
                  <a:pt x="155" y="264"/>
                  <a:pt x="155" y="264"/>
                  <a:pt x="155" y="264"/>
                </a:cubicBezTo>
                <a:cubicBezTo>
                  <a:pt x="155" y="264"/>
                  <a:pt x="154" y="266"/>
                  <a:pt x="154" y="267"/>
                </a:cubicBezTo>
                <a:cubicBezTo>
                  <a:pt x="155" y="267"/>
                  <a:pt x="158" y="268"/>
                  <a:pt x="160" y="269"/>
                </a:cubicBezTo>
                <a:cubicBezTo>
                  <a:pt x="161" y="269"/>
                  <a:pt x="163" y="269"/>
                  <a:pt x="163" y="269"/>
                </a:cubicBezTo>
                <a:cubicBezTo>
                  <a:pt x="163" y="269"/>
                  <a:pt x="164" y="269"/>
                  <a:pt x="164" y="269"/>
                </a:cubicBezTo>
                <a:cubicBezTo>
                  <a:pt x="164" y="269"/>
                  <a:pt x="164" y="269"/>
                  <a:pt x="164" y="270"/>
                </a:cubicBezTo>
                <a:cubicBezTo>
                  <a:pt x="165" y="270"/>
                  <a:pt x="166" y="270"/>
                  <a:pt x="166" y="270"/>
                </a:cubicBezTo>
                <a:cubicBezTo>
                  <a:pt x="166" y="270"/>
                  <a:pt x="167" y="270"/>
                  <a:pt x="167" y="270"/>
                </a:cubicBezTo>
                <a:cubicBezTo>
                  <a:pt x="167" y="270"/>
                  <a:pt x="167" y="270"/>
                  <a:pt x="167" y="270"/>
                </a:cubicBezTo>
                <a:cubicBezTo>
                  <a:pt x="168" y="270"/>
                  <a:pt x="169" y="270"/>
                  <a:pt x="169" y="270"/>
                </a:cubicBezTo>
                <a:cubicBezTo>
                  <a:pt x="169" y="270"/>
                  <a:pt x="169" y="270"/>
                  <a:pt x="169" y="270"/>
                </a:cubicBezTo>
                <a:cubicBezTo>
                  <a:pt x="169" y="270"/>
                  <a:pt x="170" y="270"/>
                  <a:pt x="170" y="270"/>
                </a:cubicBezTo>
                <a:cubicBezTo>
                  <a:pt x="170" y="270"/>
                  <a:pt x="172" y="270"/>
                  <a:pt x="172" y="270"/>
                </a:cubicBezTo>
                <a:cubicBezTo>
                  <a:pt x="172" y="270"/>
                  <a:pt x="172" y="270"/>
                  <a:pt x="172" y="270"/>
                </a:cubicBezTo>
                <a:cubicBezTo>
                  <a:pt x="172" y="270"/>
                  <a:pt x="172" y="270"/>
                  <a:pt x="173" y="270"/>
                </a:cubicBezTo>
                <a:cubicBezTo>
                  <a:pt x="173" y="270"/>
                  <a:pt x="174" y="269"/>
                  <a:pt x="174" y="269"/>
                </a:cubicBezTo>
                <a:cubicBezTo>
                  <a:pt x="174" y="269"/>
                  <a:pt x="175" y="269"/>
                  <a:pt x="175" y="269"/>
                </a:cubicBezTo>
                <a:cubicBezTo>
                  <a:pt x="175" y="269"/>
                  <a:pt x="175" y="269"/>
                  <a:pt x="176" y="268"/>
                </a:cubicBezTo>
                <a:cubicBezTo>
                  <a:pt x="176" y="268"/>
                  <a:pt x="177" y="267"/>
                  <a:pt x="178" y="267"/>
                </a:cubicBezTo>
                <a:cubicBezTo>
                  <a:pt x="179" y="266"/>
                  <a:pt x="180" y="267"/>
                  <a:pt x="181" y="267"/>
                </a:cubicBezTo>
                <a:cubicBezTo>
                  <a:pt x="181" y="267"/>
                  <a:pt x="183" y="267"/>
                  <a:pt x="183" y="267"/>
                </a:cubicBezTo>
                <a:cubicBezTo>
                  <a:pt x="184" y="267"/>
                  <a:pt x="189" y="267"/>
                  <a:pt x="190" y="266"/>
                </a:cubicBezTo>
                <a:cubicBezTo>
                  <a:pt x="191" y="266"/>
                  <a:pt x="192" y="265"/>
                  <a:pt x="192" y="265"/>
                </a:cubicBezTo>
                <a:cubicBezTo>
                  <a:pt x="192" y="264"/>
                  <a:pt x="191" y="261"/>
                  <a:pt x="191" y="261"/>
                </a:cubicBezTo>
                <a:cubicBezTo>
                  <a:pt x="191" y="260"/>
                  <a:pt x="191" y="260"/>
                  <a:pt x="191" y="260"/>
                </a:cubicBezTo>
                <a:cubicBezTo>
                  <a:pt x="191" y="260"/>
                  <a:pt x="191" y="260"/>
                  <a:pt x="191" y="260"/>
                </a:cubicBezTo>
                <a:cubicBezTo>
                  <a:pt x="190" y="259"/>
                  <a:pt x="190" y="259"/>
                  <a:pt x="190" y="259"/>
                </a:cubicBezTo>
                <a:cubicBezTo>
                  <a:pt x="190" y="259"/>
                  <a:pt x="190" y="259"/>
                  <a:pt x="190" y="259"/>
                </a:cubicBezTo>
                <a:cubicBezTo>
                  <a:pt x="190" y="259"/>
                  <a:pt x="190" y="258"/>
                  <a:pt x="190" y="258"/>
                </a:cubicBezTo>
                <a:cubicBezTo>
                  <a:pt x="191" y="257"/>
                  <a:pt x="191" y="256"/>
                  <a:pt x="191" y="256"/>
                </a:cubicBezTo>
                <a:cubicBezTo>
                  <a:pt x="191" y="256"/>
                  <a:pt x="191" y="255"/>
                  <a:pt x="191" y="255"/>
                </a:cubicBezTo>
                <a:cubicBezTo>
                  <a:pt x="191" y="254"/>
                  <a:pt x="191" y="253"/>
                  <a:pt x="191" y="253"/>
                </a:cubicBezTo>
                <a:cubicBezTo>
                  <a:pt x="191" y="253"/>
                  <a:pt x="193" y="250"/>
                  <a:pt x="194" y="248"/>
                </a:cubicBezTo>
                <a:cubicBezTo>
                  <a:pt x="194" y="248"/>
                  <a:pt x="194" y="246"/>
                  <a:pt x="194" y="245"/>
                </a:cubicBezTo>
                <a:cubicBezTo>
                  <a:pt x="193" y="244"/>
                  <a:pt x="191" y="242"/>
                  <a:pt x="190" y="241"/>
                </a:cubicBezTo>
                <a:cubicBezTo>
                  <a:pt x="190" y="241"/>
                  <a:pt x="189" y="240"/>
                  <a:pt x="189" y="239"/>
                </a:cubicBezTo>
                <a:cubicBezTo>
                  <a:pt x="189" y="239"/>
                  <a:pt x="188" y="239"/>
                  <a:pt x="188" y="239"/>
                </a:cubicBezTo>
                <a:cubicBezTo>
                  <a:pt x="188" y="238"/>
                  <a:pt x="188" y="238"/>
                  <a:pt x="188" y="237"/>
                </a:cubicBezTo>
                <a:cubicBezTo>
                  <a:pt x="189" y="236"/>
                  <a:pt x="190" y="232"/>
                  <a:pt x="191" y="231"/>
                </a:cubicBezTo>
                <a:cubicBezTo>
                  <a:pt x="191" y="230"/>
                  <a:pt x="193" y="226"/>
                  <a:pt x="193" y="223"/>
                </a:cubicBezTo>
                <a:cubicBezTo>
                  <a:pt x="194" y="222"/>
                  <a:pt x="195" y="218"/>
                  <a:pt x="195" y="216"/>
                </a:cubicBezTo>
                <a:cubicBezTo>
                  <a:pt x="195" y="214"/>
                  <a:pt x="195" y="209"/>
                  <a:pt x="195" y="208"/>
                </a:cubicBezTo>
                <a:cubicBezTo>
                  <a:pt x="195" y="208"/>
                  <a:pt x="195" y="204"/>
                  <a:pt x="194" y="203"/>
                </a:cubicBezTo>
                <a:cubicBezTo>
                  <a:pt x="194" y="198"/>
                  <a:pt x="193" y="194"/>
                  <a:pt x="193" y="192"/>
                </a:cubicBezTo>
                <a:cubicBezTo>
                  <a:pt x="193" y="190"/>
                  <a:pt x="193" y="190"/>
                  <a:pt x="194" y="188"/>
                </a:cubicBezTo>
                <a:close/>
                <a:moveTo>
                  <a:pt x="134" y="251"/>
                </a:moveTo>
                <a:cubicBezTo>
                  <a:pt x="135" y="250"/>
                  <a:pt x="135" y="250"/>
                  <a:pt x="135" y="250"/>
                </a:cubicBezTo>
                <a:cubicBezTo>
                  <a:pt x="135" y="250"/>
                  <a:pt x="137" y="250"/>
                  <a:pt x="137" y="251"/>
                </a:cubicBezTo>
                <a:cubicBezTo>
                  <a:pt x="137" y="252"/>
                  <a:pt x="136" y="252"/>
                  <a:pt x="136" y="252"/>
                </a:cubicBezTo>
                <a:cubicBezTo>
                  <a:pt x="135" y="252"/>
                  <a:pt x="134" y="251"/>
                  <a:pt x="134" y="25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Freeform 28"/>
          <p:cNvSpPr>
            <a:spLocks/>
          </p:cNvSpPr>
          <p:nvPr/>
        </p:nvSpPr>
        <p:spPr bwMode="auto">
          <a:xfrm>
            <a:off x="2927200" y="2229908"/>
            <a:ext cx="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9"/>
          <p:cNvSpPr>
            <a:spLocks noEditPoints="1"/>
          </p:cNvSpPr>
          <p:nvPr/>
        </p:nvSpPr>
        <p:spPr bwMode="auto">
          <a:xfrm>
            <a:off x="3862988" y="2507677"/>
            <a:ext cx="567578" cy="730250"/>
          </a:xfrm>
          <a:custGeom>
            <a:avLst/>
            <a:gdLst>
              <a:gd name="T0" fmla="*/ 2702 w 2848"/>
              <a:gd name="T1" fmla="*/ 1408 h 3664"/>
              <a:gd name="T2" fmla="*/ 2527 w 2848"/>
              <a:gd name="T3" fmla="*/ 842 h 3664"/>
              <a:gd name="T4" fmla="*/ 2323 w 2848"/>
              <a:gd name="T5" fmla="*/ 572 h 3664"/>
              <a:gd name="T6" fmla="*/ 2222 w 2848"/>
              <a:gd name="T7" fmla="*/ 460 h 3664"/>
              <a:gd name="T8" fmla="*/ 2303 w 2848"/>
              <a:gd name="T9" fmla="*/ 287 h 3664"/>
              <a:gd name="T10" fmla="*/ 2207 w 2848"/>
              <a:gd name="T11" fmla="*/ 56 h 3664"/>
              <a:gd name="T12" fmla="*/ 1994 w 2848"/>
              <a:gd name="T13" fmla="*/ 18 h 3664"/>
              <a:gd name="T14" fmla="*/ 1835 w 2848"/>
              <a:gd name="T15" fmla="*/ 233 h 3664"/>
              <a:gd name="T16" fmla="*/ 1965 w 2848"/>
              <a:gd name="T17" fmla="*/ 489 h 3664"/>
              <a:gd name="T18" fmla="*/ 1904 w 2848"/>
              <a:gd name="T19" fmla="*/ 736 h 3664"/>
              <a:gd name="T20" fmla="*/ 1886 w 2848"/>
              <a:gd name="T21" fmla="*/ 1394 h 3664"/>
              <a:gd name="T22" fmla="*/ 1825 w 2848"/>
              <a:gd name="T23" fmla="*/ 1915 h 3664"/>
              <a:gd name="T24" fmla="*/ 1666 w 2848"/>
              <a:gd name="T25" fmla="*/ 1369 h 3664"/>
              <a:gd name="T26" fmla="*/ 1724 w 2848"/>
              <a:gd name="T27" fmla="*/ 799 h 3664"/>
              <a:gd name="T28" fmla="*/ 1237 w 2848"/>
              <a:gd name="T29" fmla="*/ 669 h 3664"/>
              <a:gd name="T30" fmla="*/ 1094 w 2848"/>
              <a:gd name="T31" fmla="*/ 965 h 3664"/>
              <a:gd name="T32" fmla="*/ 939 w 2848"/>
              <a:gd name="T33" fmla="*/ 880 h 3664"/>
              <a:gd name="T34" fmla="*/ 780 w 2848"/>
              <a:gd name="T35" fmla="*/ 638 h 3664"/>
              <a:gd name="T36" fmla="*/ 610 w 2848"/>
              <a:gd name="T37" fmla="*/ 285 h 3664"/>
              <a:gd name="T38" fmla="*/ 493 w 2848"/>
              <a:gd name="T39" fmla="*/ 642 h 3664"/>
              <a:gd name="T40" fmla="*/ 572 w 2848"/>
              <a:gd name="T41" fmla="*/ 691 h 3664"/>
              <a:gd name="T42" fmla="*/ 533 w 2848"/>
              <a:gd name="T43" fmla="*/ 736 h 3664"/>
              <a:gd name="T44" fmla="*/ 309 w 2848"/>
              <a:gd name="T45" fmla="*/ 936 h 3664"/>
              <a:gd name="T46" fmla="*/ 269 w 2848"/>
              <a:gd name="T47" fmla="*/ 1675 h 3664"/>
              <a:gd name="T48" fmla="*/ 237 w 2848"/>
              <a:gd name="T49" fmla="*/ 2169 h 3664"/>
              <a:gd name="T50" fmla="*/ 9 w 2848"/>
              <a:gd name="T51" fmla="*/ 2842 h 3664"/>
              <a:gd name="T52" fmla="*/ 421 w 2848"/>
              <a:gd name="T53" fmla="*/ 2968 h 3664"/>
              <a:gd name="T54" fmla="*/ 473 w 2848"/>
              <a:gd name="T55" fmla="*/ 3455 h 3664"/>
              <a:gd name="T56" fmla="*/ 872 w 2848"/>
              <a:gd name="T57" fmla="*/ 3455 h 3664"/>
              <a:gd name="T58" fmla="*/ 731 w 2848"/>
              <a:gd name="T59" fmla="*/ 3208 h 3664"/>
              <a:gd name="T60" fmla="*/ 838 w 2848"/>
              <a:gd name="T61" fmla="*/ 2267 h 3664"/>
              <a:gd name="T62" fmla="*/ 968 w 2848"/>
              <a:gd name="T63" fmla="*/ 1818 h 3664"/>
              <a:gd name="T64" fmla="*/ 921 w 2848"/>
              <a:gd name="T65" fmla="*/ 2041 h 3664"/>
              <a:gd name="T66" fmla="*/ 966 w 2848"/>
              <a:gd name="T67" fmla="*/ 2056 h 3664"/>
              <a:gd name="T68" fmla="*/ 998 w 2848"/>
              <a:gd name="T69" fmla="*/ 2083 h 3664"/>
              <a:gd name="T70" fmla="*/ 1060 w 2848"/>
              <a:gd name="T71" fmla="*/ 1816 h 3664"/>
              <a:gd name="T72" fmla="*/ 1128 w 2848"/>
              <a:gd name="T73" fmla="*/ 1461 h 3664"/>
              <a:gd name="T74" fmla="*/ 1132 w 2848"/>
              <a:gd name="T75" fmla="*/ 1976 h 3664"/>
              <a:gd name="T76" fmla="*/ 1159 w 2848"/>
              <a:gd name="T77" fmla="*/ 2595 h 3664"/>
              <a:gd name="T78" fmla="*/ 1072 w 2848"/>
              <a:gd name="T79" fmla="*/ 3264 h 3664"/>
              <a:gd name="T80" fmla="*/ 1123 w 2848"/>
              <a:gd name="T81" fmla="*/ 3401 h 3664"/>
              <a:gd name="T82" fmla="*/ 1309 w 2848"/>
              <a:gd name="T83" fmla="*/ 3278 h 3664"/>
              <a:gd name="T84" fmla="*/ 1408 w 2848"/>
              <a:gd name="T85" fmla="*/ 2393 h 3664"/>
              <a:gd name="T86" fmla="*/ 1529 w 2848"/>
              <a:gd name="T87" fmla="*/ 3235 h 3664"/>
              <a:gd name="T88" fmla="*/ 1448 w 2848"/>
              <a:gd name="T89" fmla="*/ 3534 h 3664"/>
              <a:gd name="T90" fmla="*/ 1720 w 2848"/>
              <a:gd name="T91" fmla="*/ 3352 h 3664"/>
              <a:gd name="T92" fmla="*/ 1731 w 2848"/>
              <a:gd name="T93" fmla="*/ 2409 h 3664"/>
              <a:gd name="T94" fmla="*/ 1891 w 2848"/>
              <a:gd name="T95" fmla="*/ 2113 h 3664"/>
              <a:gd name="T96" fmla="*/ 1976 w 2848"/>
              <a:gd name="T97" fmla="*/ 3287 h 3664"/>
              <a:gd name="T98" fmla="*/ 2043 w 2848"/>
              <a:gd name="T99" fmla="*/ 3419 h 3664"/>
              <a:gd name="T100" fmla="*/ 2189 w 2848"/>
              <a:gd name="T101" fmla="*/ 3529 h 3664"/>
              <a:gd name="T102" fmla="*/ 2415 w 2848"/>
              <a:gd name="T103" fmla="*/ 3590 h 3664"/>
              <a:gd name="T104" fmla="*/ 2458 w 2848"/>
              <a:gd name="T105" fmla="*/ 2941 h 3664"/>
              <a:gd name="T106" fmla="*/ 2698 w 2848"/>
              <a:gd name="T107" fmla="*/ 2059 h 3664"/>
              <a:gd name="T108" fmla="*/ 202 w 2848"/>
              <a:gd name="T109" fmla="*/ 2294 h 3664"/>
              <a:gd name="T110" fmla="*/ 255 w 2848"/>
              <a:gd name="T111" fmla="*/ 2317 h 3664"/>
              <a:gd name="T112" fmla="*/ 392 w 2848"/>
              <a:gd name="T113" fmla="*/ 2465 h 3664"/>
              <a:gd name="T114" fmla="*/ 2471 w 2848"/>
              <a:gd name="T115" fmla="*/ 1549 h 3664"/>
              <a:gd name="T116" fmla="*/ 2507 w 2848"/>
              <a:gd name="T117" fmla="*/ 954 h 3664"/>
              <a:gd name="T118" fmla="*/ 2635 w 2848"/>
              <a:gd name="T119" fmla="*/ 1374 h 3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8" h="3664">
                <a:moveTo>
                  <a:pt x="2846" y="1982"/>
                </a:moveTo>
                <a:cubicBezTo>
                  <a:pt x="2844" y="1964"/>
                  <a:pt x="2841" y="1953"/>
                  <a:pt x="2844" y="1944"/>
                </a:cubicBezTo>
                <a:cubicBezTo>
                  <a:pt x="2846" y="1935"/>
                  <a:pt x="2846" y="1872"/>
                  <a:pt x="2846" y="1850"/>
                </a:cubicBezTo>
                <a:cubicBezTo>
                  <a:pt x="2846" y="1827"/>
                  <a:pt x="2837" y="1722"/>
                  <a:pt x="2837" y="1713"/>
                </a:cubicBezTo>
                <a:cubicBezTo>
                  <a:pt x="2837" y="1702"/>
                  <a:pt x="2839" y="1659"/>
                  <a:pt x="2839" y="1646"/>
                </a:cubicBezTo>
                <a:cubicBezTo>
                  <a:pt x="2841" y="1630"/>
                  <a:pt x="2826" y="1641"/>
                  <a:pt x="2823" y="1630"/>
                </a:cubicBezTo>
                <a:cubicBezTo>
                  <a:pt x="2821" y="1616"/>
                  <a:pt x="2810" y="1565"/>
                  <a:pt x="2805" y="1554"/>
                </a:cubicBezTo>
                <a:cubicBezTo>
                  <a:pt x="2799" y="1545"/>
                  <a:pt x="2783" y="1522"/>
                  <a:pt x="2767" y="1495"/>
                </a:cubicBezTo>
                <a:cubicBezTo>
                  <a:pt x="2752" y="1468"/>
                  <a:pt x="2734" y="1437"/>
                  <a:pt x="2727" y="1428"/>
                </a:cubicBezTo>
                <a:cubicBezTo>
                  <a:pt x="2718" y="1419"/>
                  <a:pt x="2718" y="1417"/>
                  <a:pt x="2711" y="1417"/>
                </a:cubicBezTo>
                <a:cubicBezTo>
                  <a:pt x="2702" y="1417"/>
                  <a:pt x="2705" y="1414"/>
                  <a:pt x="2702" y="1408"/>
                </a:cubicBezTo>
                <a:cubicBezTo>
                  <a:pt x="2702" y="1401"/>
                  <a:pt x="2698" y="1396"/>
                  <a:pt x="2698" y="1390"/>
                </a:cubicBezTo>
                <a:cubicBezTo>
                  <a:pt x="2698" y="1383"/>
                  <a:pt x="2700" y="1383"/>
                  <a:pt x="2696" y="1372"/>
                </a:cubicBezTo>
                <a:cubicBezTo>
                  <a:pt x="2691" y="1360"/>
                  <a:pt x="2689" y="1358"/>
                  <a:pt x="2691" y="1351"/>
                </a:cubicBezTo>
                <a:cubicBezTo>
                  <a:pt x="2691" y="1345"/>
                  <a:pt x="2669" y="1277"/>
                  <a:pt x="2655" y="1241"/>
                </a:cubicBezTo>
                <a:cubicBezTo>
                  <a:pt x="2642" y="1203"/>
                  <a:pt x="2613" y="1127"/>
                  <a:pt x="2608" y="1114"/>
                </a:cubicBezTo>
                <a:cubicBezTo>
                  <a:pt x="2604" y="1102"/>
                  <a:pt x="2601" y="1091"/>
                  <a:pt x="2595" y="1082"/>
                </a:cubicBezTo>
                <a:cubicBezTo>
                  <a:pt x="2590" y="1071"/>
                  <a:pt x="2581" y="1048"/>
                  <a:pt x="2581" y="1037"/>
                </a:cubicBezTo>
                <a:cubicBezTo>
                  <a:pt x="2579" y="1026"/>
                  <a:pt x="2570" y="1004"/>
                  <a:pt x="2563" y="990"/>
                </a:cubicBezTo>
                <a:cubicBezTo>
                  <a:pt x="2559" y="979"/>
                  <a:pt x="2548" y="941"/>
                  <a:pt x="2541" y="916"/>
                </a:cubicBezTo>
                <a:cubicBezTo>
                  <a:pt x="2536" y="891"/>
                  <a:pt x="2525" y="860"/>
                  <a:pt x="2525" y="853"/>
                </a:cubicBezTo>
                <a:cubicBezTo>
                  <a:pt x="2523" y="844"/>
                  <a:pt x="2525" y="844"/>
                  <a:pt x="2527" y="842"/>
                </a:cubicBezTo>
                <a:cubicBezTo>
                  <a:pt x="2530" y="842"/>
                  <a:pt x="2534" y="842"/>
                  <a:pt x="2532" y="835"/>
                </a:cubicBezTo>
                <a:cubicBezTo>
                  <a:pt x="2530" y="828"/>
                  <a:pt x="2530" y="826"/>
                  <a:pt x="2532" y="822"/>
                </a:cubicBezTo>
                <a:cubicBezTo>
                  <a:pt x="2532" y="819"/>
                  <a:pt x="2530" y="813"/>
                  <a:pt x="2527" y="810"/>
                </a:cubicBezTo>
                <a:cubicBezTo>
                  <a:pt x="2523" y="808"/>
                  <a:pt x="2521" y="806"/>
                  <a:pt x="2518" y="801"/>
                </a:cubicBezTo>
                <a:cubicBezTo>
                  <a:pt x="2514" y="797"/>
                  <a:pt x="2512" y="797"/>
                  <a:pt x="2507" y="795"/>
                </a:cubicBezTo>
                <a:cubicBezTo>
                  <a:pt x="2501" y="792"/>
                  <a:pt x="2498" y="792"/>
                  <a:pt x="2498" y="784"/>
                </a:cubicBezTo>
                <a:cubicBezTo>
                  <a:pt x="2496" y="777"/>
                  <a:pt x="2492" y="777"/>
                  <a:pt x="2492" y="770"/>
                </a:cubicBezTo>
                <a:cubicBezTo>
                  <a:pt x="2492" y="763"/>
                  <a:pt x="2478" y="734"/>
                  <a:pt x="2476" y="725"/>
                </a:cubicBezTo>
                <a:cubicBezTo>
                  <a:pt x="2471" y="714"/>
                  <a:pt x="2469" y="691"/>
                  <a:pt x="2465" y="674"/>
                </a:cubicBezTo>
                <a:cubicBezTo>
                  <a:pt x="2462" y="658"/>
                  <a:pt x="2440" y="584"/>
                  <a:pt x="2355" y="588"/>
                </a:cubicBezTo>
                <a:cubicBezTo>
                  <a:pt x="2339" y="590"/>
                  <a:pt x="2335" y="579"/>
                  <a:pt x="2323" y="572"/>
                </a:cubicBezTo>
                <a:cubicBezTo>
                  <a:pt x="2312" y="568"/>
                  <a:pt x="2310" y="566"/>
                  <a:pt x="2303" y="557"/>
                </a:cubicBezTo>
                <a:cubicBezTo>
                  <a:pt x="2299" y="550"/>
                  <a:pt x="2288" y="548"/>
                  <a:pt x="2276" y="541"/>
                </a:cubicBezTo>
                <a:cubicBezTo>
                  <a:pt x="2265" y="534"/>
                  <a:pt x="2263" y="537"/>
                  <a:pt x="2254" y="528"/>
                </a:cubicBezTo>
                <a:cubicBezTo>
                  <a:pt x="2243" y="516"/>
                  <a:pt x="2234" y="507"/>
                  <a:pt x="2229" y="503"/>
                </a:cubicBezTo>
                <a:cubicBezTo>
                  <a:pt x="2227" y="498"/>
                  <a:pt x="2229" y="503"/>
                  <a:pt x="2220" y="503"/>
                </a:cubicBezTo>
                <a:cubicBezTo>
                  <a:pt x="2209" y="505"/>
                  <a:pt x="2216" y="501"/>
                  <a:pt x="2209" y="503"/>
                </a:cubicBezTo>
                <a:cubicBezTo>
                  <a:pt x="2202" y="505"/>
                  <a:pt x="2202" y="505"/>
                  <a:pt x="2200" y="501"/>
                </a:cubicBezTo>
                <a:cubicBezTo>
                  <a:pt x="2196" y="496"/>
                  <a:pt x="2193" y="489"/>
                  <a:pt x="2191" y="485"/>
                </a:cubicBezTo>
                <a:cubicBezTo>
                  <a:pt x="2189" y="480"/>
                  <a:pt x="2193" y="478"/>
                  <a:pt x="2200" y="480"/>
                </a:cubicBezTo>
                <a:cubicBezTo>
                  <a:pt x="2207" y="483"/>
                  <a:pt x="2216" y="483"/>
                  <a:pt x="2218" y="478"/>
                </a:cubicBezTo>
                <a:cubicBezTo>
                  <a:pt x="2222" y="471"/>
                  <a:pt x="2218" y="467"/>
                  <a:pt x="2222" y="460"/>
                </a:cubicBezTo>
                <a:cubicBezTo>
                  <a:pt x="2225" y="456"/>
                  <a:pt x="2225" y="449"/>
                  <a:pt x="2229" y="453"/>
                </a:cubicBezTo>
                <a:cubicBezTo>
                  <a:pt x="2234" y="456"/>
                  <a:pt x="2240" y="456"/>
                  <a:pt x="2245" y="453"/>
                </a:cubicBezTo>
                <a:cubicBezTo>
                  <a:pt x="2249" y="449"/>
                  <a:pt x="2261" y="431"/>
                  <a:pt x="2258" y="420"/>
                </a:cubicBezTo>
                <a:cubicBezTo>
                  <a:pt x="2256" y="406"/>
                  <a:pt x="2247" y="404"/>
                  <a:pt x="2254" y="397"/>
                </a:cubicBezTo>
                <a:cubicBezTo>
                  <a:pt x="2261" y="391"/>
                  <a:pt x="2270" y="391"/>
                  <a:pt x="2270" y="384"/>
                </a:cubicBezTo>
                <a:cubicBezTo>
                  <a:pt x="2270" y="375"/>
                  <a:pt x="2283" y="382"/>
                  <a:pt x="2288" y="375"/>
                </a:cubicBezTo>
                <a:cubicBezTo>
                  <a:pt x="2292" y="370"/>
                  <a:pt x="2296" y="364"/>
                  <a:pt x="2288" y="355"/>
                </a:cubicBezTo>
                <a:cubicBezTo>
                  <a:pt x="2279" y="346"/>
                  <a:pt x="2276" y="346"/>
                  <a:pt x="2283" y="341"/>
                </a:cubicBezTo>
                <a:cubicBezTo>
                  <a:pt x="2290" y="335"/>
                  <a:pt x="2294" y="330"/>
                  <a:pt x="2290" y="323"/>
                </a:cubicBezTo>
                <a:cubicBezTo>
                  <a:pt x="2283" y="314"/>
                  <a:pt x="2294" y="308"/>
                  <a:pt x="2299" y="303"/>
                </a:cubicBezTo>
                <a:cubicBezTo>
                  <a:pt x="2303" y="296"/>
                  <a:pt x="2308" y="299"/>
                  <a:pt x="2303" y="287"/>
                </a:cubicBezTo>
                <a:cubicBezTo>
                  <a:pt x="2296" y="278"/>
                  <a:pt x="2305" y="274"/>
                  <a:pt x="2299" y="267"/>
                </a:cubicBezTo>
                <a:cubicBezTo>
                  <a:pt x="2292" y="260"/>
                  <a:pt x="2301" y="249"/>
                  <a:pt x="2292" y="242"/>
                </a:cubicBezTo>
                <a:cubicBezTo>
                  <a:pt x="2281" y="233"/>
                  <a:pt x="2281" y="231"/>
                  <a:pt x="2288" y="227"/>
                </a:cubicBezTo>
                <a:cubicBezTo>
                  <a:pt x="2292" y="220"/>
                  <a:pt x="2296" y="216"/>
                  <a:pt x="2294" y="209"/>
                </a:cubicBezTo>
                <a:cubicBezTo>
                  <a:pt x="2290" y="202"/>
                  <a:pt x="2292" y="186"/>
                  <a:pt x="2283" y="180"/>
                </a:cubicBezTo>
                <a:cubicBezTo>
                  <a:pt x="2272" y="173"/>
                  <a:pt x="2290" y="173"/>
                  <a:pt x="2274" y="159"/>
                </a:cubicBezTo>
                <a:cubicBezTo>
                  <a:pt x="2258" y="146"/>
                  <a:pt x="2249" y="137"/>
                  <a:pt x="2249" y="126"/>
                </a:cubicBezTo>
                <a:cubicBezTo>
                  <a:pt x="2252" y="117"/>
                  <a:pt x="2258" y="112"/>
                  <a:pt x="2245" y="106"/>
                </a:cubicBezTo>
                <a:cubicBezTo>
                  <a:pt x="2231" y="99"/>
                  <a:pt x="2229" y="92"/>
                  <a:pt x="2231" y="85"/>
                </a:cubicBezTo>
                <a:cubicBezTo>
                  <a:pt x="2231" y="79"/>
                  <a:pt x="2231" y="67"/>
                  <a:pt x="2225" y="63"/>
                </a:cubicBezTo>
                <a:cubicBezTo>
                  <a:pt x="2216" y="58"/>
                  <a:pt x="2216" y="54"/>
                  <a:pt x="2207" y="56"/>
                </a:cubicBezTo>
                <a:cubicBezTo>
                  <a:pt x="2198" y="58"/>
                  <a:pt x="2196" y="65"/>
                  <a:pt x="2189" y="58"/>
                </a:cubicBezTo>
                <a:cubicBezTo>
                  <a:pt x="2182" y="52"/>
                  <a:pt x="2191" y="49"/>
                  <a:pt x="2180" y="45"/>
                </a:cubicBezTo>
                <a:cubicBezTo>
                  <a:pt x="2166" y="40"/>
                  <a:pt x="2173" y="47"/>
                  <a:pt x="2164" y="38"/>
                </a:cubicBezTo>
                <a:cubicBezTo>
                  <a:pt x="2155" y="31"/>
                  <a:pt x="2157" y="31"/>
                  <a:pt x="2146" y="31"/>
                </a:cubicBezTo>
                <a:cubicBezTo>
                  <a:pt x="2135" y="31"/>
                  <a:pt x="2131" y="29"/>
                  <a:pt x="2124" y="22"/>
                </a:cubicBezTo>
                <a:cubicBezTo>
                  <a:pt x="2101" y="11"/>
                  <a:pt x="2110" y="0"/>
                  <a:pt x="2099" y="5"/>
                </a:cubicBezTo>
                <a:cubicBezTo>
                  <a:pt x="2095" y="5"/>
                  <a:pt x="2099" y="11"/>
                  <a:pt x="2088" y="11"/>
                </a:cubicBezTo>
                <a:cubicBezTo>
                  <a:pt x="2077" y="9"/>
                  <a:pt x="2072" y="7"/>
                  <a:pt x="2066" y="9"/>
                </a:cubicBezTo>
                <a:cubicBezTo>
                  <a:pt x="2059" y="11"/>
                  <a:pt x="2052" y="7"/>
                  <a:pt x="2043" y="11"/>
                </a:cubicBezTo>
                <a:cubicBezTo>
                  <a:pt x="2036" y="16"/>
                  <a:pt x="2034" y="16"/>
                  <a:pt x="2023" y="16"/>
                </a:cubicBezTo>
                <a:cubicBezTo>
                  <a:pt x="2014" y="13"/>
                  <a:pt x="1998" y="13"/>
                  <a:pt x="1994" y="18"/>
                </a:cubicBezTo>
                <a:cubicBezTo>
                  <a:pt x="1989" y="25"/>
                  <a:pt x="1989" y="27"/>
                  <a:pt x="1974" y="29"/>
                </a:cubicBezTo>
                <a:cubicBezTo>
                  <a:pt x="1956" y="31"/>
                  <a:pt x="1947" y="34"/>
                  <a:pt x="1944" y="38"/>
                </a:cubicBezTo>
                <a:cubicBezTo>
                  <a:pt x="1940" y="45"/>
                  <a:pt x="1940" y="47"/>
                  <a:pt x="1933" y="52"/>
                </a:cubicBezTo>
                <a:cubicBezTo>
                  <a:pt x="1927" y="54"/>
                  <a:pt x="1909" y="61"/>
                  <a:pt x="1909" y="70"/>
                </a:cubicBezTo>
                <a:cubicBezTo>
                  <a:pt x="1906" y="79"/>
                  <a:pt x="1888" y="76"/>
                  <a:pt x="1882" y="83"/>
                </a:cubicBezTo>
                <a:cubicBezTo>
                  <a:pt x="1875" y="92"/>
                  <a:pt x="1873" y="99"/>
                  <a:pt x="1873" y="106"/>
                </a:cubicBezTo>
                <a:cubicBezTo>
                  <a:pt x="1875" y="112"/>
                  <a:pt x="1873" y="115"/>
                  <a:pt x="1868" y="121"/>
                </a:cubicBezTo>
                <a:cubicBezTo>
                  <a:pt x="1864" y="126"/>
                  <a:pt x="1846" y="141"/>
                  <a:pt x="1855" y="155"/>
                </a:cubicBezTo>
                <a:cubicBezTo>
                  <a:pt x="1857" y="162"/>
                  <a:pt x="1821" y="180"/>
                  <a:pt x="1841" y="198"/>
                </a:cubicBezTo>
                <a:cubicBezTo>
                  <a:pt x="1848" y="202"/>
                  <a:pt x="1852" y="207"/>
                  <a:pt x="1848" y="213"/>
                </a:cubicBezTo>
                <a:cubicBezTo>
                  <a:pt x="1844" y="220"/>
                  <a:pt x="1835" y="225"/>
                  <a:pt x="1835" y="233"/>
                </a:cubicBezTo>
                <a:cubicBezTo>
                  <a:pt x="1837" y="240"/>
                  <a:pt x="1823" y="247"/>
                  <a:pt x="1835" y="260"/>
                </a:cubicBezTo>
                <a:cubicBezTo>
                  <a:pt x="1844" y="267"/>
                  <a:pt x="1846" y="278"/>
                  <a:pt x="1844" y="283"/>
                </a:cubicBezTo>
                <a:cubicBezTo>
                  <a:pt x="1841" y="287"/>
                  <a:pt x="1839" y="301"/>
                  <a:pt x="1846" y="308"/>
                </a:cubicBezTo>
                <a:cubicBezTo>
                  <a:pt x="1852" y="314"/>
                  <a:pt x="1855" y="321"/>
                  <a:pt x="1850" y="328"/>
                </a:cubicBezTo>
                <a:cubicBezTo>
                  <a:pt x="1846" y="335"/>
                  <a:pt x="1855" y="348"/>
                  <a:pt x="1864" y="350"/>
                </a:cubicBezTo>
                <a:cubicBezTo>
                  <a:pt x="1875" y="352"/>
                  <a:pt x="1886" y="364"/>
                  <a:pt x="1891" y="373"/>
                </a:cubicBezTo>
                <a:cubicBezTo>
                  <a:pt x="1895" y="384"/>
                  <a:pt x="1893" y="400"/>
                  <a:pt x="1909" y="402"/>
                </a:cubicBezTo>
                <a:cubicBezTo>
                  <a:pt x="1922" y="402"/>
                  <a:pt x="1922" y="415"/>
                  <a:pt x="1920" y="422"/>
                </a:cubicBezTo>
                <a:cubicBezTo>
                  <a:pt x="1920" y="427"/>
                  <a:pt x="1911" y="445"/>
                  <a:pt x="1927" y="453"/>
                </a:cubicBezTo>
                <a:cubicBezTo>
                  <a:pt x="1944" y="460"/>
                  <a:pt x="1947" y="462"/>
                  <a:pt x="1947" y="469"/>
                </a:cubicBezTo>
                <a:cubicBezTo>
                  <a:pt x="1949" y="476"/>
                  <a:pt x="1958" y="489"/>
                  <a:pt x="1965" y="489"/>
                </a:cubicBezTo>
                <a:cubicBezTo>
                  <a:pt x="1971" y="487"/>
                  <a:pt x="1971" y="483"/>
                  <a:pt x="1976" y="485"/>
                </a:cubicBezTo>
                <a:cubicBezTo>
                  <a:pt x="1980" y="487"/>
                  <a:pt x="1983" y="489"/>
                  <a:pt x="1987" y="492"/>
                </a:cubicBezTo>
                <a:cubicBezTo>
                  <a:pt x="1992" y="494"/>
                  <a:pt x="1992" y="496"/>
                  <a:pt x="1994" y="503"/>
                </a:cubicBezTo>
                <a:cubicBezTo>
                  <a:pt x="1996" y="510"/>
                  <a:pt x="2007" y="557"/>
                  <a:pt x="2012" y="561"/>
                </a:cubicBezTo>
                <a:cubicBezTo>
                  <a:pt x="2014" y="566"/>
                  <a:pt x="2005" y="564"/>
                  <a:pt x="2009" y="572"/>
                </a:cubicBezTo>
                <a:cubicBezTo>
                  <a:pt x="2014" y="581"/>
                  <a:pt x="2014" y="581"/>
                  <a:pt x="2016" y="590"/>
                </a:cubicBezTo>
                <a:cubicBezTo>
                  <a:pt x="2018" y="597"/>
                  <a:pt x="2023" y="608"/>
                  <a:pt x="2021" y="613"/>
                </a:cubicBezTo>
                <a:cubicBezTo>
                  <a:pt x="2021" y="615"/>
                  <a:pt x="2021" y="622"/>
                  <a:pt x="2021" y="624"/>
                </a:cubicBezTo>
                <a:cubicBezTo>
                  <a:pt x="2021" y="629"/>
                  <a:pt x="2021" y="642"/>
                  <a:pt x="2016" y="647"/>
                </a:cubicBezTo>
                <a:cubicBezTo>
                  <a:pt x="2009" y="651"/>
                  <a:pt x="1998" y="678"/>
                  <a:pt x="1938" y="709"/>
                </a:cubicBezTo>
                <a:cubicBezTo>
                  <a:pt x="1924" y="716"/>
                  <a:pt x="1913" y="730"/>
                  <a:pt x="1904" y="736"/>
                </a:cubicBezTo>
                <a:cubicBezTo>
                  <a:pt x="1895" y="743"/>
                  <a:pt x="1884" y="754"/>
                  <a:pt x="1879" y="757"/>
                </a:cubicBezTo>
                <a:cubicBezTo>
                  <a:pt x="1875" y="761"/>
                  <a:pt x="1852" y="788"/>
                  <a:pt x="1852" y="804"/>
                </a:cubicBezTo>
                <a:cubicBezTo>
                  <a:pt x="1852" y="822"/>
                  <a:pt x="1848" y="878"/>
                  <a:pt x="1850" y="894"/>
                </a:cubicBezTo>
                <a:cubicBezTo>
                  <a:pt x="1852" y="907"/>
                  <a:pt x="1855" y="920"/>
                  <a:pt x="1857" y="934"/>
                </a:cubicBezTo>
                <a:cubicBezTo>
                  <a:pt x="1857" y="950"/>
                  <a:pt x="1866" y="1004"/>
                  <a:pt x="1868" y="1028"/>
                </a:cubicBezTo>
                <a:cubicBezTo>
                  <a:pt x="1870" y="1055"/>
                  <a:pt x="1870" y="1089"/>
                  <a:pt x="1875" y="1102"/>
                </a:cubicBezTo>
                <a:cubicBezTo>
                  <a:pt x="1879" y="1118"/>
                  <a:pt x="1879" y="1136"/>
                  <a:pt x="1882" y="1158"/>
                </a:cubicBezTo>
                <a:cubicBezTo>
                  <a:pt x="1884" y="1179"/>
                  <a:pt x="1884" y="1244"/>
                  <a:pt x="1884" y="1259"/>
                </a:cubicBezTo>
                <a:cubicBezTo>
                  <a:pt x="1886" y="1273"/>
                  <a:pt x="1886" y="1291"/>
                  <a:pt x="1888" y="1307"/>
                </a:cubicBezTo>
                <a:cubicBezTo>
                  <a:pt x="1891" y="1322"/>
                  <a:pt x="1886" y="1349"/>
                  <a:pt x="1884" y="1360"/>
                </a:cubicBezTo>
                <a:cubicBezTo>
                  <a:pt x="1884" y="1374"/>
                  <a:pt x="1888" y="1387"/>
                  <a:pt x="1886" y="1394"/>
                </a:cubicBezTo>
                <a:cubicBezTo>
                  <a:pt x="1884" y="1401"/>
                  <a:pt x="1879" y="1421"/>
                  <a:pt x="1882" y="1439"/>
                </a:cubicBezTo>
                <a:cubicBezTo>
                  <a:pt x="1882" y="1457"/>
                  <a:pt x="1884" y="1459"/>
                  <a:pt x="1882" y="1470"/>
                </a:cubicBezTo>
                <a:cubicBezTo>
                  <a:pt x="1879" y="1479"/>
                  <a:pt x="1877" y="1495"/>
                  <a:pt x="1879" y="1509"/>
                </a:cubicBezTo>
                <a:cubicBezTo>
                  <a:pt x="1879" y="1524"/>
                  <a:pt x="1882" y="1531"/>
                  <a:pt x="1882" y="1554"/>
                </a:cubicBezTo>
                <a:cubicBezTo>
                  <a:pt x="1879" y="1574"/>
                  <a:pt x="1877" y="1594"/>
                  <a:pt x="1879" y="1605"/>
                </a:cubicBezTo>
                <a:cubicBezTo>
                  <a:pt x="1879" y="1616"/>
                  <a:pt x="1875" y="1675"/>
                  <a:pt x="1870" y="1684"/>
                </a:cubicBezTo>
                <a:cubicBezTo>
                  <a:pt x="1868" y="1690"/>
                  <a:pt x="1861" y="1715"/>
                  <a:pt x="1859" y="1751"/>
                </a:cubicBezTo>
                <a:cubicBezTo>
                  <a:pt x="1855" y="1789"/>
                  <a:pt x="1850" y="1836"/>
                  <a:pt x="1846" y="1850"/>
                </a:cubicBezTo>
                <a:cubicBezTo>
                  <a:pt x="1844" y="1866"/>
                  <a:pt x="1839" y="1879"/>
                  <a:pt x="1835" y="1886"/>
                </a:cubicBezTo>
                <a:cubicBezTo>
                  <a:pt x="1826" y="1897"/>
                  <a:pt x="1839" y="1890"/>
                  <a:pt x="1832" y="1902"/>
                </a:cubicBezTo>
                <a:cubicBezTo>
                  <a:pt x="1830" y="1904"/>
                  <a:pt x="1828" y="1908"/>
                  <a:pt x="1825" y="1915"/>
                </a:cubicBezTo>
                <a:cubicBezTo>
                  <a:pt x="1823" y="1889"/>
                  <a:pt x="1820" y="1867"/>
                  <a:pt x="1818" y="1859"/>
                </a:cubicBezTo>
                <a:cubicBezTo>
                  <a:pt x="1811" y="1834"/>
                  <a:pt x="1805" y="1821"/>
                  <a:pt x="1805" y="1812"/>
                </a:cubicBezTo>
                <a:cubicBezTo>
                  <a:pt x="1803" y="1803"/>
                  <a:pt x="1803" y="1796"/>
                  <a:pt x="1798" y="1791"/>
                </a:cubicBezTo>
                <a:cubicBezTo>
                  <a:pt x="1796" y="1785"/>
                  <a:pt x="1789" y="1758"/>
                  <a:pt x="1785" y="1751"/>
                </a:cubicBezTo>
                <a:cubicBezTo>
                  <a:pt x="1778" y="1747"/>
                  <a:pt x="1776" y="1747"/>
                  <a:pt x="1769" y="1747"/>
                </a:cubicBezTo>
                <a:cubicBezTo>
                  <a:pt x="1760" y="1747"/>
                  <a:pt x="1758" y="1747"/>
                  <a:pt x="1755" y="1738"/>
                </a:cubicBezTo>
                <a:cubicBezTo>
                  <a:pt x="1755" y="1726"/>
                  <a:pt x="1746" y="1695"/>
                  <a:pt x="1742" y="1677"/>
                </a:cubicBezTo>
                <a:cubicBezTo>
                  <a:pt x="1737" y="1661"/>
                  <a:pt x="1733" y="1619"/>
                  <a:pt x="1729" y="1594"/>
                </a:cubicBezTo>
                <a:cubicBezTo>
                  <a:pt x="1724" y="1569"/>
                  <a:pt x="1704" y="1491"/>
                  <a:pt x="1699" y="1470"/>
                </a:cubicBezTo>
                <a:cubicBezTo>
                  <a:pt x="1693" y="1450"/>
                  <a:pt x="1670" y="1390"/>
                  <a:pt x="1666" y="1381"/>
                </a:cubicBezTo>
                <a:cubicBezTo>
                  <a:pt x="1661" y="1374"/>
                  <a:pt x="1659" y="1376"/>
                  <a:pt x="1666" y="1369"/>
                </a:cubicBezTo>
                <a:cubicBezTo>
                  <a:pt x="1670" y="1360"/>
                  <a:pt x="1713" y="1295"/>
                  <a:pt x="1729" y="1250"/>
                </a:cubicBezTo>
                <a:cubicBezTo>
                  <a:pt x="1742" y="1217"/>
                  <a:pt x="1749" y="1165"/>
                  <a:pt x="1753" y="1138"/>
                </a:cubicBezTo>
                <a:cubicBezTo>
                  <a:pt x="1755" y="1123"/>
                  <a:pt x="1755" y="1118"/>
                  <a:pt x="1760" y="1114"/>
                </a:cubicBezTo>
                <a:cubicBezTo>
                  <a:pt x="1762" y="1111"/>
                  <a:pt x="1762" y="1100"/>
                  <a:pt x="1760" y="1091"/>
                </a:cubicBezTo>
                <a:cubicBezTo>
                  <a:pt x="1758" y="1084"/>
                  <a:pt x="1767" y="1044"/>
                  <a:pt x="1771" y="1028"/>
                </a:cubicBezTo>
                <a:cubicBezTo>
                  <a:pt x="1773" y="1012"/>
                  <a:pt x="1776" y="1010"/>
                  <a:pt x="1778" y="1008"/>
                </a:cubicBezTo>
                <a:cubicBezTo>
                  <a:pt x="1782" y="1008"/>
                  <a:pt x="1782" y="995"/>
                  <a:pt x="1782" y="983"/>
                </a:cubicBezTo>
                <a:cubicBezTo>
                  <a:pt x="1782" y="972"/>
                  <a:pt x="1785" y="959"/>
                  <a:pt x="1787" y="952"/>
                </a:cubicBezTo>
                <a:cubicBezTo>
                  <a:pt x="1789" y="945"/>
                  <a:pt x="1794" y="905"/>
                  <a:pt x="1796" y="894"/>
                </a:cubicBezTo>
                <a:cubicBezTo>
                  <a:pt x="1796" y="882"/>
                  <a:pt x="1796" y="835"/>
                  <a:pt x="1764" y="817"/>
                </a:cubicBezTo>
                <a:cubicBezTo>
                  <a:pt x="1749" y="810"/>
                  <a:pt x="1731" y="801"/>
                  <a:pt x="1724" y="799"/>
                </a:cubicBezTo>
                <a:cubicBezTo>
                  <a:pt x="1715" y="799"/>
                  <a:pt x="1711" y="786"/>
                  <a:pt x="1704" y="766"/>
                </a:cubicBezTo>
                <a:cubicBezTo>
                  <a:pt x="1697" y="745"/>
                  <a:pt x="1688" y="723"/>
                  <a:pt x="1684" y="669"/>
                </a:cubicBezTo>
                <a:cubicBezTo>
                  <a:pt x="1679" y="615"/>
                  <a:pt x="1672" y="570"/>
                  <a:pt x="1666" y="532"/>
                </a:cubicBezTo>
                <a:cubicBezTo>
                  <a:pt x="1657" y="492"/>
                  <a:pt x="1646" y="424"/>
                  <a:pt x="1610" y="373"/>
                </a:cubicBezTo>
                <a:cubicBezTo>
                  <a:pt x="1574" y="321"/>
                  <a:pt x="1507" y="285"/>
                  <a:pt x="1459" y="305"/>
                </a:cubicBezTo>
                <a:cubicBezTo>
                  <a:pt x="1448" y="312"/>
                  <a:pt x="1455" y="314"/>
                  <a:pt x="1439" y="308"/>
                </a:cubicBezTo>
                <a:cubicBezTo>
                  <a:pt x="1424" y="303"/>
                  <a:pt x="1363" y="308"/>
                  <a:pt x="1338" y="339"/>
                </a:cubicBezTo>
                <a:cubicBezTo>
                  <a:pt x="1327" y="352"/>
                  <a:pt x="1316" y="361"/>
                  <a:pt x="1311" y="370"/>
                </a:cubicBezTo>
                <a:cubicBezTo>
                  <a:pt x="1307" y="377"/>
                  <a:pt x="1282" y="411"/>
                  <a:pt x="1262" y="476"/>
                </a:cubicBezTo>
                <a:cubicBezTo>
                  <a:pt x="1260" y="487"/>
                  <a:pt x="1249" y="521"/>
                  <a:pt x="1244" y="570"/>
                </a:cubicBezTo>
                <a:cubicBezTo>
                  <a:pt x="1242" y="620"/>
                  <a:pt x="1235" y="642"/>
                  <a:pt x="1237" y="669"/>
                </a:cubicBezTo>
                <a:cubicBezTo>
                  <a:pt x="1237" y="696"/>
                  <a:pt x="1233" y="723"/>
                  <a:pt x="1242" y="745"/>
                </a:cubicBezTo>
                <a:cubicBezTo>
                  <a:pt x="1251" y="768"/>
                  <a:pt x="1253" y="786"/>
                  <a:pt x="1253" y="792"/>
                </a:cubicBezTo>
                <a:cubicBezTo>
                  <a:pt x="1255" y="801"/>
                  <a:pt x="1258" y="804"/>
                  <a:pt x="1251" y="806"/>
                </a:cubicBezTo>
                <a:cubicBezTo>
                  <a:pt x="1246" y="806"/>
                  <a:pt x="1211" y="810"/>
                  <a:pt x="1181" y="826"/>
                </a:cubicBezTo>
                <a:cubicBezTo>
                  <a:pt x="1175" y="828"/>
                  <a:pt x="1177" y="828"/>
                  <a:pt x="1170" y="828"/>
                </a:cubicBezTo>
                <a:cubicBezTo>
                  <a:pt x="1166" y="828"/>
                  <a:pt x="1139" y="831"/>
                  <a:pt x="1132" y="867"/>
                </a:cubicBezTo>
                <a:cubicBezTo>
                  <a:pt x="1132" y="873"/>
                  <a:pt x="1132" y="876"/>
                  <a:pt x="1130" y="878"/>
                </a:cubicBezTo>
                <a:cubicBezTo>
                  <a:pt x="1128" y="882"/>
                  <a:pt x="1121" y="894"/>
                  <a:pt x="1121" y="909"/>
                </a:cubicBezTo>
                <a:cubicBezTo>
                  <a:pt x="1123" y="914"/>
                  <a:pt x="1121" y="916"/>
                  <a:pt x="1119" y="920"/>
                </a:cubicBezTo>
                <a:cubicBezTo>
                  <a:pt x="1116" y="925"/>
                  <a:pt x="1114" y="932"/>
                  <a:pt x="1110" y="936"/>
                </a:cubicBezTo>
                <a:cubicBezTo>
                  <a:pt x="1105" y="945"/>
                  <a:pt x="1081" y="938"/>
                  <a:pt x="1094" y="965"/>
                </a:cubicBezTo>
                <a:cubicBezTo>
                  <a:pt x="1094" y="972"/>
                  <a:pt x="1096" y="968"/>
                  <a:pt x="1094" y="977"/>
                </a:cubicBezTo>
                <a:cubicBezTo>
                  <a:pt x="1092" y="983"/>
                  <a:pt x="1083" y="1001"/>
                  <a:pt x="1081" y="1010"/>
                </a:cubicBezTo>
                <a:cubicBezTo>
                  <a:pt x="1078" y="1024"/>
                  <a:pt x="1067" y="1019"/>
                  <a:pt x="1067" y="1024"/>
                </a:cubicBezTo>
                <a:cubicBezTo>
                  <a:pt x="1065" y="1028"/>
                  <a:pt x="1072" y="1033"/>
                  <a:pt x="1067" y="1039"/>
                </a:cubicBezTo>
                <a:cubicBezTo>
                  <a:pt x="1063" y="1048"/>
                  <a:pt x="1045" y="1087"/>
                  <a:pt x="1038" y="1107"/>
                </a:cubicBezTo>
                <a:cubicBezTo>
                  <a:pt x="1029" y="1125"/>
                  <a:pt x="1011" y="1158"/>
                  <a:pt x="1007" y="1167"/>
                </a:cubicBezTo>
                <a:cubicBezTo>
                  <a:pt x="1000" y="1176"/>
                  <a:pt x="998" y="1176"/>
                  <a:pt x="998" y="1165"/>
                </a:cubicBezTo>
                <a:cubicBezTo>
                  <a:pt x="998" y="1156"/>
                  <a:pt x="991" y="1062"/>
                  <a:pt x="989" y="1037"/>
                </a:cubicBezTo>
                <a:cubicBezTo>
                  <a:pt x="986" y="1015"/>
                  <a:pt x="984" y="972"/>
                  <a:pt x="982" y="959"/>
                </a:cubicBezTo>
                <a:cubicBezTo>
                  <a:pt x="982" y="945"/>
                  <a:pt x="982" y="938"/>
                  <a:pt x="977" y="932"/>
                </a:cubicBezTo>
                <a:cubicBezTo>
                  <a:pt x="973" y="925"/>
                  <a:pt x="966" y="900"/>
                  <a:pt x="939" y="880"/>
                </a:cubicBezTo>
                <a:cubicBezTo>
                  <a:pt x="912" y="860"/>
                  <a:pt x="901" y="855"/>
                  <a:pt x="888" y="849"/>
                </a:cubicBezTo>
                <a:cubicBezTo>
                  <a:pt x="872" y="844"/>
                  <a:pt x="861" y="840"/>
                  <a:pt x="854" y="835"/>
                </a:cubicBezTo>
                <a:cubicBezTo>
                  <a:pt x="850" y="831"/>
                  <a:pt x="843" y="817"/>
                  <a:pt x="836" y="810"/>
                </a:cubicBezTo>
                <a:cubicBezTo>
                  <a:pt x="829" y="804"/>
                  <a:pt x="800" y="777"/>
                  <a:pt x="785" y="768"/>
                </a:cubicBezTo>
                <a:cubicBezTo>
                  <a:pt x="769" y="759"/>
                  <a:pt x="769" y="759"/>
                  <a:pt x="764" y="757"/>
                </a:cubicBezTo>
                <a:cubicBezTo>
                  <a:pt x="762" y="752"/>
                  <a:pt x="760" y="752"/>
                  <a:pt x="760" y="748"/>
                </a:cubicBezTo>
                <a:cubicBezTo>
                  <a:pt x="760" y="743"/>
                  <a:pt x="760" y="674"/>
                  <a:pt x="760" y="665"/>
                </a:cubicBezTo>
                <a:cubicBezTo>
                  <a:pt x="760" y="653"/>
                  <a:pt x="762" y="649"/>
                  <a:pt x="764" y="647"/>
                </a:cubicBezTo>
                <a:cubicBezTo>
                  <a:pt x="767" y="644"/>
                  <a:pt x="769" y="644"/>
                  <a:pt x="773" y="642"/>
                </a:cubicBezTo>
                <a:cubicBezTo>
                  <a:pt x="776" y="638"/>
                  <a:pt x="778" y="640"/>
                  <a:pt x="778" y="640"/>
                </a:cubicBezTo>
                <a:cubicBezTo>
                  <a:pt x="778" y="640"/>
                  <a:pt x="778" y="642"/>
                  <a:pt x="780" y="638"/>
                </a:cubicBezTo>
                <a:cubicBezTo>
                  <a:pt x="785" y="633"/>
                  <a:pt x="778" y="647"/>
                  <a:pt x="782" y="640"/>
                </a:cubicBezTo>
                <a:cubicBezTo>
                  <a:pt x="789" y="633"/>
                  <a:pt x="789" y="635"/>
                  <a:pt x="789" y="635"/>
                </a:cubicBezTo>
                <a:cubicBezTo>
                  <a:pt x="789" y="635"/>
                  <a:pt x="789" y="635"/>
                  <a:pt x="793" y="631"/>
                </a:cubicBezTo>
                <a:cubicBezTo>
                  <a:pt x="793" y="631"/>
                  <a:pt x="793" y="631"/>
                  <a:pt x="791" y="640"/>
                </a:cubicBezTo>
                <a:cubicBezTo>
                  <a:pt x="791" y="640"/>
                  <a:pt x="798" y="631"/>
                  <a:pt x="802" y="622"/>
                </a:cubicBezTo>
                <a:cubicBezTo>
                  <a:pt x="807" y="611"/>
                  <a:pt x="807" y="615"/>
                  <a:pt x="811" y="604"/>
                </a:cubicBezTo>
                <a:cubicBezTo>
                  <a:pt x="816" y="593"/>
                  <a:pt x="827" y="570"/>
                  <a:pt x="827" y="541"/>
                </a:cubicBezTo>
                <a:cubicBezTo>
                  <a:pt x="827" y="510"/>
                  <a:pt x="820" y="467"/>
                  <a:pt x="814" y="445"/>
                </a:cubicBezTo>
                <a:cubicBezTo>
                  <a:pt x="809" y="422"/>
                  <a:pt x="791" y="373"/>
                  <a:pt x="751" y="326"/>
                </a:cubicBezTo>
                <a:cubicBezTo>
                  <a:pt x="726" y="303"/>
                  <a:pt x="720" y="303"/>
                  <a:pt x="704" y="296"/>
                </a:cubicBezTo>
                <a:cubicBezTo>
                  <a:pt x="688" y="287"/>
                  <a:pt x="637" y="269"/>
                  <a:pt x="610" y="285"/>
                </a:cubicBezTo>
                <a:cubicBezTo>
                  <a:pt x="603" y="290"/>
                  <a:pt x="605" y="294"/>
                  <a:pt x="592" y="294"/>
                </a:cubicBezTo>
                <a:cubicBezTo>
                  <a:pt x="578" y="294"/>
                  <a:pt x="583" y="299"/>
                  <a:pt x="572" y="301"/>
                </a:cubicBezTo>
                <a:cubicBezTo>
                  <a:pt x="560" y="305"/>
                  <a:pt x="545" y="314"/>
                  <a:pt x="536" y="319"/>
                </a:cubicBezTo>
                <a:cubicBezTo>
                  <a:pt x="524" y="326"/>
                  <a:pt x="504" y="350"/>
                  <a:pt x="498" y="364"/>
                </a:cubicBezTo>
                <a:cubicBezTo>
                  <a:pt x="491" y="379"/>
                  <a:pt x="471" y="413"/>
                  <a:pt x="468" y="418"/>
                </a:cubicBezTo>
                <a:cubicBezTo>
                  <a:pt x="464" y="424"/>
                  <a:pt x="455" y="465"/>
                  <a:pt x="455" y="487"/>
                </a:cubicBezTo>
                <a:cubicBezTo>
                  <a:pt x="457" y="510"/>
                  <a:pt x="462" y="559"/>
                  <a:pt x="464" y="575"/>
                </a:cubicBezTo>
                <a:cubicBezTo>
                  <a:pt x="466" y="590"/>
                  <a:pt x="477" y="633"/>
                  <a:pt x="477" y="633"/>
                </a:cubicBezTo>
                <a:cubicBezTo>
                  <a:pt x="477" y="633"/>
                  <a:pt x="477" y="631"/>
                  <a:pt x="477" y="626"/>
                </a:cubicBezTo>
                <a:cubicBezTo>
                  <a:pt x="477" y="624"/>
                  <a:pt x="484" y="629"/>
                  <a:pt x="484" y="635"/>
                </a:cubicBezTo>
                <a:cubicBezTo>
                  <a:pt x="486" y="640"/>
                  <a:pt x="491" y="640"/>
                  <a:pt x="493" y="642"/>
                </a:cubicBezTo>
                <a:cubicBezTo>
                  <a:pt x="495" y="647"/>
                  <a:pt x="504" y="662"/>
                  <a:pt x="511" y="667"/>
                </a:cubicBezTo>
                <a:cubicBezTo>
                  <a:pt x="520" y="674"/>
                  <a:pt x="522" y="674"/>
                  <a:pt x="524" y="678"/>
                </a:cubicBezTo>
                <a:cubicBezTo>
                  <a:pt x="527" y="685"/>
                  <a:pt x="527" y="694"/>
                  <a:pt x="527" y="694"/>
                </a:cubicBezTo>
                <a:cubicBezTo>
                  <a:pt x="527" y="694"/>
                  <a:pt x="531" y="694"/>
                  <a:pt x="529" y="689"/>
                </a:cubicBezTo>
                <a:cubicBezTo>
                  <a:pt x="529" y="685"/>
                  <a:pt x="538" y="694"/>
                  <a:pt x="538" y="694"/>
                </a:cubicBezTo>
                <a:cubicBezTo>
                  <a:pt x="538" y="694"/>
                  <a:pt x="536" y="689"/>
                  <a:pt x="533" y="685"/>
                </a:cubicBezTo>
                <a:cubicBezTo>
                  <a:pt x="531" y="680"/>
                  <a:pt x="538" y="678"/>
                  <a:pt x="540" y="680"/>
                </a:cubicBezTo>
                <a:cubicBezTo>
                  <a:pt x="545" y="682"/>
                  <a:pt x="556" y="691"/>
                  <a:pt x="563" y="696"/>
                </a:cubicBezTo>
                <a:cubicBezTo>
                  <a:pt x="569" y="700"/>
                  <a:pt x="576" y="700"/>
                  <a:pt x="576" y="700"/>
                </a:cubicBezTo>
                <a:cubicBezTo>
                  <a:pt x="576" y="700"/>
                  <a:pt x="567" y="696"/>
                  <a:pt x="565" y="691"/>
                </a:cubicBezTo>
                <a:cubicBezTo>
                  <a:pt x="563" y="687"/>
                  <a:pt x="572" y="691"/>
                  <a:pt x="572" y="691"/>
                </a:cubicBezTo>
                <a:cubicBezTo>
                  <a:pt x="572" y="691"/>
                  <a:pt x="558" y="685"/>
                  <a:pt x="556" y="682"/>
                </a:cubicBezTo>
                <a:cubicBezTo>
                  <a:pt x="554" y="679"/>
                  <a:pt x="561" y="681"/>
                  <a:pt x="564" y="682"/>
                </a:cubicBezTo>
                <a:cubicBezTo>
                  <a:pt x="562" y="681"/>
                  <a:pt x="558" y="680"/>
                  <a:pt x="558" y="678"/>
                </a:cubicBezTo>
                <a:cubicBezTo>
                  <a:pt x="558" y="674"/>
                  <a:pt x="567" y="676"/>
                  <a:pt x="569" y="678"/>
                </a:cubicBezTo>
                <a:cubicBezTo>
                  <a:pt x="572" y="680"/>
                  <a:pt x="574" y="678"/>
                  <a:pt x="574" y="678"/>
                </a:cubicBezTo>
                <a:cubicBezTo>
                  <a:pt x="574" y="678"/>
                  <a:pt x="569" y="678"/>
                  <a:pt x="572" y="676"/>
                </a:cubicBezTo>
                <a:cubicBezTo>
                  <a:pt x="574" y="674"/>
                  <a:pt x="580" y="674"/>
                  <a:pt x="580" y="678"/>
                </a:cubicBezTo>
                <a:cubicBezTo>
                  <a:pt x="580" y="682"/>
                  <a:pt x="585" y="705"/>
                  <a:pt x="576" y="725"/>
                </a:cubicBezTo>
                <a:cubicBezTo>
                  <a:pt x="572" y="732"/>
                  <a:pt x="574" y="732"/>
                  <a:pt x="567" y="730"/>
                </a:cubicBezTo>
                <a:cubicBezTo>
                  <a:pt x="558" y="727"/>
                  <a:pt x="554" y="727"/>
                  <a:pt x="547" y="727"/>
                </a:cubicBezTo>
                <a:cubicBezTo>
                  <a:pt x="542" y="727"/>
                  <a:pt x="538" y="730"/>
                  <a:pt x="533" y="736"/>
                </a:cubicBezTo>
                <a:cubicBezTo>
                  <a:pt x="527" y="745"/>
                  <a:pt x="524" y="750"/>
                  <a:pt x="513" y="759"/>
                </a:cubicBezTo>
                <a:cubicBezTo>
                  <a:pt x="502" y="766"/>
                  <a:pt x="493" y="775"/>
                  <a:pt x="489" y="777"/>
                </a:cubicBezTo>
                <a:cubicBezTo>
                  <a:pt x="484" y="779"/>
                  <a:pt x="477" y="779"/>
                  <a:pt x="475" y="786"/>
                </a:cubicBezTo>
                <a:cubicBezTo>
                  <a:pt x="475" y="788"/>
                  <a:pt x="473" y="792"/>
                  <a:pt x="466" y="795"/>
                </a:cubicBezTo>
                <a:cubicBezTo>
                  <a:pt x="457" y="797"/>
                  <a:pt x="448" y="806"/>
                  <a:pt x="444" y="810"/>
                </a:cubicBezTo>
                <a:cubicBezTo>
                  <a:pt x="437" y="813"/>
                  <a:pt x="435" y="817"/>
                  <a:pt x="424" y="822"/>
                </a:cubicBezTo>
                <a:cubicBezTo>
                  <a:pt x="415" y="826"/>
                  <a:pt x="379" y="842"/>
                  <a:pt x="370" y="844"/>
                </a:cubicBezTo>
                <a:cubicBezTo>
                  <a:pt x="363" y="849"/>
                  <a:pt x="361" y="853"/>
                  <a:pt x="352" y="858"/>
                </a:cubicBezTo>
                <a:cubicBezTo>
                  <a:pt x="343" y="860"/>
                  <a:pt x="332" y="867"/>
                  <a:pt x="323" y="871"/>
                </a:cubicBezTo>
                <a:cubicBezTo>
                  <a:pt x="314" y="873"/>
                  <a:pt x="309" y="878"/>
                  <a:pt x="309" y="885"/>
                </a:cubicBezTo>
                <a:cubicBezTo>
                  <a:pt x="311" y="891"/>
                  <a:pt x="316" y="907"/>
                  <a:pt x="309" y="936"/>
                </a:cubicBezTo>
                <a:cubicBezTo>
                  <a:pt x="302" y="963"/>
                  <a:pt x="287" y="1028"/>
                  <a:pt x="285" y="1042"/>
                </a:cubicBezTo>
                <a:cubicBezTo>
                  <a:pt x="282" y="1053"/>
                  <a:pt x="276" y="1093"/>
                  <a:pt x="278" y="1136"/>
                </a:cubicBezTo>
                <a:cubicBezTo>
                  <a:pt x="280" y="1181"/>
                  <a:pt x="285" y="1286"/>
                  <a:pt x="285" y="1293"/>
                </a:cubicBezTo>
                <a:cubicBezTo>
                  <a:pt x="282" y="1302"/>
                  <a:pt x="280" y="1338"/>
                  <a:pt x="282" y="1347"/>
                </a:cubicBezTo>
                <a:cubicBezTo>
                  <a:pt x="287" y="1356"/>
                  <a:pt x="287" y="1376"/>
                  <a:pt x="287" y="1394"/>
                </a:cubicBezTo>
                <a:cubicBezTo>
                  <a:pt x="285" y="1412"/>
                  <a:pt x="280" y="1450"/>
                  <a:pt x="280" y="1459"/>
                </a:cubicBezTo>
                <a:cubicBezTo>
                  <a:pt x="278" y="1468"/>
                  <a:pt x="276" y="1477"/>
                  <a:pt x="273" y="1484"/>
                </a:cubicBezTo>
                <a:cubicBezTo>
                  <a:pt x="273" y="1488"/>
                  <a:pt x="276" y="1511"/>
                  <a:pt x="276" y="1518"/>
                </a:cubicBezTo>
                <a:cubicBezTo>
                  <a:pt x="276" y="1524"/>
                  <a:pt x="273" y="1578"/>
                  <a:pt x="271" y="1587"/>
                </a:cubicBezTo>
                <a:cubicBezTo>
                  <a:pt x="271" y="1596"/>
                  <a:pt x="271" y="1607"/>
                  <a:pt x="271" y="1616"/>
                </a:cubicBezTo>
                <a:cubicBezTo>
                  <a:pt x="269" y="1623"/>
                  <a:pt x="269" y="1666"/>
                  <a:pt x="269" y="1675"/>
                </a:cubicBezTo>
                <a:cubicBezTo>
                  <a:pt x="267" y="1686"/>
                  <a:pt x="267" y="1688"/>
                  <a:pt x="276" y="1693"/>
                </a:cubicBezTo>
                <a:cubicBezTo>
                  <a:pt x="280" y="1697"/>
                  <a:pt x="282" y="1695"/>
                  <a:pt x="282" y="1702"/>
                </a:cubicBezTo>
                <a:cubicBezTo>
                  <a:pt x="282" y="1708"/>
                  <a:pt x="287" y="1767"/>
                  <a:pt x="285" y="1798"/>
                </a:cubicBezTo>
                <a:cubicBezTo>
                  <a:pt x="282" y="1830"/>
                  <a:pt x="282" y="1868"/>
                  <a:pt x="282" y="1879"/>
                </a:cubicBezTo>
                <a:cubicBezTo>
                  <a:pt x="282" y="1893"/>
                  <a:pt x="282" y="1904"/>
                  <a:pt x="278" y="1922"/>
                </a:cubicBezTo>
                <a:cubicBezTo>
                  <a:pt x="276" y="1937"/>
                  <a:pt x="273" y="1946"/>
                  <a:pt x="273" y="1951"/>
                </a:cubicBezTo>
                <a:cubicBezTo>
                  <a:pt x="273" y="1955"/>
                  <a:pt x="271" y="1967"/>
                  <a:pt x="269" y="1973"/>
                </a:cubicBezTo>
                <a:cubicBezTo>
                  <a:pt x="267" y="1980"/>
                  <a:pt x="264" y="1996"/>
                  <a:pt x="271" y="2009"/>
                </a:cubicBezTo>
                <a:cubicBezTo>
                  <a:pt x="278" y="2023"/>
                  <a:pt x="280" y="2027"/>
                  <a:pt x="280" y="2034"/>
                </a:cubicBezTo>
                <a:cubicBezTo>
                  <a:pt x="282" y="2038"/>
                  <a:pt x="273" y="2050"/>
                  <a:pt x="269" y="2065"/>
                </a:cubicBezTo>
                <a:cubicBezTo>
                  <a:pt x="262" y="2081"/>
                  <a:pt x="240" y="2160"/>
                  <a:pt x="237" y="2169"/>
                </a:cubicBezTo>
                <a:cubicBezTo>
                  <a:pt x="233" y="2178"/>
                  <a:pt x="193" y="2308"/>
                  <a:pt x="186" y="2335"/>
                </a:cubicBezTo>
                <a:cubicBezTo>
                  <a:pt x="177" y="2359"/>
                  <a:pt x="157" y="2443"/>
                  <a:pt x="154" y="2449"/>
                </a:cubicBezTo>
                <a:cubicBezTo>
                  <a:pt x="152" y="2456"/>
                  <a:pt x="154" y="2458"/>
                  <a:pt x="143" y="2458"/>
                </a:cubicBezTo>
                <a:cubicBezTo>
                  <a:pt x="134" y="2456"/>
                  <a:pt x="89" y="2454"/>
                  <a:pt x="80" y="2454"/>
                </a:cubicBezTo>
                <a:cubicBezTo>
                  <a:pt x="71" y="2452"/>
                  <a:pt x="71" y="2452"/>
                  <a:pt x="71" y="2461"/>
                </a:cubicBezTo>
                <a:cubicBezTo>
                  <a:pt x="69" y="2472"/>
                  <a:pt x="65" y="2499"/>
                  <a:pt x="63" y="2510"/>
                </a:cubicBezTo>
                <a:cubicBezTo>
                  <a:pt x="60" y="2519"/>
                  <a:pt x="56" y="2550"/>
                  <a:pt x="54" y="2566"/>
                </a:cubicBezTo>
                <a:cubicBezTo>
                  <a:pt x="49" y="2580"/>
                  <a:pt x="42" y="2620"/>
                  <a:pt x="40" y="2645"/>
                </a:cubicBezTo>
                <a:cubicBezTo>
                  <a:pt x="36" y="2667"/>
                  <a:pt x="31" y="2703"/>
                  <a:pt x="27" y="2716"/>
                </a:cubicBezTo>
                <a:cubicBezTo>
                  <a:pt x="24" y="2730"/>
                  <a:pt x="15" y="2782"/>
                  <a:pt x="15" y="2795"/>
                </a:cubicBezTo>
                <a:cubicBezTo>
                  <a:pt x="13" y="2811"/>
                  <a:pt x="9" y="2831"/>
                  <a:pt x="9" y="2842"/>
                </a:cubicBezTo>
                <a:cubicBezTo>
                  <a:pt x="9" y="2853"/>
                  <a:pt x="6" y="2865"/>
                  <a:pt x="4" y="2874"/>
                </a:cubicBezTo>
                <a:cubicBezTo>
                  <a:pt x="4" y="2883"/>
                  <a:pt x="0" y="2892"/>
                  <a:pt x="2" y="2901"/>
                </a:cubicBezTo>
                <a:cubicBezTo>
                  <a:pt x="4" y="2907"/>
                  <a:pt x="6" y="2910"/>
                  <a:pt x="13" y="2910"/>
                </a:cubicBezTo>
                <a:cubicBezTo>
                  <a:pt x="20" y="2910"/>
                  <a:pt x="47" y="2916"/>
                  <a:pt x="58" y="2916"/>
                </a:cubicBezTo>
                <a:cubicBezTo>
                  <a:pt x="63" y="2916"/>
                  <a:pt x="60" y="2925"/>
                  <a:pt x="67" y="2925"/>
                </a:cubicBezTo>
                <a:cubicBezTo>
                  <a:pt x="74" y="2928"/>
                  <a:pt x="71" y="2918"/>
                  <a:pt x="80" y="2918"/>
                </a:cubicBezTo>
                <a:cubicBezTo>
                  <a:pt x="105" y="2921"/>
                  <a:pt x="148" y="2928"/>
                  <a:pt x="166" y="2930"/>
                </a:cubicBezTo>
                <a:cubicBezTo>
                  <a:pt x="193" y="2934"/>
                  <a:pt x="282" y="2948"/>
                  <a:pt x="381" y="2952"/>
                </a:cubicBezTo>
                <a:cubicBezTo>
                  <a:pt x="401" y="2954"/>
                  <a:pt x="406" y="2954"/>
                  <a:pt x="410" y="2957"/>
                </a:cubicBezTo>
                <a:cubicBezTo>
                  <a:pt x="415" y="2957"/>
                  <a:pt x="417" y="2959"/>
                  <a:pt x="417" y="2963"/>
                </a:cubicBezTo>
                <a:cubicBezTo>
                  <a:pt x="419" y="2966"/>
                  <a:pt x="419" y="2968"/>
                  <a:pt x="421" y="2968"/>
                </a:cubicBezTo>
                <a:cubicBezTo>
                  <a:pt x="424" y="2968"/>
                  <a:pt x="424" y="2984"/>
                  <a:pt x="424" y="2993"/>
                </a:cubicBezTo>
                <a:cubicBezTo>
                  <a:pt x="424" y="2999"/>
                  <a:pt x="428" y="3069"/>
                  <a:pt x="426" y="3089"/>
                </a:cubicBezTo>
                <a:cubicBezTo>
                  <a:pt x="426" y="3109"/>
                  <a:pt x="426" y="3143"/>
                  <a:pt x="424" y="3165"/>
                </a:cubicBezTo>
                <a:cubicBezTo>
                  <a:pt x="421" y="3188"/>
                  <a:pt x="419" y="3257"/>
                  <a:pt x="417" y="3271"/>
                </a:cubicBezTo>
                <a:cubicBezTo>
                  <a:pt x="417" y="3284"/>
                  <a:pt x="419" y="3302"/>
                  <a:pt x="424" y="3314"/>
                </a:cubicBezTo>
                <a:cubicBezTo>
                  <a:pt x="428" y="3325"/>
                  <a:pt x="439" y="3359"/>
                  <a:pt x="448" y="3376"/>
                </a:cubicBezTo>
                <a:cubicBezTo>
                  <a:pt x="455" y="3394"/>
                  <a:pt x="459" y="3401"/>
                  <a:pt x="462" y="3408"/>
                </a:cubicBezTo>
                <a:cubicBezTo>
                  <a:pt x="464" y="3415"/>
                  <a:pt x="466" y="3417"/>
                  <a:pt x="464" y="3421"/>
                </a:cubicBezTo>
                <a:cubicBezTo>
                  <a:pt x="464" y="3426"/>
                  <a:pt x="462" y="3444"/>
                  <a:pt x="462" y="3446"/>
                </a:cubicBezTo>
                <a:cubicBezTo>
                  <a:pt x="462" y="3451"/>
                  <a:pt x="462" y="3453"/>
                  <a:pt x="466" y="3451"/>
                </a:cubicBezTo>
                <a:cubicBezTo>
                  <a:pt x="471" y="3451"/>
                  <a:pt x="473" y="3446"/>
                  <a:pt x="473" y="3455"/>
                </a:cubicBezTo>
                <a:cubicBezTo>
                  <a:pt x="473" y="3498"/>
                  <a:pt x="475" y="3556"/>
                  <a:pt x="491" y="3570"/>
                </a:cubicBezTo>
                <a:cubicBezTo>
                  <a:pt x="493" y="3576"/>
                  <a:pt x="502" y="3574"/>
                  <a:pt x="509" y="3572"/>
                </a:cubicBezTo>
                <a:cubicBezTo>
                  <a:pt x="518" y="3572"/>
                  <a:pt x="580" y="3570"/>
                  <a:pt x="585" y="3572"/>
                </a:cubicBezTo>
                <a:cubicBezTo>
                  <a:pt x="592" y="3572"/>
                  <a:pt x="598" y="3570"/>
                  <a:pt x="598" y="3565"/>
                </a:cubicBezTo>
                <a:cubicBezTo>
                  <a:pt x="601" y="3558"/>
                  <a:pt x="598" y="3556"/>
                  <a:pt x="605" y="3556"/>
                </a:cubicBezTo>
                <a:cubicBezTo>
                  <a:pt x="614" y="3554"/>
                  <a:pt x="641" y="3549"/>
                  <a:pt x="654" y="3547"/>
                </a:cubicBezTo>
                <a:cubicBezTo>
                  <a:pt x="668" y="3543"/>
                  <a:pt x="684" y="3540"/>
                  <a:pt x="688" y="3502"/>
                </a:cubicBezTo>
                <a:cubicBezTo>
                  <a:pt x="690" y="3495"/>
                  <a:pt x="690" y="3489"/>
                  <a:pt x="690" y="3484"/>
                </a:cubicBezTo>
                <a:cubicBezTo>
                  <a:pt x="693" y="3482"/>
                  <a:pt x="695" y="3487"/>
                  <a:pt x="704" y="3489"/>
                </a:cubicBezTo>
                <a:cubicBezTo>
                  <a:pt x="711" y="3491"/>
                  <a:pt x="744" y="3509"/>
                  <a:pt x="782" y="3493"/>
                </a:cubicBezTo>
                <a:cubicBezTo>
                  <a:pt x="820" y="3477"/>
                  <a:pt x="859" y="3460"/>
                  <a:pt x="872" y="3455"/>
                </a:cubicBezTo>
                <a:cubicBezTo>
                  <a:pt x="885" y="3451"/>
                  <a:pt x="885" y="3451"/>
                  <a:pt x="888" y="3444"/>
                </a:cubicBezTo>
                <a:cubicBezTo>
                  <a:pt x="890" y="3437"/>
                  <a:pt x="894" y="3417"/>
                  <a:pt x="892" y="3410"/>
                </a:cubicBezTo>
                <a:cubicBezTo>
                  <a:pt x="892" y="3401"/>
                  <a:pt x="894" y="3397"/>
                  <a:pt x="888" y="3397"/>
                </a:cubicBezTo>
                <a:cubicBezTo>
                  <a:pt x="881" y="3394"/>
                  <a:pt x="883" y="3390"/>
                  <a:pt x="879" y="3388"/>
                </a:cubicBezTo>
                <a:cubicBezTo>
                  <a:pt x="874" y="3383"/>
                  <a:pt x="874" y="3376"/>
                  <a:pt x="834" y="3363"/>
                </a:cubicBezTo>
                <a:cubicBezTo>
                  <a:pt x="823" y="3361"/>
                  <a:pt x="782" y="3338"/>
                  <a:pt x="773" y="3332"/>
                </a:cubicBezTo>
                <a:cubicBezTo>
                  <a:pt x="767" y="3325"/>
                  <a:pt x="771" y="3325"/>
                  <a:pt x="769" y="3320"/>
                </a:cubicBezTo>
                <a:cubicBezTo>
                  <a:pt x="764" y="3314"/>
                  <a:pt x="767" y="3316"/>
                  <a:pt x="762" y="3307"/>
                </a:cubicBezTo>
                <a:cubicBezTo>
                  <a:pt x="758" y="3300"/>
                  <a:pt x="746" y="3275"/>
                  <a:pt x="744" y="3267"/>
                </a:cubicBezTo>
                <a:cubicBezTo>
                  <a:pt x="742" y="3257"/>
                  <a:pt x="733" y="3235"/>
                  <a:pt x="731" y="3231"/>
                </a:cubicBezTo>
                <a:cubicBezTo>
                  <a:pt x="731" y="3224"/>
                  <a:pt x="728" y="3219"/>
                  <a:pt x="731" y="3208"/>
                </a:cubicBezTo>
                <a:cubicBezTo>
                  <a:pt x="731" y="3197"/>
                  <a:pt x="740" y="3154"/>
                  <a:pt x="737" y="3138"/>
                </a:cubicBezTo>
                <a:cubicBezTo>
                  <a:pt x="735" y="3125"/>
                  <a:pt x="731" y="3091"/>
                  <a:pt x="726" y="3078"/>
                </a:cubicBezTo>
                <a:cubicBezTo>
                  <a:pt x="724" y="3067"/>
                  <a:pt x="724" y="3058"/>
                  <a:pt x="724" y="3046"/>
                </a:cubicBezTo>
                <a:cubicBezTo>
                  <a:pt x="726" y="3033"/>
                  <a:pt x="726" y="2945"/>
                  <a:pt x="726" y="2932"/>
                </a:cubicBezTo>
                <a:cubicBezTo>
                  <a:pt x="726" y="2921"/>
                  <a:pt x="728" y="2856"/>
                  <a:pt x="728" y="2838"/>
                </a:cubicBezTo>
                <a:cubicBezTo>
                  <a:pt x="728" y="2817"/>
                  <a:pt x="731" y="2820"/>
                  <a:pt x="731" y="2813"/>
                </a:cubicBezTo>
                <a:cubicBezTo>
                  <a:pt x="733" y="2806"/>
                  <a:pt x="742" y="2766"/>
                  <a:pt x="742" y="2757"/>
                </a:cubicBezTo>
                <a:cubicBezTo>
                  <a:pt x="744" y="2748"/>
                  <a:pt x="769" y="2631"/>
                  <a:pt x="771" y="2615"/>
                </a:cubicBezTo>
                <a:cubicBezTo>
                  <a:pt x="773" y="2600"/>
                  <a:pt x="791" y="2503"/>
                  <a:pt x="796" y="2483"/>
                </a:cubicBezTo>
                <a:cubicBezTo>
                  <a:pt x="800" y="2465"/>
                  <a:pt x="807" y="2436"/>
                  <a:pt x="809" y="2422"/>
                </a:cubicBezTo>
                <a:cubicBezTo>
                  <a:pt x="811" y="2407"/>
                  <a:pt x="836" y="2285"/>
                  <a:pt x="838" y="2267"/>
                </a:cubicBezTo>
                <a:cubicBezTo>
                  <a:pt x="843" y="2247"/>
                  <a:pt x="856" y="2198"/>
                  <a:pt x="861" y="2180"/>
                </a:cubicBezTo>
                <a:cubicBezTo>
                  <a:pt x="865" y="2162"/>
                  <a:pt x="906" y="2009"/>
                  <a:pt x="912" y="1978"/>
                </a:cubicBezTo>
                <a:cubicBezTo>
                  <a:pt x="917" y="1946"/>
                  <a:pt x="930" y="1857"/>
                  <a:pt x="928" y="1816"/>
                </a:cubicBezTo>
                <a:cubicBezTo>
                  <a:pt x="926" y="1774"/>
                  <a:pt x="924" y="1744"/>
                  <a:pt x="924" y="1735"/>
                </a:cubicBezTo>
                <a:cubicBezTo>
                  <a:pt x="921" y="1726"/>
                  <a:pt x="921" y="1724"/>
                  <a:pt x="924" y="1724"/>
                </a:cubicBezTo>
                <a:cubicBezTo>
                  <a:pt x="928" y="1724"/>
                  <a:pt x="935" y="1724"/>
                  <a:pt x="941" y="1722"/>
                </a:cubicBezTo>
                <a:cubicBezTo>
                  <a:pt x="950" y="1722"/>
                  <a:pt x="953" y="1722"/>
                  <a:pt x="955" y="1726"/>
                </a:cubicBezTo>
                <a:cubicBezTo>
                  <a:pt x="955" y="1733"/>
                  <a:pt x="959" y="1744"/>
                  <a:pt x="964" y="1758"/>
                </a:cubicBezTo>
                <a:cubicBezTo>
                  <a:pt x="971" y="1774"/>
                  <a:pt x="975" y="1803"/>
                  <a:pt x="975" y="1809"/>
                </a:cubicBezTo>
                <a:cubicBezTo>
                  <a:pt x="975" y="1816"/>
                  <a:pt x="975" y="1818"/>
                  <a:pt x="973" y="1818"/>
                </a:cubicBezTo>
                <a:cubicBezTo>
                  <a:pt x="968" y="1818"/>
                  <a:pt x="968" y="1821"/>
                  <a:pt x="968" y="1818"/>
                </a:cubicBezTo>
                <a:cubicBezTo>
                  <a:pt x="966" y="1814"/>
                  <a:pt x="964" y="1816"/>
                  <a:pt x="964" y="1821"/>
                </a:cubicBezTo>
                <a:cubicBezTo>
                  <a:pt x="962" y="1825"/>
                  <a:pt x="962" y="1841"/>
                  <a:pt x="962" y="1843"/>
                </a:cubicBezTo>
                <a:cubicBezTo>
                  <a:pt x="962" y="1848"/>
                  <a:pt x="962" y="1850"/>
                  <a:pt x="964" y="1850"/>
                </a:cubicBezTo>
                <a:cubicBezTo>
                  <a:pt x="966" y="1850"/>
                  <a:pt x="968" y="1850"/>
                  <a:pt x="968" y="1854"/>
                </a:cubicBezTo>
                <a:cubicBezTo>
                  <a:pt x="966" y="1859"/>
                  <a:pt x="955" y="1872"/>
                  <a:pt x="950" y="1884"/>
                </a:cubicBezTo>
                <a:cubicBezTo>
                  <a:pt x="946" y="1897"/>
                  <a:pt x="944" y="1904"/>
                  <a:pt x="939" y="1924"/>
                </a:cubicBezTo>
                <a:cubicBezTo>
                  <a:pt x="935" y="1942"/>
                  <a:pt x="933" y="1949"/>
                  <a:pt x="933" y="1953"/>
                </a:cubicBezTo>
                <a:cubicBezTo>
                  <a:pt x="935" y="1960"/>
                  <a:pt x="933" y="1969"/>
                  <a:pt x="930" y="1973"/>
                </a:cubicBezTo>
                <a:cubicBezTo>
                  <a:pt x="930" y="1978"/>
                  <a:pt x="928" y="2000"/>
                  <a:pt x="926" y="2005"/>
                </a:cubicBezTo>
                <a:cubicBezTo>
                  <a:pt x="924" y="2009"/>
                  <a:pt x="924" y="2012"/>
                  <a:pt x="924" y="2021"/>
                </a:cubicBezTo>
                <a:cubicBezTo>
                  <a:pt x="924" y="2029"/>
                  <a:pt x="921" y="2034"/>
                  <a:pt x="921" y="2041"/>
                </a:cubicBezTo>
                <a:cubicBezTo>
                  <a:pt x="919" y="2047"/>
                  <a:pt x="917" y="2052"/>
                  <a:pt x="921" y="2054"/>
                </a:cubicBezTo>
                <a:cubicBezTo>
                  <a:pt x="926" y="2054"/>
                  <a:pt x="941" y="2054"/>
                  <a:pt x="948" y="2036"/>
                </a:cubicBezTo>
                <a:cubicBezTo>
                  <a:pt x="955" y="2021"/>
                  <a:pt x="957" y="1996"/>
                  <a:pt x="957" y="1985"/>
                </a:cubicBezTo>
                <a:cubicBezTo>
                  <a:pt x="957" y="1976"/>
                  <a:pt x="959" y="1971"/>
                  <a:pt x="962" y="1976"/>
                </a:cubicBezTo>
                <a:cubicBezTo>
                  <a:pt x="964" y="1978"/>
                  <a:pt x="964" y="1978"/>
                  <a:pt x="966" y="1978"/>
                </a:cubicBezTo>
                <a:cubicBezTo>
                  <a:pt x="971" y="1980"/>
                  <a:pt x="971" y="1982"/>
                  <a:pt x="973" y="1985"/>
                </a:cubicBezTo>
                <a:cubicBezTo>
                  <a:pt x="977" y="1985"/>
                  <a:pt x="977" y="1987"/>
                  <a:pt x="975" y="1989"/>
                </a:cubicBezTo>
                <a:cubicBezTo>
                  <a:pt x="973" y="1991"/>
                  <a:pt x="975" y="1996"/>
                  <a:pt x="975" y="2003"/>
                </a:cubicBezTo>
                <a:cubicBezTo>
                  <a:pt x="975" y="2007"/>
                  <a:pt x="975" y="2009"/>
                  <a:pt x="975" y="2016"/>
                </a:cubicBezTo>
                <a:cubicBezTo>
                  <a:pt x="975" y="2023"/>
                  <a:pt x="975" y="2025"/>
                  <a:pt x="973" y="2029"/>
                </a:cubicBezTo>
                <a:cubicBezTo>
                  <a:pt x="973" y="2034"/>
                  <a:pt x="964" y="2050"/>
                  <a:pt x="966" y="2056"/>
                </a:cubicBezTo>
                <a:cubicBezTo>
                  <a:pt x="966" y="2061"/>
                  <a:pt x="966" y="2061"/>
                  <a:pt x="964" y="2065"/>
                </a:cubicBezTo>
                <a:cubicBezTo>
                  <a:pt x="959" y="2068"/>
                  <a:pt x="953" y="2079"/>
                  <a:pt x="950" y="2083"/>
                </a:cubicBezTo>
                <a:cubicBezTo>
                  <a:pt x="950" y="2088"/>
                  <a:pt x="948" y="2088"/>
                  <a:pt x="946" y="2088"/>
                </a:cubicBezTo>
                <a:cubicBezTo>
                  <a:pt x="941" y="2090"/>
                  <a:pt x="933" y="2095"/>
                  <a:pt x="930" y="2101"/>
                </a:cubicBezTo>
                <a:cubicBezTo>
                  <a:pt x="926" y="2106"/>
                  <a:pt x="919" y="2108"/>
                  <a:pt x="917" y="2113"/>
                </a:cubicBezTo>
                <a:cubicBezTo>
                  <a:pt x="917" y="2117"/>
                  <a:pt x="912" y="2122"/>
                  <a:pt x="917" y="2124"/>
                </a:cubicBezTo>
                <a:cubicBezTo>
                  <a:pt x="921" y="2126"/>
                  <a:pt x="917" y="2128"/>
                  <a:pt x="926" y="2124"/>
                </a:cubicBezTo>
                <a:cubicBezTo>
                  <a:pt x="937" y="2119"/>
                  <a:pt x="941" y="2122"/>
                  <a:pt x="946" y="2117"/>
                </a:cubicBezTo>
                <a:cubicBezTo>
                  <a:pt x="953" y="2113"/>
                  <a:pt x="959" y="2113"/>
                  <a:pt x="966" y="2108"/>
                </a:cubicBezTo>
                <a:cubicBezTo>
                  <a:pt x="973" y="2104"/>
                  <a:pt x="973" y="2104"/>
                  <a:pt x="980" y="2099"/>
                </a:cubicBezTo>
                <a:cubicBezTo>
                  <a:pt x="986" y="2092"/>
                  <a:pt x="993" y="2090"/>
                  <a:pt x="998" y="2083"/>
                </a:cubicBezTo>
                <a:cubicBezTo>
                  <a:pt x="1004" y="2077"/>
                  <a:pt x="1004" y="2079"/>
                  <a:pt x="1009" y="2074"/>
                </a:cubicBezTo>
                <a:cubicBezTo>
                  <a:pt x="1011" y="2070"/>
                  <a:pt x="1013" y="2070"/>
                  <a:pt x="1015" y="2065"/>
                </a:cubicBezTo>
                <a:cubicBezTo>
                  <a:pt x="1015" y="2059"/>
                  <a:pt x="1018" y="2056"/>
                  <a:pt x="1022" y="2054"/>
                </a:cubicBezTo>
                <a:cubicBezTo>
                  <a:pt x="1024" y="2050"/>
                  <a:pt x="1027" y="2043"/>
                  <a:pt x="1027" y="2036"/>
                </a:cubicBezTo>
                <a:cubicBezTo>
                  <a:pt x="1029" y="2027"/>
                  <a:pt x="1033" y="2027"/>
                  <a:pt x="1036" y="2018"/>
                </a:cubicBezTo>
                <a:cubicBezTo>
                  <a:pt x="1036" y="2009"/>
                  <a:pt x="1040" y="1996"/>
                  <a:pt x="1045" y="1989"/>
                </a:cubicBezTo>
                <a:cubicBezTo>
                  <a:pt x="1047" y="1982"/>
                  <a:pt x="1045" y="1971"/>
                  <a:pt x="1045" y="1960"/>
                </a:cubicBezTo>
                <a:cubicBezTo>
                  <a:pt x="1045" y="1949"/>
                  <a:pt x="1047" y="1895"/>
                  <a:pt x="1047" y="1881"/>
                </a:cubicBezTo>
                <a:cubicBezTo>
                  <a:pt x="1047" y="1870"/>
                  <a:pt x="1047" y="1870"/>
                  <a:pt x="1051" y="1870"/>
                </a:cubicBezTo>
                <a:cubicBezTo>
                  <a:pt x="1056" y="1870"/>
                  <a:pt x="1067" y="1868"/>
                  <a:pt x="1069" y="1848"/>
                </a:cubicBezTo>
                <a:cubicBezTo>
                  <a:pt x="1074" y="1827"/>
                  <a:pt x="1065" y="1818"/>
                  <a:pt x="1060" y="1816"/>
                </a:cubicBezTo>
                <a:cubicBezTo>
                  <a:pt x="1054" y="1814"/>
                  <a:pt x="1051" y="1814"/>
                  <a:pt x="1051" y="1809"/>
                </a:cubicBezTo>
                <a:cubicBezTo>
                  <a:pt x="1049" y="1803"/>
                  <a:pt x="1040" y="1776"/>
                  <a:pt x="1038" y="1749"/>
                </a:cubicBezTo>
                <a:cubicBezTo>
                  <a:pt x="1036" y="1722"/>
                  <a:pt x="1036" y="1711"/>
                  <a:pt x="1036" y="1706"/>
                </a:cubicBezTo>
                <a:cubicBezTo>
                  <a:pt x="1036" y="1693"/>
                  <a:pt x="1040" y="1706"/>
                  <a:pt x="1040" y="1695"/>
                </a:cubicBezTo>
                <a:cubicBezTo>
                  <a:pt x="1038" y="1684"/>
                  <a:pt x="1036" y="1661"/>
                  <a:pt x="1036" y="1643"/>
                </a:cubicBezTo>
                <a:cubicBezTo>
                  <a:pt x="1038" y="1623"/>
                  <a:pt x="1036" y="1596"/>
                  <a:pt x="1033" y="1583"/>
                </a:cubicBezTo>
                <a:cubicBezTo>
                  <a:pt x="1031" y="1567"/>
                  <a:pt x="1027" y="1475"/>
                  <a:pt x="1024" y="1444"/>
                </a:cubicBezTo>
                <a:cubicBezTo>
                  <a:pt x="1024" y="1439"/>
                  <a:pt x="1031" y="1441"/>
                  <a:pt x="1038" y="1444"/>
                </a:cubicBezTo>
                <a:cubicBezTo>
                  <a:pt x="1045" y="1444"/>
                  <a:pt x="1056" y="1446"/>
                  <a:pt x="1063" y="1448"/>
                </a:cubicBezTo>
                <a:cubicBezTo>
                  <a:pt x="1072" y="1450"/>
                  <a:pt x="1083" y="1455"/>
                  <a:pt x="1089" y="1455"/>
                </a:cubicBezTo>
                <a:cubicBezTo>
                  <a:pt x="1094" y="1455"/>
                  <a:pt x="1114" y="1457"/>
                  <a:pt x="1128" y="1461"/>
                </a:cubicBezTo>
                <a:cubicBezTo>
                  <a:pt x="1141" y="1468"/>
                  <a:pt x="1141" y="1466"/>
                  <a:pt x="1139" y="1475"/>
                </a:cubicBezTo>
                <a:cubicBezTo>
                  <a:pt x="1137" y="1484"/>
                  <a:pt x="1107" y="1585"/>
                  <a:pt x="1101" y="1612"/>
                </a:cubicBezTo>
                <a:cubicBezTo>
                  <a:pt x="1094" y="1639"/>
                  <a:pt x="1065" y="1747"/>
                  <a:pt x="1060" y="1760"/>
                </a:cubicBezTo>
                <a:cubicBezTo>
                  <a:pt x="1056" y="1776"/>
                  <a:pt x="1056" y="1780"/>
                  <a:pt x="1054" y="1783"/>
                </a:cubicBezTo>
                <a:cubicBezTo>
                  <a:pt x="1051" y="1787"/>
                  <a:pt x="1054" y="1787"/>
                  <a:pt x="1060" y="1789"/>
                </a:cubicBezTo>
                <a:cubicBezTo>
                  <a:pt x="1069" y="1791"/>
                  <a:pt x="1083" y="1798"/>
                  <a:pt x="1089" y="1798"/>
                </a:cubicBezTo>
                <a:cubicBezTo>
                  <a:pt x="1096" y="1800"/>
                  <a:pt x="1101" y="1805"/>
                  <a:pt x="1107" y="1805"/>
                </a:cubicBezTo>
                <a:cubicBezTo>
                  <a:pt x="1114" y="1805"/>
                  <a:pt x="1125" y="1807"/>
                  <a:pt x="1132" y="1809"/>
                </a:cubicBezTo>
                <a:cubicBezTo>
                  <a:pt x="1139" y="1812"/>
                  <a:pt x="1139" y="1814"/>
                  <a:pt x="1141" y="1814"/>
                </a:cubicBezTo>
                <a:cubicBezTo>
                  <a:pt x="1146" y="1814"/>
                  <a:pt x="1148" y="1814"/>
                  <a:pt x="1148" y="1821"/>
                </a:cubicBezTo>
                <a:cubicBezTo>
                  <a:pt x="1148" y="1827"/>
                  <a:pt x="1134" y="1933"/>
                  <a:pt x="1132" y="1976"/>
                </a:cubicBezTo>
                <a:cubicBezTo>
                  <a:pt x="1128" y="2016"/>
                  <a:pt x="1128" y="2104"/>
                  <a:pt x="1132" y="2173"/>
                </a:cubicBezTo>
                <a:cubicBezTo>
                  <a:pt x="1134" y="2189"/>
                  <a:pt x="1141" y="2272"/>
                  <a:pt x="1143" y="2303"/>
                </a:cubicBezTo>
                <a:cubicBezTo>
                  <a:pt x="1148" y="2333"/>
                  <a:pt x="1152" y="2362"/>
                  <a:pt x="1150" y="2369"/>
                </a:cubicBezTo>
                <a:cubicBezTo>
                  <a:pt x="1150" y="2375"/>
                  <a:pt x="1150" y="2389"/>
                  <a:pt x="1152" y="2393"/>
                </a:cubicBezTo>
                <a:cubicBezTo>
                  <a:pt x="1155" y="2398"/>
                  <a:pt x="1155" y="2402"/>
                  <a:pt x="1155" y="2413"/>
                </a:cubicBezTo>
                <a:cubicBezTo>
                  <a:pt x="1155" y="2425"/>
                  <a:pt x="1157" y="2434"/>
                  <a:pt x="1155" y="2438"/>
                </a:cubicBezTo>
                <a:cubicBezTo>
                  <a:pt x="1155" y="2445"/>
                  <a:pt x="1157" y="2452"/>
                  <a:pt x="1157" y="2456"/>
                </a:cubicBezTo>
                <a:cubicBezTo>
                  <a:pt x="1159" y="2461"/>
                  <a:pt x="1161" y="2467"/>
                  <a:pt x="1159" y="2474"/>
                </a:cubicBezTo>
                <a:cubicBezTo>
                  <a:pt x="1157" y="2483"/>
                  <a:pt x="1157" y="2528"/>
                  <a:pt x="1168" y="2544"/>
                </a:cubicBezTo>
                <a:cubicBezTo>
                  <a:pt x="1172" y="2548"/>
                  <a:pt x="1172" y="2550"/>
                  <a:pt x="1170" y="2557"/>
                </a:cubicBezTo>
                <a:cubicBezTo>
                  <a:pt x="1166" y="2566"/>
                  <a:pt x="1161" y="2589"/>
                  <a:pt x="1159" y="2595"/>
                </a:cubicBezTo>
                <a:cubicBezTo>
                  <a:pt x="1159" y="2600"/>
                  <a:pt x="1159" y="2622"/>
                  <a:pt x="1161" y="2629"/>
                </a:cubicBezTo>
                <a:cubicBezTo>
                  <a:pt x="1163" y="2638"/>
                  <a:pt x="1161" y="2645"/>
                  <a:pt x="1159" y="2651"/>
                </a:cubicBezTo>
                <a:cubicBezTo>
                  <a:pt x="1157" y="2658"/>
                  <a:pt x="1157" y="2690"/>
                  <a:pt x="1155" y="2698"/>
                </a:cubicBezTo>
                <a:cubicBezTo>
                  <a:pt x="1152" y="2708"/>
                  <a:pt x="1150" y="2743"/>
                  <a:pt x="1155" y="2768"/>
                </a:cubicBezTo>
                <a:cubicBezTo>
                  <a:pt x="1155" y="2775"/>
                  <a:pt x="1155" y="2779"/>
                  <a:pt x="1150" y="2784"/>
                </a:cubicBezTo>
                <a:cubicBezTo>
                  <a:pt x="1148" y="2786"/>
                  <a:pt x="1148" y="2797"/>
                  <a:pt x="1148" y="2806"/>
                </a:cubicBezTo>
                <a:cubicBezTo>
                  <a:pt x="1146" y="2817"/>
                  <a:pt x="1132" y="2903"/>
                  <a:pt x="1139" y="3024"/>
                </a:cubicBezTo>
                <a:cubicBezTo>
                  <a:pt x="1141" y="3033"/>
                  <a:pt x="1141" y="3035"/>
                  <a:pt x="1139" y="3040"/>
                </a:cubicBezTo>
                <a:cubicBezTo>
                  <a:pt x="1134" y="3044"/>
                  <a:pt x="1103" y="3134"/>
                  <a:pt x="1089" y="3190"/>
                </a:cubicBezTo>
                <a:cubicBezTo>
                  <a:pt x="1078" y="3244"/>
                  <a:pt x="1076" y="3246"/>
                  <a:pt x="1074" y="3251"/>
                </a:cubicBezTo>
                <a:cubicBezTo>
                  <a:pt x="1069" y="3257"/>
                  <a:pt x="1076" y="3257"/>
                  <a:pt x="1072" y="3264"/>
                </a:cubicBezTo>
                <a:cubicBezTo>
                  <a:pt x="1067" y="3273"/>
                  <a:pt x="1067" y="3278"/>
                  <a:pt x="1063" y="3284"/>
                </a:cubicBezTo>
                <a:cubicBezTo>
                  <a:pt x="1058" y="3293"/>
                  <a:pt x="1058" y="3284"/>
                  <a:pt x="1054" y="3293"/>
                </a:cubicBezTo>
                <a:cubicBezTo>
                  <a:pt x="1049" y="3302"/>
                  <a:pt x="1024" y="3343"/>
                  <a:pt x="1007" y="3354"/>
                </a:cubicBezTo>
                <a:cubicBezTo>
                  <a:pt x="986" y="3363"/>
                  <a:pt x="939" y="3370"/>
                  <a:pt x="924" y="3370"/>
                </a:cubicBezTo>
                <a:cubicBezTo>
                  <a:pt x="908" y="3372"/>
                  <a:pt x="899" y="3379"/>
                  <a:pt x="897" y="3385"/>
                </a:cubicBezTo>
                <a:cubicBezTo>
                  <a:pt x="894" y="3394"/>
                  <a:pt x="894" y="3397"/>
                  <a:pt x="897" y="3401"/>
                </a:cubicBezTo>
                <a:cubicBezTo>
                  <a:pt x="899" y="3406"/>
                  <a:pt x="892" y="3406"/>
                  <a:pt x="899" y="3410"/>
                </a:cubicBezTo>
                <a:cubicBezTo>
                  <a:pt x="903" y="3415"/>
                  <a:pt x="901" y="3415"/>
                  <a:pt x="915" y="3415"/>
                </a:cubicBezTo>
                <a:cubicBezTo>
                  <a:pt x="924" y="3415"/>
                  <a:pt x="1004" y="3417"/>
                  <a:pt x="1036" y="3417"/>
                </a:cubicBezTo>
                <a:cubicBezTo>
                  <a:pt x="1065" y="3415"/>
                  <a:pt x="1083" y="3415"/>
                  <a:pt x="1094" y="3415"/>
                </a:cubicBezTo>
                <a:cubicBezTo>
                  <a:pt x="1103" y="3412"/>
                  <a:pt x="1116" y="3410"/>
                  <a:pt x="1123" y="3401"/>
                </a:cubicBezTo>
                <a:cubicBezTo>
                  <a:pt x="1130" y="3390"/>
                  <a:pt x="1148" y="3370"/>
                  <a:pt x="1155" y="3356"/>
                </a:cubicBezTo>
                <a:cubicBezTo>
                  <a:pt x="1163" y="3343"/>
                  <a:pt x="1181" y="3316"/>
                  <a:pt x="1211" y="3291"/>
                </a:cubicBezTo>
                <a:cubicBezTo>
                  <a:pt x="1217" y="3282"/>
                  <a:pt x="1215" y="3284"/>
                  <a:pt x="1224" y="3282"/>
                </a:cubicBezTo>
                <a:cubicBezTo>
                  <a:pt x="1233" y="3282"/>
                  <a:pt x="1260" y="3280"/>
                  <a:pt x="1271" y="3278"/>
                </a:cubicBezTo>
                <a:cubicBezTo>
                  <a:pt x="1282" y="3278"/>
                  <a:pt x="1282" y="3278"/>
                  <a:pt x="1282" y="3284"/>
                </a:cubicBezTo>
                <a:cubicBezTo>
                  <a:pt x="1282" y="3293"/>
                  <a:pt x="1278" y="3390"/>
                  <a:pt x="1278" y="3394"/>
                </a:cubicBezTo>
                <a:cubicBezTo>
                  <a:pt x="1278" y="3399"/>
                  <a:pt x="1280" y="3401"/>
                  <a:pt x="1285" y="3401"/>
                </a:cubicBezTo>
                <a:cubicBezTo>
                  <a:pt x="1287" y="3401"/>
                  <a:pt x="1296" y="3399"/>
                  <a:pt x="1300" y="3399"/>
                </a:cubicBezTo>
                <a:cubicBezTo>
                  <a:pt x="1305" y="3399"/>
                  <a:pt x="1303" y="3397"/>
                  <a:pt x="1303" y="3390"/>
                </a:cubicBezTo>
                <a:cubicBezTo>
                  <a:pt x="1303" y="3383"/>
                  <a:pt x="1303" y="3293"/>
                  <a:pt x="1303" y="3284"/>
                </a:cubicBezTo>
                <a:cubicBezTo>
                  <a:pt x="1303" y="3278"/>
                  <a:pt x="1303" y="3278"/>
                  <a:pt x="1309" y="3278"/>
                </a:cubicBezTo>
                <a:cubicBezTo>
                  <a:pt x="1316" y="3278"/>
                  <a:pt x="1376" y="3273"/>
                  <a:pt x="1381" y="3244"/>
                </a:cubicBezTo>
                <a:cubicBezTo>
                  <a:pt x="1383" y="3215"/>
                  <a:pt x="1385" y="3076"/>
                  <a:pt x="1385" y="3053"/>
                </a:cubicBezTo>
                <a:cubicBezTo>
                  <a:pt x="1385" y="3031"/>
                  <a:pt x="1385" y="2903"/>
                  <a:pt x="1385" y="2880"/>
                </a:cubicBezTo>
                <a:cubicBezTo>
                  <a:pt x="1385" y="2856"/>
                  <a:pt x="1385" y="2833"/>
                  <a:pt x="1385" y="2822"/>
                </a:cubicBezTo>
                <a:cubicBezTo>
                  <a:pt x="1383" y="2813"/>
                  <a:pt x="1388" y="2766"/>
                  <a:pt x="1390" y="2752"/>
                </a:cubicBezTo>
                <a:cubicBezTo>
                  <a:pt x="1390" y="2741"/>
                  <a:pt x="1394" y="2624"/>
                  <a:pt x="1394" y="2606"/>
                </a:cubicBezTo>
                <a:cubicBezTo>
                  <a:pt x="1397" y="2584"/>
                  <a:pt x="1394" y="2568"/>
                  <a:pt x="1392" y="2553"/>
                </a:cubicBezTo>
                <a:cubicBezTo>
                  <a:pt x="1388" y="2535"/>
                  <a:pt x="1388" y="2535"/>
                  <a:pt x="1392" y="2528"/>
                </a:cubicBezTo>
                <a:cubicBezTo>
                  <a:pt x="1397" y="2523"/>
                  <a:pt x="1410" y="2470"/>
                  <a:pt x="1408" y="2447"/>
                </a:cubicBezTo>
                <a:cubicBezTo>
                  <a:pt x="1406" y="2422"/>
                  <a:pt x="1406" y="2413"/>
                  <a:pt x="1403" y="2409"/>
                </a:cubicBezTo>
                <a:cubicBezTo>
                  <a:pt x="1403" y="2402"/>
                  <a:pt x="1408" y="2398"/>
                  <a:pt x="1408" y="2393"/>
                </a:cubicBezTo>
                <a:cubicBezTo>
                  <a:pt x="1408" y="2386"/>
                  <a:pt x="1408" y="2386"/>
                  <a:pt x="1412" y="2382"/>
                </a:cubicBezTo>
                <a:cubicBezTo>
                  <a:pt x="1415" y="2377"/>
                  <a:pt x="1410" y="2373"/>
                  <a:pt x="1421" y="2373"/>
                </a:cubicBezTo>
                <a:cubicBezTo>
                  <a:pt x="1430" y="2373"/>
                  <a:pt x="1459" y="2375"/>
                  <a:pt x="1473" y="2377"/>
                </a:cubicBezTo>
                <a:cubicBezTo>
                  <a:pt x="1484" y="2377"/>
                  <a:pt x="1482" y="2375"/>
                  <a:pt x="1482" y="2384"/>
                </a:cubicBezTo>
                <a:cubicBezTo>
                  <a:pt x="1482" y="2393"/>
                  <a:pt x="1484" y="2404"/>
                  <a:pt x="1486" y="2456"/>
                </a:cubicBezTo>
                <a:cubicBezTo>
                  <a:pt x="1489" y="2510"/>
                  <a:pt x="1493" y="2600"/>
                  <a:pt x="1495" y="2611"/>
                </a:cubicBezTo>
                <a:cubicBezTo>
                  <a:pt x="1495" y="2622"/>
                  <a:pt x="1504" y="2732"/>
                  <a:pt x="1504" y="2748"/>
                </a:cubicBezTo>
                <a:cubicBezTo>
                  <a:pt x="1507" y="2764"/>
                  <a:pt x="1511" y="2865"/>
                  <a:pt x="1511" y="2880"/>
                </a:cubicBezTo>
                <a:cubicBezTo>
                  <a:pt x="1513" y="2896"/>
                  <a:pt x="1520" y="3033"/>
                  <a:pt x="1522" y="3076"/>
                </a:cubicBezTo>
                <a:cubicBezTo>
                  <a:pt x="1524" y="3116"/>
                  <a:pt x="1527" y="3172"/>
                  <a:pt x="1527" y="3195"/>
                </a:cubicBezTo>
                <a:cubicBezTo>
                  <a:pt x="1527" y="3215"/>
                  <a:pt x="1529" y="3231"/>
                  <a:pt x="1529" y="3235"/>
                </a:cubicBezTo>
                <a:cubicBezTo>
                  <a:pt x="1531" y="3242"/>
                  <a:pt x="1540" y="3318"/>
                  <a:pt x="1542" y="3334"/>
                </a:cubicBezTo>
                <a:cubicBezTo>
                  <a:pt x="1545" y="3347"/>
                  <a:pt x="1547" y="3352"/>
                  <a:pt x="1545" y="3356"/>
                </a:cubicBezTo>
                <a:cubicBezTo>
                  <a:pt x="1542" y="3359"/>
                  <a:pt x="1549" y="3359"/>
                  <a:pt x="1545" y="3365"/>
                </a:cubicBezTo>
                <a:cubicBezTo>
                  <a:pt x="1542" y="3374"/>
                  <a:pt x="1542" y="3379"/>
                  <a:pt x="1538" y="3388"/>
                </a:cubicBezTo>
                <a:cubicBezTo>
                  <a:pt x="1531" y="3401"/>
                  <a:pt x="1531" y="3390"/>
                  <a:pt x="1527" y="3401"/>
                </a:cubicBezTo>
                <a:cubicBezTo>
                  <a:pt x="1524" y="3410"/>
                  <a:pt x="1513" y="3424"/>
                  <a:pt x="1509" y="3437"/>
                </a:cubicBezTo>
                <a:cubicBezTo>
                  <a:pt x="1504" y="3451"/>
                  <a:pt x="1493" y="3469"/>
                  <a:pt x="1489" y="3477"/>
                </a:cubicBezTo>
                <a:cubicBezTo>
                  <a:pt x="1482" y="3487"/>
                  <a:pt x="1482" y="3487"/>
                  <a:pt x="1477" y="3491"/>
                </a:cubicBezTo>
                <a:cubicBezTo>
                  <a:pt x="1473" y="3495"/>
                  <a:pt x="1471" y="3500"/>
                  <a:pt x="1468" y="3504"/>
                </a:cubicBezTo>
                <a:cubicBezTo>
                  <a:pt x="1466" y="3509"/>
                  <a:pt x="1464" y="3511"/>
                  <a:pt x="1457" y="3516"/>
                </a:cubicBezTo>
                <a:cubicBezTo>
                  <a:pt x="1453" y="3520"/>
                  <a:pt x="1448" y="3527"/>
                  <a:pt x="1448" y="3534"/>
                </a:cubicBezTo>
                <a:cubicBezTo>
                  <a:pt x="1448" y="3540"/>
                  <a:pt x="1446" y="3543"/>
                  <a:pt x="1453" y="3545"/>
                </a:cubicBezTo>
                <a:cubicBezTo>
                  <a:pt x="1457" y="3547"/>
                  <a:pt x="1471" y="3554"/>
                  <a:pt x="1522" y="3558"/>
                </a:cubicBezTo>
                <a:cubicBezTo>
                  <a:pt x="1531" y="3558"/>
                  <a:pt x="1542" y="3558"/>
                  <a:pt x="1581" y="3547"/>
                </a:cubicBezTo>
                <a:cubicBezTo>
                  <a:pt x="1619" y="3534"/>
                  <a:pt x="1641" y="3527"/>
                  <a:pt x="1650" y="3525"/>
                </a:cubicBezTo>
                <a:cubicBezTo>
                  <a:pt x="1659" y="3520"/>
                  <a:pt x="1664" y="3516"/>
                  <a:pt x="1668" y="3509"/>
                </a:cubicBezTo>
                <a:cubicBezTo>
                  <a:pt x="1670" y="3500"/>
                  <a:pt x="1677" y="3487"/>
                  <a:pt x="1679" y="3477"/>
                </a:cubicBezTo>
                <a:cubicBezTo>
                  <a:pt x="1679" y="3473"/>
                  <a:pt x="1679" y="3473"/>
                  <a:pt x="1688" y="3473"/>
                </a:cubicBezTo>
                <a:cubicBezTo>
                  <a:pt x="1697" y="3475"/>
                  <a:pt x="1699" y="3473"/>
                  <a:pt x="1704" y="3475"/>
                </a:cubicBezTo>
                <a:cubicBezTo>
                  <a:pt x="1711" y="3475"/>
                  <a:pt x="1713" y="3475"/>
                  <a:pt x="1715" y="3473"/>
                </a:cubicBezTo>
                <a:cubicBezTo>
                  <a:pt x="1717" y="3471"/>
                  <a:pt x="1717" y="3471"/>
                  <a:pt x="1717" y="3460"/>
                </a:cubicBezTo>
                <a:cubicBezTo>
                  <a:pt x="1717" y="3448"/>
                  <a:pt x="1720" y="3361"/>
                  <a:pt x="1720" y="3352"/>
                </a:cubicBezTo>
                <a:cubicBezTo>
                  <a:pt x="1722" y="3341"/>
                  <a:pt x="1720" y="3343"/>
                  <a:pt x="1724" y="3341"/>
                </a:cubicBezTo>
                <a:cubicBezTo>
                  <a:pt x="1731" y="3338"/>
                  <a:pt x="1731" y="3338"/>
                  <a:pt x="1737" y="3336"/>
                </a:cubicBezTo>
                <a:cubicBezTo>
                  <a:pt x="1746" y="3336"/>
                  <a:pt x="1744" y="3336"/>
                  <a:pt x="1753" y="3334"/>
                </a:cubicBezTo>
                <a:cubicBezTo>
                  <a:pt x="1762" y="3332"/>
                  <a:pt x="1782" y="3329"/>
                  <a:pt x="1789" y="3325"/>
                </a:cubicBezTo>
                <a:cubicBezTo>
                  <a:pt x="1798" y="3323"/>
                  <a:pt x="1796" y="3323"/>
                  <a:pt x="1796" y="3311"/>
                </a:cubicBezTo>
                <a:cubicBezTo>
                  <a:pt x="1796" y="3302"/>
                  <a:pt x="1789" y="3165"/>
                  <a:pt x="1789" y="3141"/>
                </a:cubicBezTo>
                <a:cubicBezTo>
                  <a:pt x="1787" y="3116"/>
                  <a:pt x="1782" y="2939"/>
                  <a:pt x="1782" y="2898"/>
                </a:cubicBezTo>
                <a:cubicBezTo>
                  <a:pt x="1780" y="2858"/>
                  <a:pt x="1776" y="2712"/>
                  <a:pt x="1776" y="2681"/>
                </a:cubicBezTo>
                <a:cubicBezTo>
                  <a:pt x="1776" y="2649"/>
                  <a:pt x="1769" y="2573"/>
                  <a:pt x="1762" y="2555"/>
                </a:cubicBezTo>
                <a:cubicBezTo>
                  <a:pt x="1755" y="2535"/>
                  <a:pt x="1755" y="2526"/>
                  <a:pt x="1755" y="2514"/>
                </a:cubicBezTo>
                <a:cubicBezTo>
                  <a:pt x="1755" y="2501"/>
                  <a:pt x="1749" y="2454"/>
                  <a:pt x="1731" y="2409"/>
                </a:cubicBezTo>
                <a:cubicBezTo>
                  <a:pt x="1726" y="2395"/>
                  <a:pt x="1729" y="2395"/>
                  <a:pt x="1731" y="2389"/>
                </a:cubicBezTo>
                <a:cubicBezTo>
                  <a:pt x="1733" y="2382"/>
                  <a:pt x="1733" y="2377"/>
                  <a:pt x="1733" y="2373"/>
                </a:cubicBezTo>
                <a:cubicBezTo>
                  <a:pt x="1733" y="2366"/>
                  <a:pt x="1733" y="2369"/>
                  <a:pt x="1740" y="2366"/>
                </a:cubicBezTo>
                <a:cubicBezTo>
                  <a:pt x="1744" y="2366"/>
                  <a:pt x="1814" y="2364"/>
                  <a:pt x="1825" y="2357"/>
                </a:cubicBezTo>
                <a:cubicBezTo>
                  <a:pt x="1834" y="2351"/>
                  <a:pt x="1847" y="2337"/>
                  <a:pt x="1847" y="2326"/>
                </a:cubicBezTo>
                <a:cubicBezTo>
                  <a:pt x="1850" y="2315"/>
                  <a:pt x="1847" y="2270"/>
                  <a:pt x="1843" y="2225"/>
                </a:cubicBezTo>
                <a:cubicBezTo>
                  <a:pt x="1837" y="2180"/>
                  <a:pt x="1842" y="2137"/>
                  <a:pt x="1835" y="2066"/>
                </a:cubicBezTo>
                <a:cubicBezTo>
                  <a:pt x="1840" y="2069"/>
                  <a:pt x="1853" y="2084"/>
                  <a:pt x="1859" y="2088"/>
                </a:cubicBezTo>
                <a:cubicBezTo>
                  <a:pt x="1864" y="2090"/>
                  <a:pt x="1868" y="2088"/>
                  <a:pt x="1873" y="2095"/>
                </a:cubicBezTo>
                <a:cubicBezTo>
                  <a:pt x="1877" y="2099"/>
                  <a:pt x="1882" y="2106"/>
                  <a:pt x="1886" y="2106"/>
                </a:cubicBezTo>
                <a:cubicBezTo>
                  <a:pt x="1891" y="2108"/>
                  <a:pt x="1891" y="2108"/>
                  <a:pt x="1891" y="2113"/>
                </a:cubicBezTo>
                <a:cubicBezTo>
                  <a:pt x="1891" y="2117"/>
                  <a:pt x="1897" y="2330"/>
                  <a:pt x="1897" y="2351"/>
                </a:cubicBezTo>
                <a:cubicBezTo>
                  <a:pt x="1897" y="2371"/>
                  <a:pt x="1904" y="2550"/>
                  <a:pt x="1906" y="2580"/>
                </a:cubicBezTo>
                <a:cubicBezTo>
                  <a:pt x="1909" y="2606"/>
                  <a:pt x="1920" y="2734"/>
                  <a:pt x="1924" y="2793"/>
                </a:cubicBezTo>
                <a:cubicBezTo>
                  <a:pt x="1931" y="2851"/>
                  <a:pt x="1938" y="2930"/>
                  <a:pt x="1942" y="2957"/>
                </a:cubicBezTo>
                <a:cubicBezTo>
                  <a:pt x="1947" y="2984"/>
                  <a:pt x="1953" y="3024"/>
                  <a:pt x="1956" y="3035"/>
                </a:cubicBezTo>
                <a:cubicBezTo>
                  <a:pt x="1960" y="3046"/>
                  <a:pt x="1967" y="3064"/>
                  <a:pt x="1983" y="3089"/>
                </a:cubicBezTo>
                <a:cubicBezTo>
                  <a:pt x="1992" y="3103"/>
                  <a:pt x="2003" y="3118"/>
                  <a:pt x="2009" y="3127"/>
                </a:cubicBezTo>
                <a:cubicBezTo>
                  <a:pt x="2014" y="3136"/>
                  <a:pt x="2030" y="3152"/>
                  <a:pt x="2034" y="3159"/>
                </a:cubicBezTo>
                <a:cubicBezTo>
                  <a:pt x="2041" y="3168"/>
                  <a:pt x="2041" y="3168"/>
                  <a:pt x="2039" y="3172"/>
                </a:cubicBezTo>
                <a:cubicBezTo>
                  <a:pt x="2034" y="3179"/>
                  <a:pt x="2012" y="3206"/>
                  <a:pt x="1992" y="3246"/>
                </a:cubicBezTo>
                <a:cubicBezTo>
                  <a:pt x="1985" y="3267"/>
                  <a:pt x="1980" y="3280"/>
                  <a:pt x="1976" y="3287"/>
                </a:cubicBezTo>
                <a:cubicBezTo>
                  <a:pt x="1967" y="3298"/>
                  <a:pt x="1971" y="3300"/>
                  <a:pt x="1965" y="3307"/>
                </a:cubicBezTo>
                <a:cubicBezTo>
                  <a:pt x="1958" y="3309"/>
                  <a:pt x="1947" y="3318"/>
                  <a:pt x="1935" y="3320"/>
                </a:cubicBezTo>
                <a:cubicBezTo>
                  <a:pt x="1927" y="3325"/>
                  <a:pt x="1924" y="3327"/>
                  <a:pt x="1909" y="3329"/>
                </a:cubicBezTo>
                <a:cubicBezTo>
                  <a:pt x="1893" y="3332"/>
                  <a:pt x="1841" y="3336"/>
                  <a:pt x="1803" y="3352"/>
                </a:cubicBezTo>
                <a:cubicBezTo>
                  <a:pt x="1792" y="3354"/>
                  <a:pt x="1785" y="3361"/>
                  <a:pt x="1783" y="3376"/>
                </a:cubicBezTo>
                <a:cubicBezTo>
                  <a:pt x="1783" y="3392"/>
                  <a:pt x="1774" y="3381"/>
                  <a:pt x="1774" y="3392"/>
                </a:cubicBezTo>
                <a:cubicBezTo>
                  <a:pt x="1774" y="3397"/>
                  <a:pt x="1776" y="3399"/>
                  <a:pt x="1776" y="3403"/>
                </a:cubicBezTo>
                <a:cubicBezTo>
                  <a:pt x="1774" y="3410"/>
                  <a:pt x="1781" y="3417"/>
                  <a:pt x="1790" y="3421"/>
                </a:cubicBezTo>
                <a:cubicBezTo>
                  <a:pt x="1801" y="3424"/>
                  <a:pt x="1814" y="3435"/>
                  <a:pt x="1864" y="3437"/>
                </a:cubicBezTo>
                <a:cubicBezTo>
                  <a:pt x="1915" y="3439"/>
                  <a:pt x="1927" y="3442"/>
                  <a:pt x="1953" y="3439"/>
                </a:cubicBezTo>
                <a:cubicBezTo>
                  <a:pt x="1983" y="3437"/>
                  <a:pt x="2014" y="3426"/>
                  <a:pt x="2043" y="3419"/>
                </a:cubicBezTo>
                <a:cubicBezTo>
                  <a:pt x="2074" y="3410"/>
                  <a:pt x="2117" y="3403"/>
                  <a:pt x="2128" y="3403"/>
                </a:cubicBezTo>
                <a:cubicBezTo>
                  <a:pt x="2137" y="3403"/>
                  <a:pt x="2135" y="3403"/>
                  <a:pt x="2135" y="3408"/>
                </a:cubicBezTo>
                <a:cubicBezTo>
                  <a:pt x="2135" y="3415"/>
                  <a:pt x="2135" y="3426"/>
                  <a:pt x="2137" y="3430"/>
                </a:cubicBezTo>
                <a:cubicBezTo>
                  <a:pt x="2137" y="3435"/>
                  <a:pt x="2137" y="3437"/>
                  <a:pt x="2148" y="3437"/>
                </a:cubicBezTo>
                <a:cubicBezTo>
                  <a:pt x="2157" y="3437"/>
                  <a:pt x="2202" y="3439"/>
                  <a:pt x="2209" y="3439"/>
                </a:cubicBezTo>
                <a:cubicBezTo>
                  <a:pt x="2216" y="3439"/>
                  <a:pt x="2218" y="3439"/>
                  <a:pt x="2218" y="3442"/>
                </a:cubicBezTo>
                <a:cubicBezTo>
                  <a:pt x="2218" y="3444"/>
                  <a:pt x="2214" y="3453"/>
                  <a:pt x="2211" y="3462"/>
                </a:cubicBezTo>
                <a:cubicBezTo>
                  <a:pt x="2209" y="3469"/>
                  <a:pt x="2211" y="3462"/>
                  <a:pt x="2216" y="3473"/>
                </a:cubicBezTo>
                <a:cubicBezTo>
                  <a:pt x="2218" y="3484"/>
                  <a:pt x="2218" y="3484"/>
                  <a:pt x="2218" y="3491"/>
                </a:cubicBezTo>
                <a:cubicBezTo>
                  <a:pt x="2218" y="3495"/>
                  <a:pt x="2222" y="3495"/>
                  <a:pt x="2218" y="3500"/>
                </a:cubicBezTo>
                <a:cubicBezTo>
                  <a:pt x="2211" y="3504"/>
                  <a:pt x="2198" y="3522"/>
                  <a:pt x="2189" y="3529"/>
                </a:cubicBezTo>
                <a:cubicBezTo>
                  <a:pt x="2182" y="3538"/>
                  <a:pt x="2178" y="3547"/>
                  <a:pt x="2178" y="3554"/>
                </a:cubicBezTo>
                <a:cubicBezTo>
                  <a:pt x="2178" y="3561"/>
                  <a:pt x="2175" y="3565"/>
                  <a:pt x="2173" y="3572"/>
                </a:cubicBezTo>
                <a:cubicBezTo>
                  <a:pt x="2171" y="3579"/>
                  <a:pt x="2169" y="3585"/>
                  <a:pt x="2169" y="3592"/>
                </a:cubicBezTo>
                <a:cubicBezTo>
                  <a:pt x="2169" y="3599"/>
                  <a:pt x="2169" y="3599"/>
                  <a:pt x="2164" y="3603"/>
                </a:cubicBezTo>
                <a:cubicBezTo>
                  <a:pt x="2162" y="3605"/>
                  <a:pt x="2157" y="3617"/>
                  <a:pt x="2157" y="3621"/>
                </a:cubicBezTo>
                <a:cubicBezTo>
                  <a:pt x="2155" y="3628"/>
                  <a:pt x="2155" y="3641"/>
                  <a:pt x="2157" y="3646"/>
                </a:cubicBezTo>
                <a:cubicBezTo>
                  <a:pt x="2157" y="3650"/>
                  <a:pt x="2153" y="3650"/>
                  <a:pt x="2166" y="3653"/>
                </a:cubicBezTo>
                <a:cubicBezTo>
                  <a:pt x="2180" y="3655"/>
                  <a:pt x="2225" y="3664"/>
                  <a:pt x="2328" y="3657"/>
                </a:cubicBezTo>
                <a:cubicBezTo>
                  <a:pt x="2346" y="3655"/>
                  <a:pt x="2384" y="3646"/>
                  <a:pt x="2400" y="3630"/>
                </a:cubicBezTo>
                <a:cubicBezTo>
                  <a:pt x="2404" y="3621"/>
                  <a:pt x="2404" y="3621"/>
                  <a:pt x="2409" y="3594"/>
                </a:cubicBezTo>
                <a:cubicBezTo>
                  <a:pt x="2409" y="3588"/>
                  <a:pt x="2409" y="3590"/>
                  <a:pt x="2415" y="3590"/>
                </a:cubicBezTo>
                <a:cubicBezTo>
                  <a:pt x="2422" y="3590"/>
                  <a:pt x="2422" y="3590"/>
                  <a:pt x="2426" y="3583"/>
                </a:cubicBezTo>
                <a:cubicBezTo>
                  <a:pt x="2433" y="3574"/>
                  <a:pt x="2433" y="3576"/>
                  <a:pt x="2433" y="3565"/>
                </a:cubicBezTo>
                <a:cubicBezTo>
                  <a:pt x="2431" y="3554"/>
                  <a:pt x="2431" y="3527"/>
                  <a:pt x="2429" y="3520"/>
                </a:cubicBezTo>
                <a:cubicBezTo>
                  <a:pt x="2429" y="3511"/>
                  <a:pt x="2426" y="3511"/>
                  <a:pt x="2426" y="3504"/>
                </a:cubicBezTo>
                <a:cubicBezTo>
                  <a:pt x="2429" y="3500"/>
                  <a:pt x="2429" y="3498"/>
                  <a:pt x="2426" y="3495"/>
                </a:cubicBezTo>
                <a:cubicBezTo>
                  <a:pt x="2424" y="3493"/>
                  <a:pt x="2424" y="3491"/>
                  <a:pt x="2426" y="3487"/>
                </a:cubicBezTo>
                <a:cubicBezTo>
                  <a:pt x="2431" y="3484"/>
                  <a:pt x="2431" y="3475"/>
                  <a:pt x="2429" y="3471"/>
                </a:cubicBezTo>
                <a:cubicBezTo>
                  <a:pt x="2429" y="3469"/>
                  <a:pt x="2429" y="3462"/>
                  <a:pt x="2433" y="3451"/>
                </a:cubicBezTo>
                <a:cubicBezTo>
                  <a:pt x="2438" y="3437"/>
                  <a:pt x="2451" y="3341"/>
                  <a:pt x="2453" y="3296"/>
                </a:cubicBezTo>
                <a:cubicBezTo>
                  <a:pt x="2456" y="3249"/>
                  <a:pt x="2458" y="3136"/>
                  <a:pt x="2460" y="3080"/>
                </a:cubicBezTo>
                <a:cubicBezTo>
                  <a:pt x="2460" y="3022"/>
                  <a:pt x="2460" y="2954"/>
                  <a:pt x="2458" y="2941"/>
                </a:cubicBezTo>
                <a:cubicBezTo>
                  <a:pt x="2456" y="2925"/>
                  <a:pt x="2458" y="2905"/>
                  <a:pt x="2458" y="2867"/>
                </a:cubicBezTo>
                <a:cubicBezTo>
                  <a:pt x="2456" y="2829"/>
                  <a:pt x="2456" y="2773"/>
                  <a:pt x="2456" y="2730"/>
                </a:cubicBezTo>
                <a:cubicBezTo>
                  <a:pt x="2453" y="2685"/>
                  <a:pt x="2449" y="2658"/>
                  <a:pt x="2451" y="2638"/>
                </a:cubicBezTo>
                <a:cubicBezTo>
                  <a:pt x="2451" y="2618"/>
                  <a:pt x="2451" y="2573"/>
                  <a:pt x="2453" y="2544"/>
                </a:cubicBezTo>
                <a:cubicBezTo>
                  <a:pt x="2453" y="2514"/>
                  <a:pt x="2458" y="2380"/>
                  <a:pt x="2458" y="2342"/>
                </a:cubicBezTo>
                <a:cubicBezTo>
                  <a:pt x="2460" y="2303"/>
                  <a:pt x="2460" y="2243"/>
                  <a:pt x="2453" y="2207"/>
                </a:cubicBezTo>
                <a:cubicBezTo>
                  <a:pt x="2449" y="2171"/>
                  <a:pt x="2438" y="2108"/>
                  <a:pt x="2435" y="2099"/>
                </a:cubicBezTo>
                <a:cubicBezTo>
                  <a:pt x="2433" y="2090"/>
                  <a:pt x="2433" y="2088"/>
                  <a:pt x="2440" y="2088"/>
                </a:cubicBezTo>
                <a:cubicBezTo>
                  <a:pt x="2444" y="2088"/>
                  <a:pt x="2501" y="2083"/>
                  <a:pt x="2534" y="2081"/>
                </a:cubicBezTo>
                <a:cubicBezTo>
                  <a:pt x="2568" y="2077"/>
                  <a:pt x="2608" y="2072"/>
                  <a:pt x="2626" y="2070"/>
                </a:cubicBezTo>
                <a:cubicBezTo>
                  <a:pt x="2644" y="2068"/>
                  <a:pt x="2678" y="2065"/>
                  <a:pt x="2698" y="2059"/>
                </a:cubicBezTo>
                <a:cubicBezTo>
                  <a:pt x="2718" y="2052"/>
                  <a:pt x="2722" y="2052"/>
                  <a:pt x="2734" y="2052"/>
                </a:cubicBezTo>
                <a:cubicBezTo>
                  <a:pt x="2745" y="2052"/>
                  <a:pt x="2788" y="2045"/>
                  <a:pt x="2803" y="2038"/>
                </a:cubicBezTo>
                <a:cubicBezTo>
                  <a:pt x="2819" y="2032"/>
                  <a:pt x="2819" y="2029"/>
                  <a:pt x="2823" y="2029"/>
                </a:cubicBezTo>
                <a:cubicBezTo>
                  <a:pt x="2828" y="2029"/>
                  <a:pt x="2835" y="2018"/>
                  <a:pt x="2839" y="2012"/>
                </a:cubicBezTo>
                <a:cubicBezTo>
                  <a:pt x="2844" y="2005"/>
                  <a:pt x="2848" y="2000"/>
                  <a:pt x="2846" y="1982"/>
                </a:cubicBezTo>
                <a:close/>
                <a:moveTo>
                  <a:pt x="246" y="2452"/>
                </a:moveTo>
                <a:cubicBezTo>
                  <a:pt x="244" y="2463"/>
                  <a:pt x="249" y="2465"/>
                  <a:pt x="240" y="2463"/>
                </a:cubicBezTo>
                <a:cubicBezTo>
                  <a:pt x="228" y="2463"/>
                  <a:pt x="177" y="2461"/>
                  <a:pt x="168" y="2458"/>
                </a:cubicBezTo>
                <a:cubicBezTo>
                  <a:pt x="159" y="2458"/>
                  <a:pt x="163" y="2456"/>
                  <a:pt x="166" y="2438"/>
                </a:cubicBezTo>
                <a:cubicBezTo>
                  <a:pt x="168" y="2418"/>
                  <a:pt x="184" y="2355"/>
                  <a:pt x="186" y="2342"/>
                </a:cubicBezTo>
                <a:cubicBezTo>
                  <a:pt x="190" y="2328"/>
                  <a:pt x="195" y="2308"/>
                  <a:pt x="202" y="2294"/>
                </a:cubicBezTo>
                <a:cubicBezTo>
                  <a:pt x="206" y="2281"/>
                  <a:pt x="226" y="2227"/>
                  <a:pt x="235" y="2198"/>
                </a:cubicBezTo>
                <a:cubicBezTo>
                  <a:pt x="242" y="2171"/>
                  <a:pt x="273" y="2083"/>
                  <a:pt x="276" y="2072"/>
                </a:cubicBezTo>
                <a:cubicBezTo>
                  <a:pt x="280" y="2063"/>
                  <a:pt x="282" y="2070"/>
                  <a:pt x="282" y="2077"/>
                </a:cubicBezTo>
                <a:cubicBezTo>
                  <a:pt x="282" y="2086"/>
                  <a:pt x="278" y="2106"/>
                  <a:pt x="276" y="2124"/>
                </a:cubicBezTo>
                <a:cubicBezTo>
                  <a:pt x="271" y="2142"/>
                  <a:pt x="255" y="2294"/>
                  <a:pt x="251" y="2337"/>
                </a:cubicBezTo>
                <a:cubicBezTo>
                  <a:pt x="244" y="2382"/>
                  <a:pt x="246" y="2438"/>
                  <a:pt x="246" y="2452"/>
                </a:cubicBezTo>
                <a:close/>
                <a:moveTo>
                  <a:pt x="392" y="2465"/>
                </a:moveTo>
                <a:cubicBezTo>
                  <a:pt x="392" y="2476"/>
                  <a:pt x="392" y="2472"/>
                  <a:pt x="385" y="2472"/>
                </a:cubicBezTo>
                <a:cubicBezTo>
                  <a:pt x="379" y="2472"/>
                  <a:pt x="276" y="2467"/>
                  <a:pt x="262" y="2465"/>
                </a:cubicBezTo>
                <a:cubicBezTo>
                  <a:pt x="251" y="2465"/>
                  <a:pt x="255" y="2461"/>
                  <a:pt x="255" y="2458"/>
                </a:cubicBezTo>
                <a:cubicBezTo>
                  <a:pt x="246" y="2373"/>
                  <a:pt x="255" y="2333"/>
                  <a:pt x="255" y="2317"/>
                </a:cubicBezTo>
                <a:cubicBezTo>
                  <a:pt x="258" y="2301"/>
                  <a:pt x="264" y="2243"/>
                  <a:pt x="271" y="2187"/>
                </a:cubicBezTo>
                <a:cubicBezTo>
                  <a:pt x="278" y="2119"/>
                  <a:pt x="289" y="2065"/>
                  <a:pt x="291" y="2059"/>
                </a:cubicBezTo>
                <a:cubicBezTo>
                  <a:pt x="293" y="2052"/>
                  <a:pt x="293" y="2052"/>
                  <a:pt x="298" y="2054"/>
                </a:cubicBezTo>
                <a:cubicBezTo>
                  <a:pt x="300" y="2056"/>
                  <a:pt x="300" y="2056"/>
                  <a:pt x="307" y="2056"/>
                </a:cubicBezTo>
                <a:cubicBezTo>
                  <a:pt x="316" y="2056"/>
                  <a:pt x="314" y="2052"/>
                  <a:pt x="318" y="2054"/>
                </a:cubicBezTo>
                <a:cubicBezTo>
                  <a:pt x="325" y="2056"/>
                  <a:pt x="323" y="2056"/>
                  <a:pt x="332" y="2059"/>
                </a:cubicBezTo>
                <a:cubicBezTo>
                  <a:pt x="338" y="2063"/>
                  <a:pt x="336" y="2063"/>
                  <a:pt x="338" y="2070"/>
                </a:cubicBezTo>
                <a:cubicBezTo>
                  <a:pt x="350" y="2128"/>
                  <a:pt x="365" y="2166"/>
                  <a:pt x="372" y="2187"/>
                </a:cubicBezTo>
                <a:cubicBezTo>
                  <a:pt x="381" y="2205"/>
                  <a:pt x="392" y="2247"/>
                  <a:pt x="392" y="2258"/>
                </a:cubicBezTo>
                <a:cubicBezTo>
                  <a:pt x="394" y="2270"/>
                  <a:pt x="392" y="2306"/>
                  <a:pt x="394" y="2326"/>
                </a:cubicBezTo>
                <a:cubicBezTo>
                  <a:pt x="394" y="2344"/>
                  <a:pt x="394" y="2454"/>
                  <a:pt x="392" y="2465"/>
                </a:cubicBezTo>
                <a:close/>
                <a:moveTo>
                  <a:pt x="2644" y="1430"/>
                </a:moveTo>
                <a:cubicBezTo>
                  <a:pt x="2635" y="1435"/>
                  <a:pt x="2633" y="1450"/>
                  <a:pt x="2631" y="1459"/>
                </a:cubicBezTo>
                <a:cubicBezTo>
                  <a:pt x="2626" y="1466"/>
                  <a:pt x="2626" y="1484"/>
                  <a:pt x="2628" y="1491"/>
                </a:cubicBezTo>
                <a:cubicBezTo>
                  <a:pt x="2631" y="1495"/>
                  <a:pt x="2633" y="1495"/>
                  <a:pt x="2628" y="1506"/>
                </a:cubicBezTo>
                <a:cubicBezTo>
                  <a:pt x="2624" y="1518"/>
                  <a:pt x="2619" y="1529"/>
                  <a:pt x="2615" y="1536"/>
                </a:cubicBezTo>
                <a:cubicBezTo>
                  <a:pt x="2610" y="1542"/>
                  <a:pt x="2608" y="1545"/>
                  <a:pt x="2599" y="1547"/>
                </a:cubicBezTo>
                <a:cubicBezTo>
                  <a:pt x="2592" y="1549"/>
                  <a:pt x="2586" y="1549"/>
                  <a:pt x="2579" y="1551"/>
                </a:cubicBezTo>
                <a:cubicBezTo>
                  <a:pt x="2572" y="1551"/>
                  <a:pt x="2568" y="1556"/>
                  <a:pt x="2561" y="1554"/>
                </a:cubicBezTo>
                <a:cubicBezTo>
                  <a:pt x="2552" y="1551"/>
                  <a:pt x="2543" y="1554"/>
                  <a:pt x="2525" y="1554"/>
                </a:cubicBezTo>
                <a:cubicBezTo>
                  <a:pt x="2510" y="1551"/>
                  <a:pt x="2501" y="1551"/>
                  <a:pt x="2496" y="1549"/>
                </a:cubicBezTo>
                <a:cubicBezTo>
                  <a:pt x="2489" y="1549"/>
                  <a:pt x="2478" y="1549"/>
                  <a:pt x="2471" y="1549"/>
                </a:cubicBezTo>
                <a:cubicBezTo>
                  <a:pt x="2465" y="1549"/>
                  <a:pt x="2465" y="1545"/>
                  <a:pt x="2456" y="1540"/>
                </a:cubicBezTo>
                <a:cubicBezTo>
                  <a:pt x="2451" y="1538"/>
                  <a:pt x="2453" y="1536"/>
                  <a:pt x="2456" y="1529"/>
                </a:cubicBezTo>
                <a:cubicBezTo>
                  <a:pt x="2458" y="1518"/>
                  <a:pt x="2476" y="1446"/>
                  <a:pt x="2483" y="1421"/>
                </a:cubicBezTo>
                <a:cubicBezTo>
                  <a:pt x="2489" y="1399"/>
                  <a:pt x="2498" y="1347"/>
                  <a:pt x="2507" y="1311"/>
                </a:cubicBezTo>
                <a:cubicBezTo>
                  <a:pt x="2516" y="1275"/>
                  <a:pt x="2518" y="1266"/>
                  <a:pt x="2518" y="1255"/>
                </a:cubicBezTo>
                <a:cubicBezTo>
                  <a:pt x="2518" y="1244"/>
                  <a:pt x="2510" y="1194"/>
                  <a:pt x="2507" y="1165"/>
                </a:cubicBezTo>
                <a:cubicBezTo>
                  <a:pt x="2505" y="1136"/>
                  <a:pt x="2503" y="1080"/>
                  <a:pt x="2505" y="1069"/>
                </a:cubicBezTo>
                <a:cubicBezTo>
                  <a:pt x="2505" y="1055"/>
                  <a:pt x="2505" y="1039"/>
                  <a:pt x="2503" y="1015"/>
                </a:cubicBezTo>
                <a:cubicBezTo>
                  <a:pt x="2501" y="992"/>
                  <a:pt x="2498" y="956"/>
                  <a:pt x="2498" y="950"/>
                </a:cubicBezTo>
                <a:cubicBezTo>
                  <a:pt x="2498" y="943"/>
                  <a:pt x="2501" y="936"/>
                  <a:pt x="2501" y="936"/>
                </a:cubicBezTo>
                <a:cubicBezTo>
                  <a:pt x="2501" y="936"/>
                  <a:pt x="2505" y="943"/>
                  <a:pt x="2507" y="954"/>
                </a:cubicBezTo>
                <a:cubicBezTo>
                  <a:pt x="2512" y="968"/>
                  <a:pt x="2550" y="1100"/>
                  <a:pt x="2557" y="1118"/>
                </a:cubicBezTo>
                <a:cubicBezTo>
                  <a:pt x="2563" y="1134"/>
                  <a:pt x="2568" y="1165"/>
                  <a:pt x="2572" y="1174"/>
                </a:cubicBezTo>
                <a:cubicBezTo>
                  <a:pt x="2575" y="1181"/>
                  <a:pt x="2577" y="1192"/>
                  <a:pt x="2581" y="1206"/>
                </a:cubicBezTo>
                <a:cubicBezTo>
                  <a:pt x="2586" y="1219"/>
                  <a:pt x="2604" y="1277"/>
                  <a:pt x="2608" y="1295"/>
                </a:cubicBezTo>
                <a:cubicBezTo>
                  <a:pt x="2613" y="1313"/>
                  <a:pt x="2624" y="1354"/>
                  <a:pt x="2624" y="1358"/>
                </a:cubicBezTo>
                <a:cubicBezTo>
                  <a:pt x="2626" y="1363"/>
                  <a:pt x="2628" y="1374"/>
                  <a:pt x="2633" y="1383"/>
                </a:cubicBezTo>
                <a:cubicBezTo>
                  <a:pt x="2637" y="1392"/>
                  <a:pt x="2642" y="1403"/>
                  <a:pt x="2651" y="1417"/>
                </a:cubicBezTo>
                <a:cubicBezTo>
                  <a:pt x="2657" y="1428"/>
                  <a:pt x="2648" y="1423"/>
                  <a:pt x="2644" y="1430"/>
                </a:cubicBezTo>
                <a:close/>
                <a:moveTo>
                  <a:pt x="2684" y="1381"/>
                </a:moveTo>
                <a:cubicBezTo>
                  <a:pt x="2678" y="1381"/>
                  <a:pt x="2671" y="1383"/>
                  <a:pt x="2662" y="1381"/>
                </a:cubicBezTo>
                <a:cubicBezTo>
                  <a:pt x="2633" y="1381"/>
                  <a:pt x="2637" y="1381"/>
                  <a:pt x="2635" y="1374"/>
                </a:cubicBezTo>
                <a:cubicBezTo>
                  <a:pt x="2635" y="1365"/>
                  <a:pt x="2635" y="1367"/>
                  <a:pt x="2640" y="1367"/>
                </a:cubicBezTo>
                <a:cubicBezTo>
                  <a:pt x="2644" y="1367"/>
                  <a:pt x="2651" y="1367"/>
                  <a:pt x="2662" y="1365"/>
                </a:cubicBezTo>
                <a:cubicBezTo>
                  <a:pt x="2696" y="1365"/>
                  <a:pt x="2689" y="1365"/>
                  <a:pt x="2689" y="1374"/>
                </a:cubicBezTo>
                <a:cubicBezTo>
                  <a:pt x="2689" y="1381"/>
                  <a:pt x="2691" y="1381"/>
                  <a:pt x="2684" y="1381"/>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58"/>
          <p:cNvSpPr>
            <a:spLocks noEditPoints="1"/>
          </p:cNvSpPr>
          <p:nvPr/>
        </p:nvSpPr>
        <p:spPr bwMode="auto">
          <a:xfrm>
            <a:off x="7674152" y="2374277"/>
            <a:ext cx="194377" cy="660392"/>
          </a:xfrm>
          <a:custGeom>
            <a:avLst/>
            <a:gdLst>
              <a:gd name="T0" fmla="*/ 229 w 603"/>
              <a:gd name="T1" fmla="*/ 280 h 2048"/>
              <a:gd name="T2" fmla="*/ 207 w 603"/>
              <a:gd name="T3" fmla="*/ 159 h 2048"/>
              <a:gd name="T4" fmla="*/ 207 w 603"/>
              <a:gd name="T5" fmla="*/ 66 h 2048"/>
              <a:gd name="T6" fmla="*/ 247 w 603"/>
              <a:gd name="T7" fmla="*/ 33 h 2048"/>
              <a:gd name="T8" fmla="*/ 280 w 603"/>
              <a:gd name="T9" fmla="*/ 5 h 2048"/>
              <a:gd name="T10" fmla="*/ 342 w 603"/>
              <a:gd name="T11" fmla="*/ 3 h 2048"/>
              <a:gd name="T12" fmla="*/ 383 w 603"/>
              <a:gd name="T13" fmla="*/ 52 h 2048"/>
              <a:gd name="T14" fmla="*/ 396 w 603"/>
              <a:gd name="T15" fmla="*/ 127 h 2048"/>
              <a:gd name="T16" fmla="*/ 397 w 603"/>
              <a:gd name="T17" fmla="*/ 220 h 2048"/>
              <a:gd name="T18" fmla="*/ 393 w 603"/>
              <a:gd name="T19" fmla="*/ 358 h 2048"/>
              <a:gd name="T20" fmla="*/ 527 w 603"/>
              <a:gd name="T21" fmla="*/ 434 h 2048"/>
              <a:gd name="T22" fmla="*/ 564 w 603"/>
              <a:gd name="T23" fmla="*/ 567 h 2048"/>
              <a:gd name="T24" fmla="*/ 576 w 603"/>
              <a:gd name="T25" fmla="*/ 615 h 2048"/>
              <a:gd name="T26" fmla="*/ 594 w 603"/>
              <a:gd name="T27" fmla="*/ 729 h 2048"/>
              <a:gd name="T28" fmla="*/ 498 w 603"/>
              <a:gd name="T29" fmla="*/ 804 h 2048"/>
              <a:gd name="T30" fmla="*/ 523 w 603"/>
              <a:gd name="T31" fmla="*/ 925 h 2048"/>
              <a:gd name="T32" fmla="*/ 530 w 603"/>
              <a:gd name="T33" fmla="*/ 1115 h 2048"/>
              <a:gd name="T34" fmla="*/ 536 w 603"/>
              <a:gd name="T35" fmla="*/ 1301 h 2048"/>
              <a:gd name="T36" fmla="*/ 520 w 603"/>
              <a:gd name="T37" fmla="*/ 1471 h 2048"/>
              <a:gd name="T38" fmla="*/ 508 w 603"/>
              <a:gd name="T39" fmla="*/ 1671 h 2048"/>
              <a:gd name="T40" fmla="*/ 511 w 603"/>
              <a:gd name="T41" fmla="*/ 1782 h 2048"/>
              <a:gd name="T42" fmla="*/ 502 w 603"/>
              <a:gd name="T43" fmla="*/ 1868 h 2048"/>
              <a:gd name="T44" fmla="*/ 500 w 603"/>
              <a:gd name="T45" fmla="*/ 1905 h 2048"/>
              <a:gd name="T46" fmla="*/ 541 w 603"/>
              <a:gd name="T47" fmla="*/ 1962 h 2048"/>
              <a:gd name="T48" fmla="*/ 570 w 603"/>
              <a:gd name="T49" fmla="*/ 2039 h 2048"/>
              <a:gd name="T50" fmla="*/ 446 w 603"/>
              <a:gd name="T51" fmla="*/ 2004 h 2048"/>
              <a:gd name="T52" fmla="*/ 360 w 603"/>
              <a:gd name="T53" fmla="*/ 1977 h 2048"/>
              <a:gd name="T54" fmla="*/ 362 w 603"/>
              <a:gd name="T55" fmla="*/ 1886 h 2048"/>
              <a:gd name="T56" fmla="*/ 358 w 603"/>
              <a:gd name="T57" fmla="*/ 1826 h 2048"/>
              <a:gd name="T58" fmla="*/ 366 w 603"/>
              <a:gd name="T59" fmla="*/ 1739 h 2048"/>
              <a:gd name="T60" fmla="*/ 346 w 603"/>
              <a:gd name="T61" fmla="*/ 1619 h 2048"/>
              <a:gd name="T62" fmla="*/ 329 w 603"/>
              <a:gd name="T63" fmla="*/ 1355 h 2048"/>
              <a:gd name="T64" fmla="*/ 293 w 603"/>
              <a:gd name="T65" fmla="*/ 1373 h 2048"/>
              <a:gd name="T66" fmla="*/ 235 w 603"/>
              <a:gd name="T67" fmla="*/ 1616 h 2048"/>
              <a:gd name="T68" fmla="*/ 232 w 603"/>
              <a:gd name="T69" fmla="*/ 1752 h 2048"/>
              <a:gd name="T70" fmla="*/ 213 w 603"/>
              <a:gd name="T71" fmla="*/ 1892 h 2048"/>
              <a:gd name="T72" fmla="*/ 237 w 603"/>
              <a:gd name="T73" fmla="*/ 1970 h 2048"/>
              <a:gd name="T74" fmla="*/ 203 w 603"/>
              <a:gd name="T75" fmla="*/ 2046 h 2048"/>
              <a:gd name="T76" fmla="*/ 123 w 603"/>
              <a:gd name="T77" fmla="*/ 2003 h 2048"/>
              <a:gd name="T78" fmla="*/ 111 w 603"/>
              <a:gd name="T79" fmla="*/ 1894 h 2048"/>
              <a:gd name="T80" fmla="*/ 95 w 603"/>
              <a:gd name="T81" fmla="*/ 1834 h 2048"/>
              <a:gd name="T82" fmla="*/ 68 w 603"/>
              <a:gd name="T83" fmla="*/ 1455 h 2048"/>
              <a:gd name="T84" fmla="*/ 40 w 603"/>
              <a:gd name="T85" fmla="*/ 1220 h 2048"/>
              <a:gd name="T86" fmla="*/ 64 w 603"/>
              <a:gd name="T87" fmla="*/ 1043 h 2048"/>
              <a:gd name="T88" fmla="*/ 81 w 603"/>
              <a:gd name="T89" fmla="*/ 972 h 2048"/>
              <a:gd name="T90" fmla="*/ 76 w 603"/>
              <a:gd name="T91" fmla="*/ 890 h 2048"/>
              <a:gd name="T92" fmla="*/ 66 w 603"/>
              <a:gd name="T93" fmla="*/ 807 h 2048"/>
              <a:gd name="T94" fmla="*/ 4 w 603"/>
              <a:gd name="T95" fmla="*/ 720 h 2048"/>
              <a:gd name="T96" fmla="*/ 102 w 603"/>
              <a:gd name="T97" fmla="*/ 368 h 2048"/>
              <a:gd name="T98" fmla="*/ 137 w 603"/>
              <a:gd name="T99" fmla="*/ 337 h 2048"/>
              <a:gd name="T100" fmla="*/ 171 w 603"/>
              <a:gd name="T101" fmla="*/ 325 h 2048"/>
              <a:gd name="T102" fmla="*/ 219 w 603"/>
              <a:gd name="T103" fmla="*/ 309 h 2048"/>
              <a:gd name="T104" fmla="*/ 350 w 603"/>
              <a:gd name="T105" fmla="*/ 1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3" h="2048">
                <a:moveTo>
                  <a:pt x="219" y="309"/>
                </a:moveTo>
                <a:cubicBezTo>
                  <a:pt x="223" y="298"/>
                  <a:pt x="228" y="292"/>
                  <a:pt x="229" y="280"/>
                </a:cubicBezTo>
                <a:cubicBezTo>
                  <a:pt x="230" y="262"/>
                  <a:pt x="222" y="244"/>
                  <a:pt x="222" y="226"/>
                </a:cubicBezTo>
                <a:cubicBezTo>
                  <a:pt x="204" y="242"/>
                  <a:pt x="175" y="160"/>
                  <a:pt x="207" y="159"/>
                </a:cubicBezTo>
                <a:cubicBezTo>
                  <a:pt x="206" y="142"/>
                  <a:pt x="203" y="127"/>
                  <a:pt x="203" y="109"/>
                </a:cubicBezTo>
                <a:cubicBezTo>
                  <a:pt x="204" y="93"/>
                  <a:pt x="204" y="80"/>
                  <a:pt x="207" y="66"/>
                </a:cubicBezTo>
                <a:cubicBezTo>
                  <a:pt x="209" y="54"/>
                  <a:pt x="213" y="51"/>
                  <a:pt x="220" y="41"/>
                </a:cubicBezTo>
                <a:cubicBezTo>
                  <a:pt x="233" y="21"/>
                  <a:pt x="233" y="39"/>
                  <a:pt x="247" y="33"/>
                </a:cubicBezTo>
                <a:cubicBezTo>
                  <a:pt x="249" y="32"/>
                  <a:pt x="244" y="26"/>
                  <a:pt x="254" y="23"/>
                </a:cubicBezTo>
                <a:cubicBezTo>
                  <a:pt x="264" y="20"/>
                  <a:pt x="270" y="9"/>
                  <a:pt x="280" y="5"/>
                </a:cubicBezTo>
                <a:cubicBezTo>
                  <a:pt x="292" y="0"/>
                  <a:pt x="296" y="5"/>
                  <a:pt x="305" y="12"/>
                </a:cubicBezTo>
                <a:cubicBezTo>
                  <a:pt x="317" y="9"/>
                  <a:pt x="329" y="2"/>
                  <a:pt x="342" y="3"/>
                </a:cubicBezTo>
                <a:cubicBezTo>
                  <a:pt x="360" y="4"/>
                  <a:pt x="363" y="26"/>
                  <a:pt x="370" y="37"/>
                </a:cubicBezTo>
                <a:cubicBezTo>
                  <a:pt x="374" y="42"/>
                  <a:pt x="383" y="45"/>
                  <a:pt x="383" y="52"/>
                </a:cubicBezTo>
                <a:cubicBezTo>
                  <a:pt x="384" y="62"/>
                  <a:pt x="388" y="74"/>
                  <a:pt x="389" y="85"/>
                </a:cubicBezTo>
                <a:cubicBezTo>
                  <a:pt x="390" y="99"/>
                  <a:pt x="397" y="113"/>
                  <a:pt x="396" y="127"/>
                </a:cubicBezTo>
                <a:cubicBezTo>
                  <a:pt x="396" y="144"/>
                  <a:pt x="400" y="148"/>
                  <a:pt x="403" y="165"/>
                </a:cubicBezTo>
                <a:cubicBezTo>
                  <a:pt x="405" y="177"/>
                  <a:pt x="419" y="217"/>
                  <a:pt x="397" y="220"/>
                </a:cubicBezTo>
                <a:cubicBezTo>
                  <a:pt x="383" y="221"/>
                  <a:pt x="377" y="283"/>
                  <a:pt x="375" y="297"/>
                </a:cubicBezTo>
                <a:cubicBezTo>
                  <a:pt x="373" y="318"/>
                  <a:pt x="374" y="346"/>
                  <a:pt x="393" y="358"/>
                </a:cubicBezTo>
                <a:cubicBezTo>
                  <a:pt x="414" y="372"/>
                  <a:pt x="435" y="390"/>
                  <a:pt x="457" y="399"/>
                </a:cubicBezTo>
                <a:cubicBezTo>
                  <a:pt x="484" y="410"/>
                  <a:pt x="507" y="410"/>
                  <a:pt x="527" y="434"/>
                </a:cubicBezTo>
                <a:cubicBezTo>
                  <a:pt x="547" y="457"/>
                  <a:pt x="558" y="493"/>
                  <a:pt x="559" y="523"/>
                </a:cubicBezTo>
                <a:cubicBezTo>
                  <a:pt x="559" y="538"/>
                  <a:pt x="561" y="552"/>
                  <a:pt x="564" y="567"/>
                </a:cubicBezTo>
                <a:cubicBezTo>
                  <a:pt x="565" y="575"/>
                  <a:pt x="574" y="588"/>
                  <a:pt x="570" y="596"/>
                </a:cubicBezTo>
                <a:cubicBezTo>
                  <a:pt x="561" y="614"/>
                  <a:pt x="572" y="606"/>
                  <a:pt x="576" y="615"/>
                </a:cubicBezTo>
                <a:cubicBezTo>
                  <a:pt x="580" y="623"/>
                  <a:pt x="574" y="640"/>
                  <a:pt x="575" y="649"/>
                </a:cubicBezTo>
                <a:cubicBezTo>
                  <a:pt x="578" y="678"/>
                  <a:pt x="587" y="702"/>
                  <a:pt x="594" y="729"/>
                </a:cubicBezTo>
                <a:cubicBezTo>
                  <a:pt x="601" y="754"/>
                  <a:pt x="590" y="794"/>
                  <a:pt x="569" y="810"/>
                </a:cubicBezTo>
                <a:cubicBezTo>
                  <a:pt x="549" y="826"/>
                  <a:pt x="514" y="825"/>
                  <a:pt x="498" y="804"/>
                </a:cubicBezTo>
                <a:cubicBezTo>
                  <a:pt x="499" y="822"/>
                  <a:pt x="508" y="841"/>
                  <a:pt x="511" y="859"/>
                </a:cubicBezTo>
                <a:cubicBezTo>
                  <a:pt x="516" y="881"/>
                  <a:pt x="520" y="903"/>
                  <a:pt x="523" y="925"/>
                </a:cubicBezTo>
                <a:cubicBezTo>
                  <a:pt x="528" y="971"/>
                  <a:pt x="521" y="1015"/>
                  <a:pt x="530" y="1061"/>
                </a:cubicBezTo>
                <a:cubicBezTo>
                  <a:pt x="534" y="1079"/>
                  <a:pt x="527" y="1097"/>
                  <a:pt x="530" y="1115"/>
                </a:cubicBezTo>
                <a:cubicBezTo>
                  <a:pt x="533" y="1135"/>
                  <a:pt x="535" y="1153"/>
                  <a:pt x="536" y="1174"/>
                </a:cubicBezTo>
                <a:cubicBezTo>
                  <a:pt x="537" y="1217"/>
                  <a:pt x="539" y="1257"/>
                  <a:pt x="536" y="1301"/>
                </a:cubicBezTo>
                <a:cubicBezTo>
                  <a:pt x="533" y="1340"/>
                  <a:pt x="519" y="1376"/>
                  <a:pt x="514" y="1413"/>
                </a:cubicBezTo>
                <a:cubicBezTo>
                  <a:pt x="512" y="1432"/>
                  <a:pt x="518" y="1453"/>
                  <a:pt x="520" y="1471"/>
                </a:cubicBezTo>
                <a:cubicBezTo>
                  <a:pt x="522" y="1496"/>
                  <a:pt x="520" y="1520"/>
                  <a:pt x="519" y="1544"/>
                </a:cubicBezTo>
                <a:cubicBezTo>
                  <a:pt x="519" y="1587"/>
                  <a:pt x="513" y="1629"/>
                  <a:pt x="508" y="1671"/>
                </a:cubicBezTo>
                <a:cubicBezTo>
                  <a:pt x="505" y="1692"/>
                  <a:pt x="502" y="1713"/>
                  <a:pt x="503" y="1734"/>
                </a:cubicBezTo>
                <a:cubicBezTo>
                  <a:pt x="504" y="1751"/>
                  <a:pt x="517" y="1764"/>
                  <a:pt x="511" y="1782"/>
                </a:cubicBezTo>
                <a:cubicBezTo>
                  <a:pt x="506" y="1796"/>
                  <a:pt x="494" y="1808"/>
                  <a:pt x="492" y="1824"/>
                </a:cubicBezTo>
                <a:cubicBezTo>
                  <a:pt x="489" y="1840"/>
                  <a:pt x="501" y="1853"/>
                  <a:pt x="502" y="1868"/>
                </a:cubicBezTo>
                <a:cubicBezTo>
                  <a:pt x="502" y="1880"/>
                  <a:pt x="485" y="1885"/>
                  <a:pt x="487" y="1893"/>
                </a:cubicBezTo>
                <a:cubicBezTo>
                  <a:pt x="489" y="1899"/>
                  <a:pt x="496" y="1902"/>
                  <a:pt x="500" y="1905"/>
                </a:cubicBezTo>
                <a:cubicBezTo>
                  <a:pt x="507" y="1912"/>
                  <a:pt x="511" y="1922"/>
                  <a:pt x="516" y="1930"/>
                </a:cubicBezTo>
                <a:cubicBezTo>
                  <a:pt x="523" y="1941"/>
                  <a:pt x="530" y="1955"/>
                  <a:pt x="541" y="1962"/>
                </a:cubicBezTo>
                <a:cubicBezTo>
                  <a:pt x="552" y="1969"/>
                  <a:pt x="564" y="1974"/>
                  <a:pt x="572" y="1985"/>
                </a:cubicBezTo>
                <a:cubicBezTo>
                  <a:pt x="588" y="2004"/>
                  <a:pt x="603" y="2031"/>
                  <a:pt x="570" y="2039"/>
                </a:cubicBezTo>
                <a:cubicBezTo>
                  <a:pt x="541" y="2046"/>
                  <a:pt x="504" y="2044"/>
                  <a:pt x="477" y="2031"/>
                </a:cubicBezTo>
                <a:cubicBezTo>
                  <a:pt x="464" y="2024"/>
                  <a:pt x="459" y="2008"/>
                  <a:pt x="446" y="2004"/>
                </a:cubicBezTo>
                <a:cubicBezTo>
                  <a:pt x="436" y="2001"/>
                  <a:pt x="427" y="1997"/>
                  <a:pt x="417" y="1995"/>
                </a:cubicBezTo>
                <a:cubicBezTo>
                  <a:pt x="397" y="1990"/>
                  <a:pt x="378" y="1985"/>
                  <a:pt x="360" y="1977"/>
                </a:cubicBezTo>
                <a:cubicBezTo>
                  <a:pt x="339" y="1969"/>
                  <a:pt x="355" y="1927"/>
                  <a:pt x="356" y="1911"/>
                </a:cubicBezTo>
                <a:cubicBezTo>
                  <a:pt x="357" y="1904"/>
                  <a:pt x="365" y="1892"/>
                  <a:pt x="362" y="1886"/>
                </a:cubicBezTo>
                <a:cubicBezTo>
                  <a:pt x="357" y="1875"/>
                  <a:pt x="345" y="1870"/>
                  <a:pt x="347" y="1856"/>
                </a:cubicBezTo>
                <a:cubicBezTo>
                  <a:pt x="348" y="1845"/>
                  <a:pt x="354" y="1836"/>
                  <a:pt x="358" y="1826"/>
                </a:cubicBezTo>
                <a:cubicBezTo>
                  <a:pt x="363" y="1811"/>
                  <a:pt x="357" y="1795"/>
                  <a:pt x="359" y="1779"/>
                </a:cubicBezTo>
                <a:cubicBezTo>
                  <a:pt x="361" y="1766"/>
                  <a:pt x="365" y="1752"/>
                  <a:pt x="366" y="1739"/>
                </a:cubicBezTo>
                <a:cubicBezTo>
                  <a:pt x="367" y="1727"/>
                  <a:pt x="355" y="1716"/>
                  <a:pt x="352" y="1706"/>
                </a:cubicBezTo>
                <a:cubicBezTo>
                  <a:pt x="344" y="1677"/>
                  <a:pt x="343" y="1649"/>
                  <a:pt x="346" y="1619"/>
                </a:cubicBezTo>
                <a:cubicBezTo>
                  <a:pt x="352" y="1561"/>
                  <a:pt x="356" y="1497"/>
                  <a:pt x="338" y="1441"/>
                </a:cubicBezTo>
                <a:cubicBezTo>
                  <a:pt x="329" y="1412"/>
                  <a:pt x="329" y="1385"/>
                  <a:pt x="329" y="1355"/>
                </a:cubicBezTo>
                <a:cubicBezTo>
                  <a:pt x="330" y="1324"/>
                  <a:pt x="325" y="1294"/>
                  <a:pt x="317" y="1264"/>
                </a:cubicBezTo>
                <a:cubicBezTo>
                  <a:pt x="310" y="1265"/>
                  <a:pt x="297" y="1362"/>
                  <a:pt x="293" y="1373"/>
                </a:cubicBezTo>
                <a:cubicBezTo>
                  <a:pt x="279" y="1416"/>
                  <a:pt x="262" y="1454"/>
                  <a:pt x="244" y="1495"/>
                </a:cubicBezTo>
                <a:cubicBezTo>
                  <a:pt x="228" y="1531"/>
                  <a:pt x="238" y="1578"/>
                  <a:pt x="235" y="1616"/>
                </a:cubicBezTo>
                <a:cubicBezTo>
                  <a:pt x="233" y="1638"/>
                  <a:pt x="233" y="1659"/>
                  <a:pt x="234" y="1681"/>
                </a:cubicBezTo>
                <a:cubicBezTo>
                  <a:pt x="236" y="1704"/>
                  <a:pt x="230" y="1728"/>
                  <a:pt x="232" y="1752"/>
                </a:cubicBezTo>
                <a:cubicBezTo>
                  <a:pt x="234" y="1786"/>
                  <a:pt x="238" y="1821"/>
                  <a:pt x="233" y="1855"/>
                </a:cubicBezTo>
                <a:cubicBezTo>
                  <a:pt x="230" y="1870"/>
                  <a:pt x="226" y="1883"/>
                  <a:pt x="213" y="1892"/>
                </a:cubicBezTo>
                <a:cubicBezTo>
                  <a:pt x="204" y="1899"/>
                  <a:pt x="212" y="1914"/>
                  <a:pt x="218" y="1921"/>
                </a:cubicBezTo>
                <a:cubicBezTo>
                  <a:pt x="230" y="1935"/>
                  <a:pt x="231" y="1953"/>
                  <a:pt x="237" y="1970"/>
                </a:cubicBezTo>
                <a:cubicBezTo>
                  <a:pt x="243" y="1984"/>
                  <a:pt x="249" y="1999"/>
                  <a:pt x="250" y="2014"/>
                </a:cubicBezTo>
                <a:cubicBezTo>
                  <a:pt x="252" y="2043"/>
                  <a:pt x="230" y="2048"/>
                  <a:pt x="203" y="2046"/>
                </a:cubicBezTo>
                <a:cubicBezTo>
                  <a:pt x="182" y="2045"/>
                  <a:pt x="160" y="2041"/>
                  <a:pt x="143" y="2030"/>
                </a:cubicBezTo>
                <a:cubicBezTo>
                  <a:pt x="130" y="2023"/>
                  <a:pt x="126" y="2016"/>
                  <a:pt x="123" y="2003"/>
                </a:cubicBezTo>
                <a:cubicBezTo>
                  <a:pt x="121" y="1990"/>
                  <a:pt x="111" y="1977"/>
                  <a:pt x="111" y="1964"/>
                </a:cubicBezTo>
                <a:cubicBezTo>
                  <a:pt x="110" y="1941"/>
                  <a:pt x="100" y="1916"/>
                  <a:pt x="111" y="1894"/>
                </a:cubicBezTo>
                <a:cubicBezTo>
                  <a:pt x="114" y="1888"/>
                  <a:pt x="114" y="1889"/>
                  <a:pt x="107" y="1885"/>
                </a:cubicBezTo>
                <a:cubicBezTo>
                  <a:pt x="93" y="1877"/>
                  <a:pt x="97" y="1849"/>
                  <a:pt x="95" y="1834"/>
                </a:cubicBezTo>
                <a:cubicBezTo>
                  <a:pt x="86" y="1750"/>
                  <a:pt x="80" y="1664"/>
                  <a:pt x="79" y="1579"/>
                </a:cubicBezTo>
                <a:cubicBezTo>
                  <a:pt x="78" y="1535"/>
                  <a:pt x="77" y="1497"/>
                  <a:pt x="68" y="1455"/>
                </a:cubicBezTo>
                <a:cubicBezTo>
                  <a:pt x="59" y="1410"/>
                  <a:pt x="53" y="1364"/>
                  <a:pt x="48" y="1319"/>
                </a:cubicBezTo>
                <a:cubicBezTo>
                  <a:pt x="44" y="1286"/>
                  <a:pt x="39" y="1253"/>
                  <a:pt x="40" y="1220"/>
                </a:cubicBezTo>
                <a:cubicBezTo>
                  <a:pt x="40" y="1188"/>
                  <a:pt x="45" y="1157"/>
                  <a:pt x="47" y="1126"/>
                </a:cubicBezTo>
                <a:cubicBezTo>
                  <a:pt x="49" y="1097"/>
                  <a:pt x="60" y="1071"/>
                  <a:pt x="64" y="1043"/>
                </a:cubicBezTo>
                <a:cubicBezTo>
                  <a:pt x="65" y="1030"/>
                  <a:pt x="69" y="1019"/>
                  <a:pt x="72" y="1007"/>
                </a:cubicBezTo>
                <a:cubicBezTo>
                  <a:pt x="74" y="999"/>
                  <a:pt x="83" y="980"/>
                  <a:pt x="81" y="972"/>
                </a:cubicBezTo>
                <a:cubicBezTo>
                  <a:pt x="77" y="955"/>
                  <a:pt x="68" y="945"/>
                  <a:pt x="71" y="925"/>
                </a:cubicBezTo>
                <a:cubicBezTo>
                  <a:pt x="72" y="913"/>
                  <a:pt x="74" y="902"/>
                  <a:pt x="76" y="890"/>
                </a:cubicBezTo>
                <a:cubicBezTo>
                  <a:pt x="81" y="868"/>
                  <a:pt x="75" y="845"/>
                  <a:pt x="81" y="824"/>
                </a:cubicBezTo>
                <a:cubicBezTo>
                  <a:pt x="84" y="810"/>
                  <a:pt x="80" y="809"/>
                  <a:pt x="66" y="807"/>
                </a:cubicBezTo>
                <a:cubicBezTo>
                  <a:pt x="53" y="804"/>
                  <a:pt x="38" y="804"/>
                  <a:pt x="28" y="795"/>
                </a:cubicBezTo>
                <a:cubicBezTo>
                  <a:pt x="7" y="778"/>
                  <a:pt x="5" y="744"/>
                  <a:pt x="4" y="720"/>
                </a:cubicBezTo>
                <a:cubicBezTo>
                  <a:pt x="1" y="653"/>
                  <a:pt x="0" y="582"/>
                  <a:pt x="11" y="515"/>
                </a:cubicBezTo>
                <a:cubicBezTo>
                  <a:pt x="21" y="453"/>
                  <a:pt x="46" y="401"/>
                  <a:pt x="102" y="368"/>
                </a:cubicBezTo>
                <a:cubicBezTo>
                  <a:pt x="112" y="361"/>
                  <a:pt x="124" y="357"/>
                  <a:pt x="133" y="348"/>
                </a:cubicBezTo>
                <a:cubicBezTo>
                  <a:pt x="134" y="344"/>
                  <a:pt x="135" y="341"/>
                  <a:pt x="137" y="337"/>
                </a:cubicBezTo>
                <a:cubicBezTo>
                  <a:pt x="142" y="334"/>
                  <a:pt x="149" y="334"/>
                  <a:pt x="155" y="332"/>
                </a:cubicBezTo>
                <a:cubicBezTo>
                  <a:pt x="161" y="330"/>
                  <a:pt x="166" y="328"/>
                  <a:pt x="171" y="325"/>
                </a:cubicBezTo>
                <a:cubicBezTo>
                  <a:pt x="180" y="321"/>
                  <a:pt x="181" y="325"/>
                  <a:pt x="189" y="324"/>
                </a:cubicBezTo>
                <a:cubicBezTo>
                  <a:pt x="199" y="322"/>
                  <a:pt x="212" y="317"/>
                  <a:pt x="219" y="309"/>
                </a:cubicBezTo>
                <a:moveTo>
                  <a:pt x="335" y="20"/>
                </a:moveTo>
                <a:cubicBezTo>
                  <a:pt x="335" y="20"/>
                  <a:pt x="340" y="20"/>
                  <a:pt x="350" y="14"/>
                </a:cubicBezTo>
                <a:cubicBezTo>
                  <a:pt x="344" y="9"/>
                  <a:pt x="338" y="12"/>
                  <a:pt x="335" y="2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6" name="chick"/>
          <p:cNvGrpSpPr/>
          <p:nvPr/>
        </p:nvGrpSpPr>
        <p:grpSpPr>
          <a:xfrm>
            <a:off x="4450183" y="2694214"/>
            <a:ext cx="388421" cy="1130300"/>
            <a:chOff x="7564373" y="1411716"/>
            <a:chExt cx="1188478" cy="3458461"/>
          </a:xfrm>
          <a:solidFill>
            <a:schemeClr val="tx2"/>
          </a:solidFill>
        </p:grpSpPr>
        <p:sp>
          <p:nvSpPr>
            <p:cNvPr id="27" name="Freeform 26"/>
            <p:cNvSpPr>
              <a:spLocks/>
            </p:cNvSpPr>
            <p:nvPr/>
          </p:nvSpPr>
          <p:spPr bwMode="auto">
            <a:xfrm>
              <a:off x="7827867" y="1411716"/>
              <a:ext cx="924984" cy="3458461"/>
            </a:xfrm>
            <a:custGeom>
              <a:avLst/>
              <a:gdLst>
                <a:gd name="T0" fmla="*/ 2091 w 2168"/>
                <a:gd name="T1" fmla="*/ 2520 h 8109"/>
                <a:gd name="T2" fmla="*/ 1973 w 2168"/>
                <a:gd name="T3" fmla="*/ 1940 h 8109"/>
                <a:gd name="T4" fmla="*/ 1669 w 2168"/>
                <a:gd name="T5" fmla="*/ 1458 h 8109"/>
                <a:gd name="T6" fmla="*/ 1467 w 2168"/>
                <a:gd name="T7" fmla="*/ 856 h 8109"/>
                <a:gd name="T8" fmla="*/ 967 w 2168"/>
                <a:gd name="T9" fmla="*/ 50 h 8109"/>
                <a:gd name="T10" fmla="*/ 421 w 2168"/>
                <a:gd name="T11" fmla="*/ 636 h 8109"/>
                <a:gd name="T12" fmla="*/ 465 w 2168"/>
                <a:gd name="T13" fmla="*/ 873 h 8109"/>
                <a:gd name="T14" fmla="*/ 556 w 2168"/>
                <a:gd name="T15" fmla="*/ 1374 h 8109"/>
                <a:gd name="T16" fmla="*/ 137 w 2168"/>
                <a:gd name="T17" fmla="*/ 1776 h 8109"/>
                <a:gd name="T18" fmla="*/ 363 w 2168"/>
                <a:gd name="T19" fmla="*/ 2701 h 8109"/>
                <a:gd name="T20" fmla="*/ 215 w 2168"/>
                <a:gd name="T21" fmla="*/ 2984 h 8109"/>
                <a:gd name="T22" fmla="*/ 124 w 2168"/>
                <a:gd name="T23" fmla="*/ 3316 h 8109"/>
                <a:gd name="T24" fmla="*/ 29 w 2168"/>
                <a:gd name="T25" fmla="*/ 3553 h 8109"/>
                <a:gd name="T26" fmla="*/ 4 w 2168"/>
                <a:gd name="T27" fmla="*/ 3619 h 8109"/>
                <a:gd name="T28" fmla="*/ 0 w 2168"/>
                <a:gd name="T29" fmla="*/ 4145 h 8109"/>
                <a:gd name="T30" fmla="*/ 153 w 2168"/>
                <a:gd name="T31" fmla="*/ 4470 h 8109"/>
                <a:gd name="T32" fmla="*/ 308 w 2168"/>
                <a:gd name="T33" fmla="*/ 5078 h 8109"/>
                <a:gd name="T34" fmla="*/ 383 w 2168"/>
                <a:gd name="T35" fmla="*/ 5666 h 8109"/>
                <a:gd name="T36" fmla="*/ 556 w 2168"/>
                <a:gd name="T37" fmla="*/ 6302 h 8109"/>
                <a:gd name="T38" fmla="*/ 665 w 2168"/>
                <a:gd name="T39" fmla="*/ 6594 h 8109"/>
                <a:gd name="T40" fmla="*/ 649 w 2168"/>
                <a:gd name="T41" fmla="*/ 6641 h 8109"/>
                <a:gd name="T42" fmla="*/ 579 w 2168"/>
                <a:gd name="T43" fmla="*/ 6815 h 8109"/>
                <a:gd name="T44" fmla="*/ 306 w 2168"/>
                <a:gd name="T45" fmla="*/ 7070 h 8109"/>
                <a:gd name="T46" fmla="*/ 424 w 2168"/>
                <a:gd name="T47" fmla="*/ 7238 h 8109"/>
                <a:gd name="T48" fmla="*/ 677 w 2168"/>
                <a:gd name="T49" fmla="*/ 7160 h 8109"/>
                <a:gd name="T50" fmla="*/ 869 w 2168"/>
                <a:gd name="T51" fmla="*/ 7048 h 8109"/>
                <a:gd name="T52" fmla="*/ 917 w 2168"/>
                <a:gd name="T53" fmla="*/ 7338 h 8109"/>
                <a:gd name="T54" fmla="*/ 724 w 2168"/>
                <a:gd name="T55" fmla="*/ 7834 h 8109"/>
                <a:gd name="T56" fmla="*/ 602 w 2168"/>
                <a:gd name="T57" fmla="*/ 8070 h 8109"/>
                <a:gd name="T58" fmla="*/ 1164 w 2168"/>
                <a:gd name="T59" fmla="*/ 7693 h 8109"/>
                <a:gd name="T60" fmla="*/ 1167 w 2168"/>
                <a:gd name="T61" fmla="*/ 7829 h 8109"/>
                <a:gd name="T62" fmla="*/ 1344 w 2168"/>
                <a:gd name="T63" fmla="*/ 7834 h 8109"/>
                <a:gd name="T64" fmla="*/ 1408 w 2168"/>
                <a:gd name="T65" fmla="*/ 7399 h 8109"/>
                <a:gd name="T66" fmla="*/ 1314 w 2168"/>
                <a:gd name="T67" fmla="*/ 5844 h 8109"/>
                <a:gd name="T68" fmla="*/ 1479 w 2168"/>
                <a:gd name="T69" fmla="*/ 4377 h 8109"/>
                <a:gd name="T70" fmla="*/ 1580 w 2168"/>
                <a:gd name="T71" fmla="*/ 3916 h 8109"/>
                <a:gd name="T72" fmla="*/ 1624 w 2168"/>
                <a:gd name="T73" fmla="*/ 3275 h 8109"/>
                <a:gd name="T74" fmla="*/ 1673 w 2168"/>
                <a:gd name="T75" fmla="*/ 3148 h 8109"/>
                <a:gd name="T76" fmla="*/ 2060 w 2168"/>
                <a:gd name="T77" fmla="*/ 3122 h 8109"/>
                <a:gd name="T78" fmla="*/ 2140 w 2168"/>
                <a:gd name="T79" fmla="*/ 2897 h 8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68" h="8109">
                  <a:moveTo>
                    <a:pt x="2136" y="2821"/>
                  </a:moveTo>
                  <a:cubicBezTo>
                    <a:pt x="2136" y="2821"/>
                    <a:pt x="2096" y="2608"/>
                    <a:pt x="2091" y="2520"/>
                  </a:cubicBezTo>
                  <a:cubicBezTo>
                    <a:pt x="2091" y="2520"/>
                    <a:pt x="2037" y="2174"/>
                    <a:pt x="2013" y="2111"/>
                  </a:cubicBezTo>
                  <a:cubicBezTo>
                    <a:pt x="2013" y="2111"/>
                    <a:pt x="1974" y="1960"/>
                    <a:pt x="1973" y="1940"/>
                  </a:cubicBezTo>
                  <a:cubicBezTo>
                    <a:pt x="1973" y="1940"/>
                    <a:pt x="1945" y="1630"/>
                    <a:pt x="1825" y="1530"/>
                  </a:cubicBezTo>
                  <a:cubicBezTo>
                    <a:pt x="1669" y="1458"/>
                    <a:pt x="1669" y="1458"/>
                    <a:pt x="1669" y="1458"/>
                  </a:cubicBezTo>
                  <a:cubicBezTo>
                    <a:pt x="1836" y="1414"/>
                    <a:pt x="1836" y="1414"/>
                    <a:pt x="1836" y="1414"/>
                  </a:cubicBezTo>
                  <a:cubicBezTo>
                    <a:pt x="1620" y="1427"/>
                    <a:pt x="1505" y="1023"/>
                    <a:pt x="1467" y="856"/>
                  </a:cubicBezTo>
                  <a:cubicBezTo>
                    <a:pt x="1431" y="637"/>
                    <a:pt x="1349" y="265"/>
                    <a:pt x="1200" y="147"/>
                  </a:cubicBezTo>
                  <a:cubicBezTo>
                    <a:pt x="1200" y="147"/>
                    <a:pt x="1074" y="56"/>
                    <a:pt x="967" y="50"/>
                  </a:cubicBezTo>
                  <a:cubicBezTo>
                    <a:pt x="967" y="50"/>
                    <a:pt x="570" y="0"/>
                    <a:pt x="426" y="296"/>
                  </a:cubicBezTo>
                  <a:cubicBezTo>
                    <a:pt x="426" y="296"/>
                    <a:pt x="335" y="451"/>
                    <a:pt x="421" y="636"/>
                  </a:cubicBezTo>
                  <a:cubicBezTo>
                    <a:pt x="440" y="719"/>
                    <a:pt x="460" y="816"/>
                    <a:pt x="460" y="855"/>
                  </a:cubicBezTo>
                  <a:cubicBezTo>
                    <a:pt x="460" y="861"/>
                    <a:pt x="462" y="867"/>
                    <a:pt x="465" y="873"/>
                  </a:cubicBezTo>
                  <a:cubicBezTo>
                    <a:pt x="486" y="1035"/>
                    <a:pt x="529" y="1258"/>
                    <a:pt x="606" y="1326"/>
                  </a:cubicBezTo>
                  <a:cubicBezTo>
                    <a:pt x="606" y="1326"/>
                    <a:pt x="592" y="1364"/>
                    <a:pt x="556" y="1374"/>
                  </a:cubicBezTo>
                  <a:cubicBezTo>
                    <a:pt x="556" y="1374"/>
                    <a:pt x="218" y="1388"/>
                    <a:pt x="184" y="1624"/>
                  </a:cubicBezTo>
                  <a:cubicBezTo>
                    <a:pt x="184" y="1624"/>
                    <a:pt x="169" y="1686"/>
                    <a:pt x="137" y="1776"/>
                  </a:cubicBezTo>
                  <a:cubicBezTo>
                    <a:pt x="36" y="2410"/>
                    <a:pt x="36" y="2410"/>
                    <a:pt x="36" y="2410"/>
                  </a:cubicBezTo>
                  <a:cubicBezTo>
                    <a:pt x="363" y="2701"/>
                    <a:pt x="363" y="2701"/>
                    <a:pt x="363" y="2701"/>
                  </a:cubicBezTo>
                  <a:cubicBezTo>
                    <a:pt x="100" y="2801"/>
                    <a:pt x="100" y="2801"/>
                    <a:pt x="100" y="2801"/>
                  </a:cubicBezTo>
                  <a:cubicBezTo>
                    <a:pt x="215" y="2984"/>
                    <a:pt x="215" y="2984"/>
                    <a:pt x="215" y="2984"/>
                  </a:cubicBezTo>
                  <a:cubicBezTo>
                    <a:pt x="213" y="2999"/>
                    <a:pt x="203" y="3110"/>
                    <a:pt x="203" y="3112"/>
                  </a:cubicBezTo>
                  <a:cubicBezTo>
                    <a:pt x="124" y="3316"/>
                    <a:pt x="124" y="3316"/>
                    <a:pt x="124" y="3316"/>
                  </a:cubicBezTo>
                  <a:cubicBezTo>
                    <a:pt x="91" y="3390"/>
                    <a:pt x="91" y="3390"/>
                    <a:pt x="91" y="3390"/>
                  </a:cubicBezTo>
                  <a:cubicBezTo>
                    <a:pt x="29" y="3553"/>
                    <a:pt x="29" y="3553"/>
                    <a:pt x="29" y="3553"/>
                  </a:cubicBezTo>
                  <a:cubicBezTo>
                    <a:pt x="16" y="3563"/>
                    <a:pt x="20" y="3561"/>
                    <a:pt x="28" y="3555"/>
                  </a:cubicBezTo>
                  <a:cubicBezTo>
                    <a:pt x="4" y="3619"/>
                    <a:pt x="4" y="3619"/>
                    <a:pt x="4" y="3619"/>
                  </a:cubicBezTo>
                  <a:cubicBezTo>
                    <a:pt x="36" y="3623"/>
                    <a:pt x="36" y="3623"/>
                    <a:pt x="36" y="3623"/>
                  </a:cubicBezTo>
                  <a:cubicBezTo>
                    <a:pt x="0" y="4145"/>
                    <a:pt x="0" y="4145"/>
                    <a:pt x="0" y="4145"/>
                  </a:cubicBezTo>
                  <a:cubicBezTo>
                    <a:pt x="126" y="4158"/>
                    <a:pt x="126" y="4158"/>
                    <a:pt x="126" y="4158"/>
                  </a:cubicBezTo>
                  <a:cubicBezTo>
                    <a:pt x="153" y="4470"/>
                    <a:pt x="153" y="4470"/>
                    <a:pt x="153" y="4470"/>
                  </a:cubicBezTo>
                  <a:cubicBezTo>
                    <a:pt x="210" y="4777"/>
                    <a:pt x="210" y="4777"/>
                    <a:pt x="210" y="4777"/>
                  </a:cubicBezTo>
                  <a:cubicBezTo>
                    <a:pt x="308" y="5078"/>
                    <a:pt x="308" y="5078"/>
                    <a:pt x="308" y="5078"/>
                  </a:cubicBezTo>
                  <a:cubicBezTo>
                    <a:pt x="340" y="5374"/>
                    <a:pt x="340" y="5374"/>
                    <a:pt x="340" y="5374"/>
                  </a:cubicBezTo>
                  <a:cubicBezTo>
                    <a:pt x="383" y="5666"/>
                    <a:pt x="383" y="5666"/>
                    <a:pt x="383" y="5666"/>
                  </a:cubicBezTo>
                  <a:cubicBezTo>
                    <a:pt x="446" y="5946"/>
                    <a:pt x="446" y="5946"/>
                    <a:pt x="446" y="5946"/>
                  </a:cubicBezTo>
                  <a:cubicBezTo>
                    <a:pt x="556" y="6302"/>
                    <a:pt x="556" y="6302"/>
                    <a:pt x="556" y="6302"/>
                  </a:cubicBezTo>
                  <a:cubicBezTo>
                    <a:pt x="627" y="6594"/>
                    <a:pt x="627" y="6594"/>
                    <a:pt x="627" y="6594"/>
                  </a:cubicBezTo>
                  <a:cubicBezTo>
                    <a:pt x="665" y="6594"/>
                    <a:pt x="665" y="6594"/>
                    <a:pt x="665" y="6594"/>
                  </a:cubicBezTo>
                  <a:cubicBezTo>
                    <a:pt x="662" y="6672"/>
                    <a:pt x="662" y="6672"/>
                    <a:pt x="662" y="6672"/>
                  </a:cubicBezTo>
                  <a:cubicBezTo>
                    <a:pt x="649" y="6641"/>
                    <a:pt x="649" y="6641"/>
                    <a:pt x="649" y="6641"/>
                  </a:cubicBezTo>
                  <a:cubicBezTo>
                    <a:pt x="636" y="6670"/>
                    <a:pt x="636" y="6670"/>
                    <a:pt x="636" y="6670"/>
                  </a:cubicBezTo>
                  <a:cubicBezTo>
                    <a:pt x="579" y="6815"/>
                    <a:pt x="579" y="6815"/>
                    <a:pt x="579" y="6815"/>
                  </a:cubicBezTo>
                  <a:cubicBezTo>
                    <a:pt x="482" y="6907"/>
                    <a:pt x="482" y="6907"/>
                    <a:pt x="482" y="6907"/>
                  </a:cubicBezTo>
                  <a:cubicBezTo>
                    <a:pt x="306" y="7070"/>
                    <a:pt x="306" y="7070"/>
                    <a:pt x="306" y="7070"/>
                  </a:cubicBezTo>
                  <a:cubicBezTo>
                    <a:pt x="306" y="7070"/>
                    <a:pt x="59" y="7238"/>
                    <a:pt x="423" y="7238"/>
                  </a:cubicBezTo>
                  <a:cubicBezTo>
                    <a:pt x="424" y="7238"/>
                    <a:pt x="424" y="7238"/>
                    <a:pt x="424" y="7238"/>
                  </a:cubicBezTo>
                  <a:cubicBezTo>
                    <a:pt x="454" y="7238"/>
                    <a:pt x="490" y="7224"/>
                    <a:pt x="530" y="7218"/>
                  </a:cubicBezTo>
                  <a:cubicBezTo>
                    <a:pt x="570" y="7209"/>
                    <a:pt x="620" y="7189"/>
                    <a:pt x="677" y="7160"/>
                  </a:cubicBezTo>
                  <a:cubicBezTo>
                    <a:pt x="820" y="7079"/>
                    <a:pt x="820" y="7079"/>
                    <a:pt x="820" y="7079"/>
                  </a:cubicBezTo>
                  <a:cubicBezTo>
                    <a:pt x="869" y="7048"/>
                    <a:pt x="869" y="7048"/>
                    <a:pt x="869" y="7048"/>
                  </a:cubicBezTo>
                  <a:cubicBezTo>
                    <a:pt x="847" y="7336"/>
                    <a:pt x="847" y="7336"/>
                    <a:pt x="847" y="7336"/>
                  </a:cubicBezTo>
                  <a:cubicBezTo>
                    <a:pt x="917" y="7338"/>
                    <a:pt x="917" y="7338"/>
                    <a:pt x="917" y="7338"/>
                  </a:cubicBezTo>
                  <a:cubicBezTo>
                    <a:pt x="917" y="7338"/>
                    <a:pt x="886" y="7553"/>
                    <a:pt x="869" y="7588"/>
                  </a:cubicBezTo>
                  <a:cubicBezTo>
                    <a:pt x="861" y="7604"/>
                    <a:pt x="733" y="7825"/>
                    <a:pt x="724" y="7834"/>
                  </a:cubicBezTo>
                  <a:cubicBezTo>
                    <a:pt x="724" y="7834"/>
                    <a:pt x="486" y="8013"/>
                    <a:pt x="592" y="8065"/>
                  </a:cubicBezTo>
                  <a:cubicBezTo>
                    <a:pt x="596" y="8067"/>
                    <a:pt x="599" y="8068"/>
                    <a:pt x="602" y="8070"/>
                  </a:cubicBezTo>
                  <a:cubicBezTo>
                    <a:pt x="764" y="8109"/>
                    <a:pt x="999" y="8090"/>
                    <a:pt x="1066" y="7992"/>
                  </a:cubicBezTo>
                  <a:cubicBezTo>
                    <a:pt x="1128" y="7901"/>
                    <a:pt x="1081" y="7763"/>
                    <a:pt x="1164" y="7693"/>
                  </a:cubicBezTo>
                  <a:cubicBezTo>
                    <a:pt x="1165" y="7690"/>
                    <a:pt x="1165" y="7686"/>
                    <a:pt x="1166" y="7683"/>
                  </a:cubicBezTo>
                  <a:cubicBezTo>
                    <a:pt x="1159" y="7731"/>
                    <a:pt x="1169" y="7781"/>
                    <a:pt x="1167" y="7829"/>
                  </a:cubicBezTo>
                  <a:cubicBezTo>
                    <a:pt x="1199" y="7846"/>
                    <a:pt x="1258" y="7868"/>
                    <a:pt x="1296" y="7864"/>
                  </a:cubicBezTo>
                  <a:cubicBezTo>
                    <a:pt x="1311" y="7854"/>
                    <a:pt x="1329" y="7844"/>
                    <a:pt x="1344" y="7834"/>
                  </a:cubicBezTo>
                  <a:cubicBezTo>
                    <a:pt x="1349" y="7753"/>
                    <a:pt x="1354" y="7672"/>
                    <a:pt x="1359" y="7590"/>
                  </a:cubicBezTo>
                  <a:cubicBezTo>
                    <a:pt x="1375" y="7527"/>
                    <a:pt x="1392" y="7463"/>
                    <a:pt x="1408" y="7399"/>
                  </a:cubicBezTo>
                  <a:cubicBezTo>
                    <a:pt x="1440" y="7384"/>
                    <a:pt x="1479" y="7404"/>
                    <a:pt x="1464" y="7384"/>
                  </a:cubicBezTo>
                  <a:cubicBezTo>
                    <a:pt x="1314" y="5844"/>
                    <a:pt x="1314" y="5844"/>
                    <a:pt x="1314" y="5844"/>
                  </a:cubicBezTo>
                  <a:cubicBezTo>
                    <a:pt x="1274" y="5574"/>
                    <a:pt x="1274" y="5574"/>
                    <a:pt x="1274" y="5574"/>
                  </a:cubicBezTo>
                  <a:cubicBezTo>
                    <a:pt x="1249" y="4765"/>
                    <a:pt x="1479" y="4377"/>
                    <a:pt x="1479" y="4377"/>
                  </a:cubicBezTo>
                  <a:cubicBezTo>
                    <a:pt x="1580" y="4372"/>
                    <a:pt x="1580" y="4372"/>
                    <a:pt x="1580" y="4372"/>
                  </a:cubicBezTo>
                  <a:cubicBezTo>
                    <a:pt x="1580" y="3916"/>
                    <a:pt x="1580" y="3916"/>
                    <a:pt x="1580" y="3916"/>
                  </a:cubicBezTo>
                  <a:cubicBezTo>
                    <a:pt x="1617" y="3656"/>
                    <a:pt x="1617" y="3656"/>
                    <a:pt x="1617" y="3656"/>
                  </a:cubicBezTo>
                  <a:cubicBezTo>
                    <a:pt x="1624" y="3275"/>
                    <a:pt x="1624" y="3275"/>
                    <a:pt x="1624" y="3275"/>
                  </a:cubicBezTo>
                  <a:cubicBezTo>
                    <a:pt x="1624" y="3275"/>
                    <a:pt x="1641" y="3209"/>
                    <a:pt x="1656" y="3149"/>
                  </a:cubicBezTo>
                  <a:cubicBezTo>
                    <a:pt x="1662" y="3149"/>
                    <a:pt x="1667" y="3149"/>
                    <a:pt x="1673" y="3148"/>
                  </a:cubicBezTo>
                  <a:cubicBezTo>
                    <a:pt x="1673" y="3148"/>
                    <a:pt x="1874" y="3139"/>
                    <a:pt x="1919" y="3162"/>
                  </a:cubicBezTo>
                  <a:cubicBezTo>
                    <a:pt x="1919" y="3162"/>
                    <a:pt x="1989" y="3198"/>
                    <a:pt x="2060" y="3122"/>
                  </a:cubicBezTo>
                  <a:cubicBezTo>
                    <a:pt x="2060" y="3122"/>
                    <a:pt x="2168" y="3050"/>
                    <a:pt x="2126" y="3000"/>
                  </a:cubicBezTo>
                  <a:cubicBezTo>
                    <a:pt x="2126" y="3000"/>
                    <a:pt x="2119" y="2926"/>
                    <a:pt x="2140" y="2897"/>
                  </a:cubicBezTo>
                  <a:cubicBezTo>
                    <a:pt x="2140" y="2897"/>
                    <a:pt x="2152" y="2864"/>
                    <a:pt x="2136" y="28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7566733" y="2413781"/>
              <a:ext cx="693738" cy="264281"/>
            </a:xfrm>
            <a:custGeom>
              <a:avLst/>
              <a:gdLst>
                <a:gd name="T0" fmla="*/ 874 w 882"/>
                <a:gd name="T1" fmla="*/ 336 h 336"/>
                <a:gd name="T2" fmla="*/ 882 w 882"/>
                <a:gd name="T3" fmla="*/ 308 h 336"/>
                <a:gd name="T4" fmla="*/ 392 w 882"/>
                <a:gd name="T5" fmla="*/ 39 h 336"/>
                <a:gd name="T6" fmla="*/ 14 w 882"/>
                <a:gd name="T7" fmla="*/ 0 h 336"/>
                <a:gd name="T8" fmla="*/ 0 w 882"/>
                <a:gd name="T9" fmla="*/ 21 h 336"/>
                <a:gd name="T10" fmla="*/ 221 w 882"/>
                <a:gd name="T11" fmla="*/ 177 h 336"/>
                <a:gd name="T12" fmla="*/ 461 w 882"/>
                <a:gd name="T13" fmla="*/ 292 h 336"/>
                <a:gd name="T14" fmla="*/ 874 w 882"/>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336">
                  <a:moveTo>
                    <a:pt x="874" y="336"/>
                  </a:moveTo>
                  <a:lnTo>
                    <a:pt x="882" y="308"/>
                  </a:lnTo>
                  <a:lnTo>
                    <a:pt x="392" y="39"/>
                  </a:lnTo>
                  <a:lnTo>
                    <a:pt x="14" y="0"/>
                  </a:lnTo>
                  <a:lnTo>
                    <a:pt x="0" y="21"/>
                  </a:lnTo>
                  <a:lnTo>
                    <a:pt x="221" y="177"/>
                  </a:lnTo>
                  <a:lnTo>
                    <a:pt x="461" y="292"/>
                  </a:lnTo>
                  <a:lnTo>
                    <a:pt x="874"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9" name="Freeform 28"/>
            <p:cNvSpPr>
              <a:spLocks/>
            </p:cNvSpPr>
            <p:nvPr/>
          </p:nvSpPr>
          <p:spPr bwMode="auto">
            <a:xfrm>
              <a:off x="7564373" y="2412994"/>
              <a:ext cx="313047" cy="52699"/>
            </a:xfrm>
            <a:custGeom>
              <a:avLst/>
              <a:gdLst>
                <a:gd name="T0" fmla="*/ 0 w 398"/>
                <a:gd name="T1" fmla="*/ 21 h 67"/>
                <a:gd name="T2" fmla="*/ 386 w 398"/>
                <a:gd name="T3" fmla="*/ 67 h 67"/>
                <a:gd name="T4" fmla="*/ 398 w 398"/>
                <a:gd name="T5" fmla="*/ 28 h 67"/>
                <a:gd name="T6" fmla="*/ 14 w 398"/>
                <a:gd name="T7" fmla="*/ 0 h 67"/>
                <a:gd name="T8" fmla="*/ 0 w 398"/>
                <a:gd name="T9" fmla="*/ 21 h 67"/>
              </a:gdLst>
              <a:ahLst/>
              <a:cxnLst>
                <a:cxn ang="0">
                  <a:pos x="T0" y="T1"/>
                </a:cxn>
                <a:cxn ang="0">
                  <a:pos x="T2" y="T3"/>
                </a:cxn>
                <a:cxn ang="0">
                  <a:pos x="T4" y="T5"/>
                </a:cxn>
                <a:cxn ang="0">
                  <a:pos x="T6" y="T7"/>
                </a:cxn>
                <a:cxn ang="0">
                  <a:pos x="T8" y="T9"/>
                </a:cxn>
              </a:cxnLst>
              <a:rect l="0" t="0" r="r" b="b"/>
              <a:pathLst>
                <a:path w="398" h="67">
                  <a:moveTo>
                    <a:pt x="0" y="21"/>
                  </a:moveTo>
                  <a:lnTo>
                    <a:pt x="386" y="67"/>
                  </a:lnTo>
                  <a:lnTo>
                    <a:pt x="398" y="28"/>
                  </a:lnTo>
                  <a:lnTo>
                    <a:pt x="14"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9"/>
            <p:cNvSpPr>
              <a:spLocks/>
            </p:cNvSpPr>
            <p:nvPr/>
          </p:nvSpPr>
          <p:spPr bwMode="auto">
            <a:xfrm>
              <a:off x="7869555" y="2435018"/>
              <a:ext cx="394848" cy="242257"/>
            </a:xfrm>
            <a:custGeom>
              <a:avLst/>
              <a:gdLst>
                <a:gd name="T0" fmla="*/ 0 w 502"/>
                <a:gd name="T1" fmla="*/ 39 h 308"/>
                <a:gd name="T2" fmla="*/ 489 w 502"/>
                <a:gd name="T3" fmla="*/ 308 h 308"/>
                <a:gd name="T4" fmla="*/ 502 w 502"/>
                <a:gd name="T5" fmla="*/ 279 h 308"/>
                <a:gd name="T6" fmla="*/ 11 w 502"/>
                <a:gd name="T7" fmla="*/ 0 h 308"/>
                <a:gd name="T8" fmla="*/ 0 w 502"/>
                <a:gd name="T9" fmla="*/ 39 h 308"/>
              </a:gdLst>
              <a:ahLst/>
              <a:cxnLst>
                <a:cxn ang="0">
                  <a:pos x="T0" y="T1"/>
                </a:cxn>
                <a:cxn ang="0">
                  <a:pos x="T2" y="T3"/>
                </a:cxn>
                <a:cxn ang="0">
                  <a:pos x="T4" y="T5"/>
                </a:cxn>
                <a:cxn ang="0">
                  <a:pos x="T6" y="T7"/>
                </a:cxn>
                <a:cxn ang="0">
                  <a:pos x="T8" y="T9"/>
                </a:cxn>
              </a:cxnLst>
              <a:rect l="0" t="0" r="r" b="b"/>
              <a:pathLst>
                <a:path w="502" h="308">
                  <a:moveTo>
                    <a:pt x="0" y="39"/>
                  </a:moveTo>
                  <a:lnTo>
                    <a:pt x="489" y="308"/>
                  </a:lnTo>
                  <a:lnTo>
                    <a:pt x="502" y="279"/>
                  </a:lnTo>
                  <a:lnTo>
                    <a:pt x="11"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0"/>
            <p:cNvSpPr>
              <a:spLocks/>
            </p:cNvSpPr>
            <p:nvPr/>
          </p:nvSpPr>
          <p:spPr bwMode="auto">
            <a:xfrm>
              <a:off x="7646961" y="2482211"/>
              <a:ext cx="325632" cy="252483"/>
            </a:xfrm>
            <a:custGeom>
              <a:avLst/>
              <a:gdLst>
                <a:gd name="T0" fmla="*/ 672 w 763"/>
                <a:gd name="T1" fmla="*/ 189 h 593"/>
                <a:gd name="T2" fmla="*/ 663 w 763"/>
                <a:gd name="T3" fmla="*/ 136 h 593"/>
                <a:gd name="T4" fmla="*/ 597 w 763"/>
                <a:gd name="T5" fmla="*/ 156 h 593"/>
                <a:gd name="T6" fmla="*/ 528 w 763"/>
                <a:gd name="T7" fmla="*/ 271 h 593"/>
                <a:gd name="T8" fmla="*/ 571 w 763"/>
                <a:gd name="T9" fmla="*/ 125 h 593"/>
                <a:gd name="T10" fmla="*/ 516 w 763"/>
                <a:gd name="T11" fmla="*/ 76 h 593"/>
                <a:gd name="T12" fmla="*/ 428 w 763"/>
                <a:gd name="T13" fmla="*/ 196 h 593"/>
                <a:gd name="T14" fmla="*/ 403 w 763"/>
                <a:gd name="T15" fmla="*/ 188 h 593"/>
                <a:gd name="T16" fmla="*/ 388 w 763"/>
                <a:gd name="T17" fmla="*/ 115 h 593"/>
                <a:gd name="T18" fmla="*/ 355 w 763"/>
                <a:gd name="T19" fmla="*/ 39 h 593"/>
                <a:gd name="T20" fmla="*/ 311 w 763"/>
                <a:gd name="T21" fmla="*/ 172 h 593"/>
                <a:gd name="T22" fmla="*/ 238 w 763"/>
                <a:gd name="T23" fmla="*/ 152 h 593"/>
                <a:gd name="T24" fmla="*/ 153 w 763"/>
                <a:gd name="T25" fmla="*/ 76 h 593"/>
                <a:gd name="T26" fmla="*/ 5 w 763"/>
                <a:gd name="T27" fmla="*/ 43 h 593"/>
                <a:gd name="T28" fmla="*/ 72 w 763"/>
                <a:gd name="T29" fmla="*/ 101 h 593"/>
                <a:gd name="T30" fmla="*/ 129 w 763"/>
                <a:gd name="T31" fmla="*/ 201 h 593"/>
                <a:gd name="T32" fmla="*/ 203 w 763"/>
                <a:gd name="T33" fmla="*/ 277 h 593"/>
                <a:gd name="T34" fmla="*/ 201 w 763"/>
                <a:gd name="T35" fmla="*/ 287 h 593"/>
                <a:gd name="T36" fmla="*/ 336 w 763"/>
                <a:gd name="T37" fmla="*/ 537 h 593"/>
                <a:gd name="T38" fmla="*/ 444 w 763"/>
                <a:gd name="T39" fmla="*/ 552 h 593"/>
                <a:gd name="T40" fmla="*/ 535 w 763"/>
                <a:gd name="T41" fmla="*/ 539 h 593"/>
                <a:gd name="T42" fmla="*/ 644 w 763"/>
                <a:gd name="T43" fmla="*/ 456 h 593"/>
                <a:gd name="T44" fmla="*/ 665 w 763"/>
                <a:gd name="T45" fmla="*/ 339 h 593"/>
                <a:gd name="T46" fmla="*/ 739 w 763"/>
                <a:gd name="T47" fmla="*/ 276 h 593"/>
                <a:gd name="T48" fmla="*/ 761 w 763"/>
                <a:gd name="T49" fmla="*/ 212 h 593"/>
                <a:gd name="T50" fmla="*/ 703 w 763"/>
                <a:gd name="T51" fmla="*/ 211 h 593"/>
                <a:gd name="T52" fmla="*/ 637 w 763"/>
                <a:gd name="T53" fmla="*/ 27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3" h="593">
                  <a:moveTo>
                    <a:pt x="672" y="189"/>
                  </a:moveTo>
                  <a:cubicBezTo>
                    <a:pt x="680" y="156"/>
                    <a:pt x="663" y="136"/>
                    <a:pt x="663" y="136"/>
                  </a:cubicBezTo>
                  <a:cubicBezTo>
                    <a:pt x="623" y="113"/>
                    <a:pt x="597" y="156"/>
                    <a:pt x="597" y="156"/>
                  </a:cubicBezTo>
                  <a:cubicBezTo>
                    <a:pt x="593" y="165"/>
                    <a:pt x="528" y="271"/>
                    <a:pt x="528" y="271"/>
                  </a:cubicBezTo>
                  <a:cubicBezTo>
                    <a:pt x="521" y="248"/>
                    <a:pt x="571" y="125"/>
                    <a:pt x="571" y="125"/>
                  </a:cubicBezTo>
                  <a:cubicBezTo>
                    <a:pt x="593" y="76"/>
                    <a:pt x="516" y="76"/>
                    <a:pt x="516" y="76"/>
                  </a:cubicBezTo>
                  <a:cubicBezTo>
                    <a:pt x="496" y="76"/>
                    <a:pt x="428" y="196"/>
                    <a:pt x="428" y="196"/>
                  </a:cubicBezTo>
                  <a:cubicBezTo>
                    <a:pt x="403" y="188"/>
                    <a:pt x="403" y="188"/>
                    <a:pt x="403" y="188"/>
                  </a:cubicBezTo>
                  <a:cubicBezTo>
                    <a:pt x="388" y="115"/>
                    <a:pt x="388" y="115"/>
                    <a:pt x="388" y="115"/>
                  </a:cubicBezTo>
                  <a:cubicBezTo>
                    <a:pt x="388" y="39"/>
                    <a:pt x="355" y="39"/>
                    <a:pt x="355" y="39"/>
                  </a:cubicBezTo>
                  <a:cubicBezTo>
                    <a:pt x="284" y="29"/>
                    <a:pt x="311" y="172"/>
                    <a:pt x="311" y="172"/>
                  </a:cubicBezTo>
                  <a:cubicBezTo>
                    <a:pt x="238" y="152"/>
                    <a:pt x="238" y="152"/>
                    <a:pt x="238" y="152"/>
                  </a:cubicBezTo>
                  <a:cubicBezTo>
                    <a:pt x="197" y="151"/>
                    <a:pt x="153" y="76"/>
                    <a:pt x="153" y="76"/>
                  </a:cubicBezTo>
                  <a:cubicBezTo>
                    <a:pt x="24" y="0"/>
                    <a:pt x="5" y="43"/>
                    <a:pt x="5" y="43"/>
                  </a:cubicBezTo>
                  <a:cubicBezTo>
                    <a:pt x="0" y="69"/>
                    <a:pt x="72" y="101"/>
                    <a:pt x="72" y="101"/>
                  </a:cubicBezTo>
                  <a:cubicBezTo>
                    <a:pt x="72" y="101"/>
                    <a:pt x="110" y="158"/>
                    <a:pt x="129" y="201"/>
                  </a:cubicBezTo>
                  <a:cubicBezTo>
                    <a:pt x="156" y="262"/>
                    <a:pt x="203" y="277"/>
                    <a:pt x="203" y="277"/>
                  </a:cubicBezTo>
                  <a:cubicBezTo>
                    <a:pt x="201" y="287"/>
                    <a:pt x="201" y="287"/>
                    <a:pt x="201" y="287"/>
                  </a:cubicBezTo>
                  <a:cubicBezTo>
                    <a:pt x="197" y="449"/>
                    <a:pt x="336" y="537"/>
                    <a:pt x="336" y="537"/>
                  </a:cubicBezTo>
                  <a:cubicBezTo>
                    <a:pt x="393" y="593"/>
                    <a:pt x="444" y="552"/>
                    <a:pt x="444" y="552"/>
                  </a:cubicBezTo>
                  <a:cubicBezTo>
                    <a:pt x="459" y="548"/>
                    <a:pt x="535" y="539"/>
                    <a:pt x="535" y="539"/>
                  </a:cubicBezTo>
                  <a:cubicBezTo>
                    <a:pt x="584" y="549"/>
                    <a:pt x="644" y="456"/>
                    <a:pt x="644" y="456"/>
                  </a:cubicBezTo>
                  <a:cubicBezTo>
                    <a:pt x="677" y="408"/>
                    <a:pt x="665" y="339"/>
                    <a:pt x="665" y="339"/>
                  </a:cubicBezTo>
                  <a:cubicBezTo>
                    <a:pt x="739" y="276"/>
                    <a:pt x="739" y="276"/>
                    <a:pt x="739" y="276"/>
                  </a:cubicBezTo>
                  <a:cubicBezTo>
                    <a:pt x="763" y="253"/>
                    <a:pt x="761" y="212"/>
                    <a:pt x="761" y="212"/>
                  </a:cubicBezTo>
                  <a:cubicBezTo>
                    <a:pt x="747" y="177"/>
                    <a:pt x="703" y="211"/>
                    <a:pt x="703" y="211"/>
                  </a:cubicBezTo>
                  <a:cubicBezTo>
                    <a:pt x="637" y="273"/>
                    <a:pt x="637" y="273"/>
                    <a:pt x="637" y="2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dudey dude"/>
          <p:cNvSpPr>
            <a:spLocks noEditPoints="1"/>
          </p:cNvSpPr>
          <p:nvPr/>
        </p:nvSpPr>
        <p:spPr bwMode="auto">
          <a:xfrm>
            <a:off x="3564426" y="2972941"/>
            <a:ext cx="304851" cy="1000536"/>
          </a:xfrm>
          <a:custGeom>
            <a:avLst/>
            <a:gdLst>
              <a:gd name="T0" fmla="*/ 85 w 132"/>
              <a:gd name="T1" fmla="*/ 64 h 434"/>
              <a:gd name="T2" fmla="*/ 120 w 132"/>
              <a:gd name="T3" fmla="*/ 74 h 434"/>
              <a:gd name="T4" fmla="*/ 130 w 132"/>
              <a:gd name="T5" fmla="*/ 121 h 434"/>
              <a:gd name="T6" fmla="*/ 131 w 132"/>
              <a:gd name="T7" fmla="*/ 189 h 434"/>
              <a:gd name="T8" fmla="*/ 131 w 132"/>
              <a:gd name="T9" fmla="*/ 209 h 434"/>
              <a:gd name="T10" fmla="*/ 131 w 132"/>
              <a:gd name="T11" fmla="*/ 214 h 434"/>
              <a:gd name="T12" fmla="*/ 131 w 132"/>
              <a:gd name="T13" fmla="*/ 217 h 434"/>
              <a:gd name="T14" fmla="*/ 128 w 132"/>
              <a:gd name="T15" fmla="*/ 226 h 434"/>
              <a:gd name="T16" fmla="*/ 123 w 132"/>
              <a:gd name="T17" fmla="*/ 227 h 434"/>
              <a:gd name="T18" fmla="*/ 109 w 132"/>
              <a:gd name="T19" fmla="*/ 248 h 434"/>
              <a:gd name="T20" fmla="*/ 106 w 132"/>
              <a:gd name="T21" fmla="*/ 249 h 434"/>
              <a:gd name="T22" fmla="*/ 109 w 132"/>
              <a:gd name="T23" fmla="*/ 323 h 434"/>
              <a:gd name="T24" fmla="*/ 112 w 132"/>
              <a:gd name="T25" fmla="*/ 403 h 434"/>
              <a:gd name="T26" fmla="*/ 98 w 132"/>
              <a:gd name="T27" fmla="*/ 433 h 434"/>
              <a:gd name="T28" fmla="*/ 87 w 132"/>
              <a:gd name="T29" fmla="*/ 402 h 434"/>
              <a:gd name="T30" fmla="*/ 86 w 132"/>
              <a:gd name="T31" fmla="*/ 364 h 434"/>
              <a:gd name="T32" fmla="*/ 71 w 132"/>
              <a:gd name="T33" fmla="*/ 300 h 434"/>
              <a:gd name="T34" fmla="*/ 62 w 132"/>
              <a:gd name="T35" fmla="*/ 294 h 434"/>
              <a:gd name="T36" fmla="*/ 57 w 132"/>
              <a:gd name="T37" fmla="*/ 352 h 434"/>
              <a:gd name="T38" fmla="*/ 53 w 132"/>
              <a:gd name="T39" fmla="*/ 391 h 434"/>
              <a:gd name="T40" fmla="*/ 42 w 132"/>
              <a:gd name="T41" fmla="*/ 413 h 434"/>
              <a:gd name="T42" fmla="*/ 31 w 132"/>
              <a:gd name="T43" fmla="*/ 419 h 434"/>
              <a:gd name="T44" fmla="*/ 3 w 132"/>
              <a:gd name="T45" fmla="*/ 421 h 434"/>
              <a:gd name="T46" fmla="*/ 17 w 132"/>
              <a:gd name="T47" fmla="*/ 405 h 434"/>
              <a:gd name="T48" fmla="*/ 20 w 132"/>
              <a:gd name="T49" fmla="*/ 399 h 434"/>
              <a:gd name="T50" fmla="*/ 27 w 132"/>
              <a:gd name="T51" fmla="*/ 382 h 434"/>
              <a:gd name="T52" fmla="*/ 25 w 132"/>
              <a:gd name="T53" fmla="*/ 360 h 434"/>
              <a:gd name="T54" fmla="*/ 21 w 132"/>
              <a:gd name="T55" fmla="*/ 276 h 434"/>
              <a:gd name="T56" fmla="*/ 15 w 132"/>
              <a:gd name="T57" fmla="*/ 229 h 434"/>
              <a:gd name="T58" fmla="*/ 8 w 132"/>
              <a:gd name="T59" fmla="*/ 228 h 434"/>
              <a:gd name="T60" fmla="*/ 0 w 132"/>
              <a:gd name="T61" fmla="*/ 204 h 434"/>
              <a:gd name="T62" fmla="*/ 7 w 132"/>
              <a:gd name="T63" fmla="*/ 185 h 434"/>
              <a:gd name="T64" fmla="*/ 5 w 132"/>
              <a:gd name="T65" fmla="*/ 168 h 434"/>
              <a:gd name="T66" fmla="*/ 8 w 132"/>
              <a:gd name="T67" fmla="*/ 139 h 434"/>
              <a:gd name="T68" fmla="*/ 17 w 132"/>
              <a:gd name="T69" fmla="*/ 89 h 434"/>
              <a:gd name="T70" fmla="*/ 43 w 132"/>
              <a:gd name="T71" fmla="*/ 72 h 434"/>
              <a:gd name="T72" fmla="*/ 49 w 132"/>
              <a:gd name="T73" fmla="*/ 68 h 434"/>
              <a:gd name="T74" fmla="*/ 44 w 132"/>
              <a:gd name="T75" fmla="*/ 53 h 434"/>
              <a:gd name="T76" fmla="*/ 40 w 132"/>
              <a:gd name="T77" fmla="*/ 48 h 434"/>
              <a:gd name="T78" fmla="*/ 36 w 132"/>
              <a:gd name="T79" fmla="*/ 33 h 434"/>
              <a:gd name="T80" fmla="*/ 44 w 132"/>
              <a:gd name="T81" fmla="*/ 4 h 434"/>
              <a:gd name="T82" fmla="*/ 74 w 132"/>
              <a:gd name="T83" fmla="*/ 7 h 434"/>
              <a:gd name="T84" fmla="*/ 81 w 132"/>
              <a:gd name="T85" fmla="*/ 25 h 434"/>
              <a:gd name="T86" fmla="*/ 83 w 132"/>
              <a:gd name="T87" fmla="*/ 35 h 434"/>
              <a:gd name="T88" fmla="*/ 78 w 132"/>
              <a:gd name="T89" fmla="*/ 48 h 434"/>
              <a:gd name="T90" fmla="*/ 78 w 132"/>
              <a:gd name="T91" fmla="*/ 58 h 434"/>
              <a:gd name="T92" fmla="*/ 77 w 132"/>
              <a:gd name="T93" fmla="*/ 57 h 434"/>
              <a:gd name="T94" fmla="*/ 76 w 132"/>
              <a:gd name="T95" fmla="*/ 55 h 434"/>
              <a:gd name="T96" fmla="*/ 76 w 132"/>
              <a:gd name="T97" fmla="*/ 55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 h="434">
                <a:moveTo>
                  <a:pt x="78" y="58"/>
                </a:moveTo>
                <a:cubicBezTo>
                  <a:pt x="80" y="59"/>
                  <a:pt x="83" y="62"/>
                  <a:pt x="85" y="64"/>
                </a:cubicBezTo>
                <a:cubicBezTo>
                  <a:pt x="88" y="66"/>
                  <a:pt x="93" y="66"/>
                  <a:pt x="97" y="67"/>
                </a:cubicBezTo>
                <a:cubicBezTo>
                  <a:pt x="105" y="69"/>
                  <a:pt x="112" y="70"/>
                  <a:pt x="120" y="74"/>
                </a:cubicBezTo>
                <a:cubicBezTo>
                  <a:pt x="127" y="78"/>
                  <a:pt x="127" y="93"/>
                  <a:pt x="128" y="100"/>
                </a:cubicBezTo>
                <a:cubicBezTo>
                  <a:pt x="129" y="107"/>
                  <a:pt x="129" y="114"/>
                  <a:pt x="130" y="121"/>
                </a:cubicBezTo>
                <a:cubicBezTo>
                  <a:pt x="132" y="136"/>
                  <a:pt x="132" y="151"/>
                  <a:pt x="132" y="166"/>
                </a:cubicBezTo>
                <a:cubicBezTo>
                  <a:pt x="132" y="174"/>
                  <a:pt x="132" y="182"/>
                  <a:pt x="131" y="189"/>
                </a:cubicBezTo>
                <a:cubicBezTo>
                  <a:pt x="131" y="191"/>
                  <a:pt x="130" y="210"/>
                  <a:pt x="130" y="210"/>
                </a:cubicBezTo>
                <a:cubicBezTo>
                  <a:pt x="131" y="210"/>
                  <a:pt x="131" y="210"/>
                  <a:pt x="131" y="209"/>
                </a:cubicBezTo>
                <a:cubicBezTo>
                  <a:pt x="132" y="209"/>
                  <a:pt x="129" y="214"/>
                  <a:pt x="130" y="214"/>
                </a:cubicBezTo>
                <a:cubicBezTo>
                  <a:pt x="130" y="214"/>
                  <a:pt x="131" y="214"/>
                  <a:pt x="131" y="214"/>
                </a:cubicBezTo>
                <a:cubicBezTo>
                  <a:pt x="131" y="213"/>
                  <a:pt x="129" y="219"/>
                  <a:pt x="130" y="218"/>
                </a:cubicBezTo>
                <a:cubicBezTo>
                  <a:pt x="130" y="218"/>
                  <a:pt x="131" y="217"/>
                  <a:pt x="131" y="217"/>
                </a:cubicBezTo>
                <a:cubicBezTo>
                  <a:pt x="131" y="218"/>
                  <a:pt x="129" y="227"/>
                  <a:pt x="130" y="226"/>
                </a:cubicBezTo>
                <a:cubicBezTo>
                  <a:pt x="129" y="227"/>
                  <a:pt x="128" y="226"/>
                  <a:pt x="128" y="226"/>
                </a:cubicBezTo>
                <a:cubicBezTo>
                  <a:pt x="127" y="225"/>
                  <a:pt x="127" y="227"/>
                  <a:pt x="127" y="227"/>
                </a:cubicBezTo>
                <a:cubicBezTo>
                  <a:pt x="126" y="227"/>
                  <a:pt x="123" y="226"/>
                  <a:pt x="123" y="227"/>
                </a:cubicBezTo>
                <a:cubicBezTo>
                  <a:pt x="123" y="231"/>
                  <a:pt x="122" y="239"/>
                  <a:pt x="118" y="242"/>
                </a:cubicBezTo>
                <a:cubicBezTo>
                  <a:pt x="117" y="243"/>
                  <a:pt x="110" y="250"/>
                  <a:pt x="109" y="248"/>
                </a:cubicBezTo>
                <a:cubicBezTo>
                  <a:pt x="109" y="247"/>
                  <a:pt x="108" y="248"/>
                  <a:pt x="108" y="249"/>
                </a:cubicBezTo>
                <a:cubicBezTo>
                  <a:pt x="107" y="250"/>
                  <a:pt x="106" y="248"/>
                  <a:pt x="106" y="249"/>
                </a:cubicBezTo>
                <a:cubicBezTo>
                  <a:pt x="106" y="251"/>
                  <a:pt x="106" y="253"/>
                  <a:pt x="106" y="254"/>
                </a:cubicBezTo>
                <a:cubicBezTo>
                  <a:pt x="107" y="277"/>
                  <a:pt x="106" y="300"/>
                  <a:pt x="109" y="323"/>
                </a:cubicBezTo>
                <a:cubicBezTo>
                  <a:pt x="112" y="343"/>
                  <a:pt x="115" y="365"/>
                  <a:pt x="115" y="386"/>
                </a:cubicBezTo>
                <a:cubicBezTo>
                  <a:pt x="115" y="392"/>
                  <a:pt x="113" y="397"/>
                  <a:pt x="112" y="403"/>
                </a:cubicBezTo>
                <a:cubicBezTo>
                  <a:pt x="111" y="407"/>
                  <a:pt x="113" y="410"/>
                  <a:pt x="114" y="414"/>
                </a:cubicBezTo>
                <a:cubicBezTo>
                  <a:pt x="116" y="426"/>
                  <a:pt x="109" y="434"/>
                  <a:pt x="98" y="433"/>
                </a:cubicBezTo>
                <a:cubicBezTo>
                  <a:pt x="89" y="432"/>
                  <a:pt x="88" y="428"/>
                  <a:pt x="89" y="421"/>
                </a:cubicBezTo>
                <a:cubicBezTo>
                  <a:pt x="89" y="414"/>
                  <a:pt x="92" y="408"/>
                  <a:pt x="87" y="402"/>
                </a:cubicBezTo>
                <a:cubicBezTo>
                  <a:pt x="81" y="393"/>
                  <a:pt x="83" y="384"/>
                  <a:pt x="85" y="374"/>
                </a:cubicBezTo>
                <a:cubicBezTo>
                  <a:pt x="86" y="370"/>
                  <a:pt x="87" y="368"/>
                  <a:pt x="86" y="364"/>
                </a:cubicBezTo>
                <a:cubicBezTo>
                  <a:pt x="84" y="360"/>
                  <a:pt x="82" y="355"/>
                  <a:pt x="81" y="351"/>
                </a:cubicBezTo>
                <a:cubicBezTo>
                  <a:pt x="76" y="334"/>
                  <a:pt x="74" y="317"/>
                  <a:pt x="71" y="300"/>
                </a:cubicBezTo>
                <a:cubicBezTo>
                  <a:pt x="70" y="296"/>
                  <a:pt x="64" y="264"/>
                  <a:pt x="62" y="264"/>
                </a:cubicBezTo>
                <a:cubicBezTo>
                  <a:pt x="60" y="274"/>
                  <a:pt x="63" y="284"/>
                  <a:pt x="62" y="294"/>
                </a:cubicBezTo>
                <a:cubicBezTo>
                  <a:pt x="61" y="302"/>
                  <a:pt x="60" y="310"/>
                  <a:pt x="59" y="318"/>
                </a:cubicBezTo>
                <a:cubicBezTo>
                  <a:pt x="57" y="329"/>
                  <a:pt x="58" y="341"/>
                  <a:pt x="57" y="352"/>
                </a:cubicBezTo>
                <a:cubicBezTo>
                  <a:pt x="56" y="360"/>
                  <a:pt x="56" y="369"/>
                  <a:pt x="56" y="378"/>
                </a:cubicBezTo>
                <a:cubicBezTo>
                  <a:pt x="55" y="382"/>
                  <a:pt x="56" y="387"/>
                  <a:pt x="53" y="391"/>
                </a:cubicBezTo>
                <a:cubicBezTo>
                  <a:pt x="52" y="393"/>
                  <a:pt x="52" y="400"/>
                  <a:pt x="52" y="402"/>
                </a:cubicBezTo>
                <a:cubicBezTo>
                  <a:pt x="54" y="409"/>
                  <a:pt x="49" y="413"/>
                  <a:pt x="42" y="413"/>
                </a:cubicBezTo>
                <a:cubicBezTo>
                  <a:pt x="39" y="413"/>
                  <a:pt x="39" y="411"/>
                  <a:pt x="36" y="413"/>
                </a:cubicBezTo>
                <a:cubicBezTo>
                  <a:pt x="34" y="415"/>
                  <a:pt x="33" y="417"/>
                  <a:pt x="31" y="419"/>
                </a:cubicBezTo>
                <a:cubicBezTo>
                  <a:pt x="28" y="422"/>
                  <a:pt x="20" y="423"/>
                  <a:pt x="16" y="423"/>
                </a:cubicBezTo>
                <a:cubicBezTo>
                  <a:pt x="14" y="423"/>
                  <a:pt x="4" y="424"/>
                  <a:pt x="3" y="421"/>
                </a:cubicBezTo>
                <a:cubicBezTo>
                  <a:pt x="3" y="418"/>
                  <a:pt x="6" y="414"/>
                  <a:pt x="9" y="411"/>
                </a:cubicBezTo>
                <a:cubicBezTo>
                  <a:pt x="11" y="408"/>
                  <a:pt x="15" y="407"/>
                  <a:pt x="17" y="405"/>
                </a:cubicBezTo>
                <a:cubicBezTo>
                  <a:pt x="18" y="405"/>
                  <a:pt x="22" y="399"/>
                  <a:pt x="21" y="399"/>
                </a:cubicBezTo>
                <a:cubicBezTo>
                  <a:pt x="21" y="399"/>
                  <a:pt x="20" y="399"/>
                  <a:pt x="20" y="399"/>
                </a:cubicBezTo>
                <a:cubicBezTo>
                  <a:pt x="21" y="399"/>
                  <a:pt x="23" y="396"/>
                  <a:pt x="23" y="394"/>
                </a:cubicBezTo>
                <a:cubicBezTo>
                  <a:pt x="25" y="390"/>
                  <a:pt x="24" y="385"/>
                  <a:pt x="27" y="382"/>
                </a:cubicBezTo>
                <a:cubicBezTo>
                  <a:pt x="29" y="381"/>
                  <a:pt x="27" y="375"/>
                  <a:pt x="26" y="373"/>
                </a:cubicBezTo>
                <a:cubicBezTo>
                  <a:pt x="26" y="369"/>
                  <a:pt x="25" y="365"/>
                  <a:pt x="25" y="360"/>
                </a:cubicBezTo>
                <a:cubicBezTo>
                  <a:pt x="24" y="346"/>
                  <a:pt x="24" y="332"/>
                  <a:pt x="24" y="317"/>
                </a:cubicBezTo>
                <a:cubicBezTo>
                  <a:pt x="25" y="303"/>
                  <a:pt x="23" y="290"/>
                  <a:pt x="21" y="276"/>
                </a:cubicBezTo>
                <a:cubicBezTo>
                  <a:pt x="20" y="268"/>
                  <a:pt x="19" y="260"/>
                  <a:pt x="18" y="253"/>
                </a:cubicBezTo>
                <a:cubicBezTo>
                  <a:pt x="18" y="251"/>
                  <a:pt x="16" y="229"/>
                  <a:pt x="15" y="229"/>
                </a:cubicBezTo>
                <a:cubicBezTo>
                  <a:pt x="14" y="229"/>
                  <a:pt x="14" y="233"/>
                  <a:pt x="12" y="233"/>
                </a:cubicBezTo>
                <a:cubicBezTo>
                  <a:pt x="10" y="233"/>
                  <a:pt x="9" y="229"/>
                  <a:pt x="8" y="228"/>
                </a:cubicBezTo>
                <a:cubicBezTo>
                  <a:pt x="7" y="224"/>
                  <a:pt x="5" y="221"/>
                  <a:pt x="4" y="217"/>
                </a:cubicBezTo>
                <a:cubicBezTo>
                  <a:pt x="2" y="213"/>
                  <a:pt x="1" y="209"/>
                  <a:pt x="0" y="204"/>
                </a:cubicBezTo>
                <a:cubicBezTo>
                  <a:pt x="0" y="199"/>
                  <a:pt x="2" y="196"/>
                  <a:pt x="4" y="192"/>
                </a:cubicBezTo>
                <a:cubicBezTo>
                  <a:pt x="6" y="190"/>
                  <a:pt x="5" y="187"/>
                  <a:pt x="7" y="185"/>
                </a:cubicBezTo>
                <a:cubicBezTo>
                  <a:pt x="8" y="184"/>
                  <a:pt x="7" y="183"/>
                  <a:pt x="7" y="181"/>
                </a:cubicBezTo>
                <a:cubicBezTo>
                  <a:pt x="6" y="177"/>
                  <a:pt x="5" y="173"/>
                  <a:pt x="5" y="168"/>
                </a:cubicBezTo>
                <a:cubicBezTo>
                  <a:pt x="4" y="165"/>
                  <a:pt x="4" y="157"/>
                  <a:pt x="5" y="155"/>
                </a:cubicBezTo>
                <a:cubicBezTo>
                  <a:pt x="8" y="151"/>
                  <a:pt x="7" y="144"/>
                  <a:pt x="8" y="139"/>
                </a:cubicBezTo>
                <a:cubicBezTo>
                  <a:pt x="9" y="131"/>
                  <a:pt x="10" y="122"/>
                  <a:pt x="12" y="114"/>
                </a:cubicBezTo>
                <a:cubicBezTo>
                  <a:pt x="13" y="106"/>
                  <a:pt x="14" y="97"/>
                  <a:pt x="17" y="89"/>
                </a:cubicBezTo>
                <a:cubicBezTo>
                  <a:pt x="18" y="82"/>
                  <a:pt x="29" y="79"/>
                  <a:pt x="35" y="76"/>
                </a:cubicBezTo>
                <a:cubicBezTo>
                  <a:pt x="37" y="75"/>
                  <a:pt x="42" y="74"/>
                  <a:pt x="43" y="72"/>
                </a:cubicBezTo>
                <a:cubicBezTo>
                  <a:pt x="44" y="71"/>
                  <a:pt x="43" y="68"/>
                  <a:pt x="44" y="68"/>
                </a:cubicBezTo>
                <a:cubicBezTo>
                  <a:pt x="45" y="68"/>
                  <a:pt x="49" y="69"/>
                  <a:pt x="49" y="68"/>
                </a:cubicBezTo>
                <a:cubicBezTo>
                  <a:pt x="48" y="68"/>
                  <a:pt x="48" y="68"/>
                  <a:pt x="48" y="67"/>
                </a:cubicBezTo>
                <a:cubicBezTo>
                  <a:pt x="52" y="60"/>
                  <a:pt x="47" y="59"/>
                  <a:pt x="44" y="53"/>
                </a:cubicBezTo>
                <a:cubicBezTo>
                  <a:pt x="44" y="52"/>
                  <a:pt x="43" y="50"/>
                  <a:pt x="43" y="50"/>
                </a:cubicBezTo>
                <a:cubicBezTo>
                  <a:pt x="41" y="49"/>
                  <a:pt x="41" y="50"/>
                  <a:pt x="40" y="48"/>
                </a:cubicBezTo>
                <a:cubicBezTo>
                  <a:pt x="39" y="45"/>
                  <a:pt x="37" y="43"/>
                  <a:pt x="36" y="40"/>
                </a:cubicBezTo>
                <a:cubicBezTo>
                  <a:pt x="36" y="37"/>
                  <a:pt x="36" y="36"/>
                  <a:pt x="36" y="33"/>
                </a:cubicBezTo>
                <a:cubicBezTo>
                  <a:pt x="35" y="30"/>
                  <a:pt x="35" y="25"/>
                  <a:pt x="35" y="22"/>
                </a:cubicBezTo>
                <a:cubicBezTo>
                  <a:pt x="35" y="15"/>
                  <a:pt x="39" y="9"/>
                  <a:pt x="44" y="4"/>
                </a:cubicBezTo>
                <a:cubicBezTo>
                  <a:pt x="49" y="0"/>
                  <a:pt x="58" y="0"/>
                  <a:pt x="64" y="2"/>
                </a:cubicBezTo>
                <a:cubicBezTo>
                  <a:pt x="68" y="3"/>
                  <a:pt x="70" y="6"/>
                  <a:pt x="74" y="7"/>
                </a:cubicBezTo>
                <a:cubicBezTo>
                  <a:pt x="77" y="7"/>
                  <a:pt x="79" y="11"/>
                  <a:pt x="80" y="14"/>
                </a:cubicBezTo>
                <a:cubicBezTo>
                  <a:pt x="81" y="17"/>
                  <a:pt x="80" y="23"/>
                  <a:pt x="81" y="25"/>
                </a:cubicBezTo>
                <a:cubicBezTo>
                  <a:pt x="83" y="27"/>
                  <a:pt x="81" y="29"/>
                  <a:pt x="81" y="30"/>
                </a:cubicBezTo>
                <a:cubicBezTo>
                  <a:pt x="82" y="32"/>
                  <a:pt x="83" y="33"/>
                  <a:pt x="83" y="35"/>
                </a:cubicBezTo>
                <a:cubicBezTo>
                  <a:pt x="83" y="38"/>
                  <a:pt x="82" y="41"/>
                  <a:pt x="80" y="44"/>
                </a:cubicBezTo>
                <a:cubicBezTo>
                  <a:pt x="80" y="45"/>
                  <a:pt x="78" y="46"/>
                  <a:pt x="78" y="48"/>
                </a:cubicBezTo>
                <a:cubicBezTo>
                  <a:pt x="78" y="48"/>
                  <a:pt x="80" y="51"/>
                  <a:pt x="80" y="51"/>
                </a:cubicBezTo>
                <a:cubicBezTo>
                  <a:pt x="79" y="52"/>
                  <a:pt x="79" y="58"/>
                  <a:pt x="78" y="58"/>
                </a:cubicBezTo>
                <a:moveTo>
                  <a:pt x="78" y="56"/>
                </a:moveTo>
                <a:cubicBezTo>
                  <a:pt x="78" y="56"/>
                  <a:pt x="77" y="56"/>
                  <a:pt x="77" y="57"/>
                </a:cubicBezTo>
                <a:cubicBezTo>
                  <a:pt x="78" y="57"/>
                  <a:pt x="79" y="56"/>
                  <a:pt x="78" y="56"/>
                </a:cubicBezTo>
                <a:moveTo>
                  <a:pt x="76" y="55"/>
                </a:moveTo>
                <a:cubicBezTo>
                  <a:pt x="76" y="55"/>
                  <a:pt x="75" y="56"/>
                  <a:pt x="76" y="56"/>
                </a:cubicBezTo>
                <a:cubicBezTo>
                  <a:pt x="76" y="56"/>
                  <a:pt x="76" y="55"/>
                  <a:pt x="76" y="55"/>
                </a:cubicBezTo>
              </a:path>
            </a:pathLst>
          </a:custGeom>
          <a:solidFill>
            <a:srgbClr val="42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8"/>
          <p:cNvSpPr>
            <a:spLocks/>
          </p:cNvSpPr>
          <p:nvPr/>
        </p:nvSpPr>
        <p:spPr bwMode="auto">
          <a:xfrm flipH="1">
            <a:off x="6657246" y="3306454"/>
            <a:ext cx="398649" cy="1191078"/>
          </a:xfrm>
          <a:custGeom>
            <a:avLst/>
            <a:gdLst>
              <a:gd name="T0" fmla="*/ 819 w 855"/>
              <a:gd name="T1" fmla="*/ 1149 h 2825"/>
              <a:gd name="T2" fmla="*/ 835 w 855"/>
              <a:gd name="T3" fmla="*/ 1072 h 2825"/>
              <a:gd name="T4" fmla="*/ 800 w 855"/>
              <a:gd name="T5" fmla="*/ 845 h 2825"/>
              <a:gd name="T6" fmla="*/ 743 w 855"/>
              <a:gd name="T7" fmla="*/ 576 h 2825"/>
              <a:gd name="T8" fmla="*/ 546 w 855"/>
              <a:gd name="T9" fmla="*/ 456 h 2825"/>
              <a:gd name="T10" fmla="*/ 591 w 855"/>
              <a:gd name="T11" fmla="*/ 306 h 2825"/>
              <a:gd name="T12" fmla="*/ 584 w 855"/>
              <a:gd name="T13" fmla="*/ 238 h 2825"/>
              <a:gd name="T14" fmla="*/ 557 w 855"/>
              <a:gd name="T15" fmla="*/ 131 h 2825"/>
              <a:gd name="T16" fmla="*/ 342 w 855"/>
              <a:gd name="T17" fmla="*/ 268 h 2825"/>
              <a:gd name="T18" fmla="*/ 360 w 855"/>
              <a:gd name="T19" fmla="*/ 348 h 2825"/>
              <a:gd name="T20" fmla="*/ 349 w 855"/>
              <a:gd name="T21" fmla="*/ 459 h 2825"/>
              <a:gd name="T22" fmla="*/ 75 w 855"/>
              <a:gd name="T23" fmla="*/ 654 h 2825"/>
              <a:gd name="T24" fmla="*/ 4 w 855"/>
              <a:gd name="T25" fmla="*/ 1036 h 2825"/>
              <a:gd name="T26" fmla="*/ 48 w 855"/>
              <a:gd name="T27" fmla="*/ 1248 h 2825"/>
              <a:gd name="T28" fmla="*/ 167 w 855"/>
              <a:gd name="T29" fmla="*/ 1405 h 2825"/>
              <a:gd name="T30" fmla="*/ 161 w 855"/>
              <a:gd name="T31" fmla="*/ 1752 h 2825"/>
              <a:gd name="T32" fmla="*/ 133 w 855"/>
              <a:gd name="T33" fmla="*/ 2300 h 2825"/>
              <a:gd name="T34" fmla="*/ 150 w 855"/>
              <a:gd name="T35" fmla="*/ 2437 h 2825"/>
              <a:gd name="T36" fmla="*/ 166 w 855"/>
              <a:gd name="T37" fmla="*/ 2583 h 2825"/>
              <a:gd name="T38" fmla="*/ 188 w 855"/>
              <a:gd name="T39" fmla="*/ 2725 h 2825"/>
              <a:gd name="T40" fmla="*/ 344 w 855"/>
              <a:gd name="T41" fmla="*/ 2776 h 2825"/>
              <a:gd name="T42" fmla="*/ 312 w 855"/>
              <a:gd name="T43" fmla="*/ 2682 h 2825"/>
              <a:gd name="T44" fmla="*/ 313 w 855"/>
              <a:gd name="T45" fmla="*/ 2571 h 2825"/>
              <a:gd name="T46" fmla="*/ 321 w 855"/>
              <a:gd name="T47" fmla="*/ 2399 h 2825"/>
              <a:gd name="T48" fmla="*/ 322 w 855"/>
              <a:gd name="T49" fmla="*/ 2115 h 2825"/>
              <a:gd name="T50" fmla="*/ 368 w 855"/>
              <a:gd name="T51" fmla="*/ 1935 h 2825"/>
              <a:gd name="T52" fmla="*/ 461 w 855"/>
              <a:gd name="T53" fmla="*/ 1755 h 2825"/>
              <a:gd name="T54" fmla="*/ 465 w 855"/>
              <a:gd name="T55" fmla="*/ 1796 h 2825"/>
              <a:gd name="T56" fmla="*/ 474 w 855"/>
              <a:gd name="T57" fmla="*/ 2055 h 2825"/>
              <a:gd name="T58" fmla="*/ 473 w 855"/>
              <a:gd name="T59" fmla="*/ 2181 h 2825"/>
              <a:gd name="T60" fmla="*/ 464 w 855"/>
              <a:gd name="T61" fmla="*/ 2557 h 2825"/>
              <a:gd name="T62" fmla="*/ 470 w 855"/>
              <a:gd name="T63" fmla="*/ 2695 h 2825"/>
              <a:gd name="T64" fmla="*/ 612 w 855"/>
              <a:gd name="T65" fmla="*/ 2782 h 2825"/>
              <a:gd name="T66" fmla="*/ 725 w 855"/>
              <a:gd name="T67" fmla="*/ 2720 h 2825"/>
              <a:gd name="T68" fmla="*/ 626 w 855"/>
              <a:gd name="T69" fmla="*/ 2633 h 2825"/>
              <a:gd name="T70" fmla="*/ 635 w 855"/>
              <a:gd name="T71" fmla="*/ 2486 h 2825"/>
              <a:gd name="T72" fmla="*/ 672 w 855"/>
              <a:gd name="T73" fmla="*/ 2350 h 2825"/>
              <a:gd name="T74" fmla="*/ 663 w 855"/>
              <a:gd name="T75" fmla="*/ 2192 h 2825"/>
              <a:gd name="T76" fmla="*/ 663 w 855"/>
              <a:gd name="T77" fmla="*/ 2185 h 2825"/>
              <a:gd name="T78" fmla="*/ 728 w 855"/>
              <a:gd name="T79" fmla="*/ 1680 h 2825"/>
              <a:gd name="T80" fmla="*/ 812 w 855"/>
              <a:gd name="T81" fmla="*/ 1264 h 2825"/>
              <a:gd name="T82" fmla="*/ 832 w 855"/>
              <a:gd name="T83" fmla="*/ 1172 h 2825"/>
              <a:gd name="connsiteX0" fmla="*/ 9688 w 9768"/>
              <a:gd name="connsiteY0" fmla="*/ 3893 h 9730"/>
              <a:gd name="connsiteX1" fmla="*/ 9536 w 9768"/>
              <a:gd name="connsiteY1" fmla="*/ 3811 h 9730"/>
              <a:gd name="connsiteX2" fmla="*/ 9700 w 9768"/>
              <a:gd name="connsiteY2" fmla="*/ 3631 h 9730"/>
              <a:gd name="connsiteX3" fmla="*/ 9723 w 9768"/>
              <a:gd name="connsiteY3" fmla="*/ 3539 h 9730"/>
              <a:gd name="connsiteX4" fmla="*/ 9536 w 9768"/>
              <a:gd name="connsiteY4" fmla="*/ 3256 h 9730"/>
              <a:gd name="connsiteX5" fmla="*/ 9314 w 9768"/>
              <a:gd name="connsiteY5" fmla="*/ 2735 h 9730"/>
              <a:gd name="connsiteX6" fmla="*/ 9068 w 9768"/>
              <a:gd name="connsiteY6" fmla="*/ 2070 h 9730"/>
              <a:gd name="connsiteX7" fmla="*/ 8647 w 9768"/>
              <a:gd name="connsiteY7" fmla="*/ 1783 h 9730"/>
              <a:gd name="connsiteX8" fmla="*/ 7641 w 9768"/>
              <a:gd name="connsiteY8" fmla="*/ 1656 h 9730"/>
              <a:gd name="connsiteX9" fmla="*/ 6343 w 9768"/>
              <a:gd name="connsiteY9" fmla="*/ 1358 h 9730"/>
              <a:gd name="connsiteX10" fmla="*/ 6542 w 9768"/>
              <a:gd name="connsiteY10" fmla="*/ 919 h 9730"/>
              <a:gd name="connsiteX11" fmla="*/ 6869 w 9768"/>
              <a:gd name="connsiteY11" fmla="*/ 827 h 9730"/>
              <a:gd name="connsiteX12" fmla="*/ 6787 w 9768"/>
              <a:gd name="connsiteY12" fmla="*/ 668 h 9730"/>
              <a:gd name="connsiteX13" fmla="*/ 6787 w 9768"/>
              <a:gd name="connsiteY13" fmla="*/ 586 h 9730"/>
              <a:gd name="connsiteX14" fmla="*/ 6401 w 9768"/>
              <a:gd name="connsiteY14" fmla="*/ 225 h 9730"/>
              <a:gd name="connsiteX15" fmla="*/ 6472 w 9768"/>
              <a:gd name="connsiteY15" fmla="*/ 208 h 9730"/>
              <a:gd name="connsiteX16" fmla="*/ 4074 w 9768"/>
              <a:gd name="connsiteY16" fmla="*/ 204 h 9730"/>
              <a:gd name="connsiteX17" fmla="*/ 3957 w 9768"/>
              <a:gd name="connsiteY17" fmla="*/ 693 h 9730"/>
              <a:gd name="connsiteX18" fmla="*/ 3828 w 9768"/>
              <a:gd name="connsiteY18" fmla="*/ 891 h 9730"/>
              <a:gd name="connsiteX19" fmla="*/ 4168 w 9768"/>
              <a:gd name="connsiteY19" fmla="*/ 976 h 9730"/>
              <a:gd name="connsiteX20" fmla="*/ 4214 w 9768"/>
              <a:gd name="connsiteY20" fmla="*/ 1195 h 9730"/>
              <a:gd name="connsiteX21" fmla="*/ 4039 w 9768"/>
              <a:gd name="connsiteY21" fmla="*/ 1369 h 9730"/>
              <a:gd name="connsiteX22" fmla="*/ 1583 w 9768"/>
              <a:gd name="connsiteY22" fmla="*/ 1620 h 9730"/>
              <a:gd name="connsiteX23" fmla="*/ 834 w 9768"/>
              <a:gd name="connsiteY23" fmla="*/ 2059 h 9730"/>
              <a:gd name="connsiteX24" fmla="*/ 296 w 9768"/>
              <a:gd name="connsiteY24" fmla="*/ 2877 h 9730"/>
              <a:gd name="connsiteX25" fmla="*/ 4 w 9768"/>
              <a:gd name="connsiteY25" fmla="*/ 3411 h 9730"/>
              <a:gd name="connsiteX26" fmla="*/ 378 w 9768"/>
              <a:gd name="connsiteY26" fmla="*/ 3942 h 9730"/>
              <a:gd name="connsiteX27" fmla="*/ 518 w 9768"/>
              <a:gd name="connsiteY27" fmla="*/ 4162 h 9730"/>
              <a:gd name="connsiteX28" fmla="*/ 1419 w 9768"/>
              <a:gd name="connsiteY28" fmla="*/ 4671 h 9730"/>
              <a:gd name="connsiteX29" fmla="*/ 1910 w 9768"/>
              <a:gd name="connsiteY29" fmla="*/ 4717 h 9730"/>
              <a:gd name="connsiteX30" fmla="*/ 2004 w 9768"/>
              <a:gd name="connsiteY30" fmla="*/ 4848 h 9730"/>
              <a:gd name="connsiteX31" fmla="*/ 1840 w 9768"/>
              <a:gd name="connsiteY31" fmla="*/ 5946 h 9730"/>
              <a:gd name="connsiteX32" fmla="*/ 1501 w 9768"/>
              <a:gd name="connsiteY32" fmla="*/ 7889 h 9730"/>
              <a:gd name="connsiteX33" fmla="*/ 1513 w 9768"/>
              <a:gd name="connsiteY33" fmla="*/ 7886 h 9730"/>
              <a:gd name="connsiteX34" fmla="*/ 1501 w 9768"/>
              <a:gd name="connsiteY34" fmla="*/ 8059 h 9730"/>
              <a:gd name="connsiteX35" fmla="*/ 1711 w 9768"/>
              <a:gd name="connsiteY35" fmla="*/ 8371 h 9730"/>
              <a:gd name="connsiteX36" fmla="*/ 1805 w 9768"/>
              <a:gd name="connsiteY36" fmla="*/ 8632 h 9730"/>
              <a:gd name="connsiteX37" fmla="*/ 1899 w 9768"/>
              <a:gd name="connsiteY37" fmla="*/ 8887 h 9730"/>
              <a:gd name="connsiteX38" fmla="*/ 2086 w 9768"/>
              <a:gd name="connsiteY38" fmla="*/ 9089 h 9730"/>
              <a:gd name="connsiteX39" fmla="*/ 2156 w 9768"/>
              <a:gd name="connsiteY39" fmla="*/ 9390 h 9730"/>
              <a:gd name="connsiteX40" fmla="*/ 2939 w 9768"/>
              <a:gd name="connsiteY40" fmla="*/ 9719 h 9730"/>
              <a:gd name="connsiteX41" fmla="*/ 3980 w 9768"/>
              <a:gd name="connsiteY41" fmla="*/ 9571 h 9730"/>
              <a:gd name="connsiteX42" fmla="*/ 3840 w 9768"/>
              <a:gd name="connsiteY42" fmla="*/ 9386 h 9730"/>
              <a:gd name="connsiteX43" fmla="*/ 3606 w 9768"/>
              <a:gd name="connsiteY43" fmla="*/ 9238 h 9730"/>
              <a:gd name="connsiteX44" fmla="*/ 3630 w 9768"/>
              <a:gd name="connsiteY44" fmla="*/ 9036 h 9730"/>
              <a:gd name="connsiteX45" fmla="*/ 3618 w 9768"/>
              <a:gd name="connsiteY45" fmla="*/ 8845 h 9730"/>
              <a:gd name="connsiteX46" fmla="*/ 3840 w 9768"/>
              <a:gd name="connsiteY46" fmla="*/ 8572 h 9730"/>
              <a:gd name="connsiteX47" fmla="*/ 3711 w 9768"/>
              <a:gd name="connsiteY47" fmla="*/ 8236 h 9730"/>
              <a:gd name="connsiteX48" fmla="*/ 3559 w 9768"/>
              <a:gd name="connsiteY48" fmla="*/ 7797 h 9730"/>
              <a:gd name="connsiteX49" fmla="*/ 3723 w 9768"/>
              <a:gd name="connsiteY49" fmla="*/ 7231 h 9730"/>
              <a:gd name="connsiteX50" fmla="*/ 4179 w 9768"/>
              <a:gd name="connsiteY50" fmla="*/ 6732 h 9730"/>
              <a:gd name="connsiteX51" fmla="*/ 4261 w 9768"/>
              <a:gd name="connsiteY51" fmla="*/ 6594 h 9730"/>
              <a:gd name="connsiteX52" fmla="*/ 5162 w 9768"/>
              <a:gd name="connsiteY52" fmla="*/ 5663 h 9730"/>
              <a:gd name="connsiteX53" fmla="*/ 5349 w 9768"/>
              <a:gd name="connsiteY53" fmla="*/ 5956 h 9730"/>
              <a:gd name="connsiteX54" fmla="*/ 5396 w 9768"/>
              <a:gd name="connsiteY54" fmla="*/ 6102 h 9730"/>
              <a:gd name="connsiteX55" fmla="*/ 5501 w 9768"/>
              <a:gd name="connsiteY55" fmla="*/ 6491 h 9730"/>
              <a:gd name="connsiteX56" fmla="*/ 5501 w 9768"/>
              <a:gd name="connsiteY56" fmla="*/ 7018 h 9730"/>
              <a:gd name="connsiteX57" fmla="*/ 5513 w 9768"/>
              <a:gd name="connsiteY57" fmla="*/ 7036 h 9730"/>
              <a:gd name="connsiteX58" fmla="*/ 5489 w 9768"/>
              <a:gd name="connsiteY58" fmla="*/ 7464 h 9730"/>
              <a:gd name="connsiteX59" fmla="*/ 5361 w 9768"/>
              <a:gd name="connsiteY59" fmla="*/ 8165 h 9730"/>
              <a:gd name="connsiteX60" fmla="*/ 5384 w 9768"/>
              <a:gd name="connsiteY60" fmla="*/ 8795 h 9730"/>
              <a:gd name="connsiteX61" fmla="*/ 5407 w 9768"/>
              <a:gd name="connsiteY61" fmla="*/ 8962 h 9730"/>
              <a:gd name="connsiteX62" fmla="*/ 5454 w 9768"/>
              <a:gd name="connsiteY62" fmla="*/ 9284 h 9730"/>
              <a:gd name="connsiteX63" fmla="*/ 6565 w 9768"/>
              <a:gd name="connsiteY63" fmla="*/ 9461 h 9730"/>
              <a:gd name="connsiteX64" fmla="*/ 7115 w 9768"/>
              <a:gd name="connsiteY64" fmla="*/ 9592 h 9730"/>
              <a:gd name="connsiteX65" fmla="*/ 7980 w 9768"/>
              <a:gd name="connsiteY65" fmla="*/ 9631 h 9730"/>
              <a:gd name="connsiteX66" fmla="*/ 8437 w 9768"/>
              <a:gd name="connsiteY66" fmla="*/ 9372 h 9730"/>
              <a:gd name="connsiteX67" fmla="*/ 7817 w 9768"/>
              <a:gd name="connsiteY67" fmla="*/ 9231 h 9730"/>
              <a:gd name="connsiteX68" fmla="*/ 7279 w 9768"/>
              <a:gd name="connsiteY68" fmla="*/ 9064 h 9730"/>
              <a:gd name="connsiteX69" fmla="*/ 7431 w 9768"/>
              <a:gd name="connsiteY69" fmla="*/ 8760 h 9730"/>
              <a:gd name="connsiteX70" fmla="*/ 7384 w 9768"/>
              <a:gd name="connsiteY70" fmla="*/ 8544 h 9730"/>
              <a:gd name="connsiteX71" fmla="*/ 7501 w 9768"/>
              <a:gd name="connsiteY71" fmla="*/ 8286 h 9730"/>
              <a:gd name="connsiteX72" fmla="*/ 7817 w 9768"/>
              <a:gd name="connsiteY72" fmla="*/ 8063 h 9730"/>
              <a:gd name="connsiteX73" fmla="*/ 7805 w 9768"/>
              <a:gd name="connsiteY73" fmla="*/ 7783 h 9730"/>
              <a:gd name="connsiteX74" fmla="*/ 7711 w 9768"/>
              <a:gd name="connsiteY74" fmla="*/ 7503 h 9730"/>
              <a:gd name="connsiteX75" fmla="*/ 7688 w 9768"/>
              <a:gd name="connsiteY75" fmla="*/ 7479 h 9730"/>
              <a:gd name="connsiteX76" fmla="*/ 7711 w 9768"/>
              <a:gd name="connsiteY76" fmla="*/ 7479 h 9730"/>
              <a:gd name="connsiteX77" fmla="*/ 7969 w 9768"/>
              <a:gd name="connsiteY77" fmla="*/ 6969 h 9730"/>
              <a:gd name="connsiteX78" fmla="*/ 8472 w 9768"/>
              <a:gd name="connsiteY78" fmla="*/ 5691 h 9730"/>
              <a:gd name="connsiteX79" fmla="*/ 8975 w 9768"/>
              <a:gd name="connsiteY79" fmla="*/ 4675 h 9730"/>
              <a:gd name="connsiteX80" fmla="*/ 9454 w 9768"/>
              <a:gd name="connsiteY80" fmla="*/ 4218 h 9730"/>
              <a:gd name="connsiteX81" fmla="*/ 9513 w 9768"/>
              <a:gd name="connsiteY81" fmla="*/ 4109 h 9730"/>
              <a:gd name="connsiteX82" fmla="*/ 9688 w 9768"/>
              <a:gd name="connsiteY82" fmla="*/ 3893 h 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768" h="9730">
                <a:moveTo>
                  <a:pt x="9688" y="3893"/>
                </a:moveTo>
                <a:cubicBezTo>
                  <a:pt x="9536" y="3868"/>
                  <a:pt x="9536" y="3811"/>
                  <a:pt x="9536" y="3811"/>
                </a:cubicBezTo>
                <a:cubicBezTo>
                  <a:pt x="9875" y="3772"/>
                  <a:pt x="9700" y="3631"/>
                  <a:pt x="9700" y="3631"/>
                </a:cubicBezTo>
                <a:cubicBezTo>
                  <a:pt x="9700" y="3567"/>
                  <a:pt x="9723" y="3539"/>
                  <a:pt x="9723" y="3539"/>
                </a:cubicBezTo>
                <a:cubicBezTo>
                  <a:pt x="9887" y="3425"/>
                  <a:pt x="9536" y="3256"/>
                  <a:pt x="9536" y="3256"/>
                </a:cubicBezTo>
                <a:cubicBezTo>
                  <a:pt x="9700" y="3188"/>
                  <a:pt x="9314" y="2735"/>
                  <a:pt x="9314" y="2735"/>
                </a:cubicBezTo>
                <a:cubicBezTo>
                  <a:pt x="9466" y="2477"/>
                  <a:pt x="9068" y="2070"/>
                  <a:pt x="9068" y="2070"/>
                </a:cubicBezTo>
                <a:cubicBezTo>
                  <a:pt x="9045" y="1829"/>
                  <a:pt x="8647" y="1783"/>
                  <a:pt x="8647" y="1783"/>
                </a:cubicBezTo>
                <a:lnTo>
                  <a:pt x="7641" y="1656"/>
                </a:lnTo>
                <a:cubicBezTo>
                  <a:pt x="6249" y="1517"/>
                  <a:pt x="6343" y="1358"/>
                  <a:pt x="6343" y="1358"/>
                </a:cubicBezTo>
                <a:cubicBezTo>
                  <a:pt x="6355" y="1217"/>
                  <a:pt x="6542" y="919"/>
                  <a:pt x="6542" y="919"/>
                </a:cubicBezTo>
                <a:cubicBezTo>
                  <a:pt x="6916" y="986"/>
                  <a:pt x="6869" y="827"/>
                  <a:pt x="6869" y="827"/>
                </a:cubicBezTo>
                <a:cubicBezTo>
                  <a:pt x="6916" y="625"/>
                  <a:pt x="6787" y="668"/>
                  <a:pt x="6787" y="668"/>
                </a:cubicBezTo>
                <a:lnTo>
                  <a:pt x="6787" y="586"/>
                </a:lnTo>
                <a:cubicBezTo>
                  <a:pt x="6975" y="328"/>
                  <a:pt x="6401" y="225"/>
                  <a:pt x="6401" y="225"/>
                </a:cubicBezTo>
                <a:lnTo>
                  <a:pt x="6472" y="208"/>
                </a:lnTo>
                <a:cubicBezTo>
                  <a:pt x="5723" y="-256"/>
                  <a:pt x="4074" y="204"/>
                  <a:pt x="4074" y="204"/>
                </a:cubicBezTo>
                <a:cubicBezTo>
                  <a:pt x="3630" y="367"/>
                  <a:pt x="3957" y="693"/>
                  <a:pt x="3957" y="693"/>
                </a:cubicBezTo>
                <a:cubicBezTo>
                  <a:pt x="3746" y="668"/>
                  <a:pt x="3828" y="891"/>
                  <a:pt x="3828" y="891"/>
                </a:cubicBezTo>
                <a:cubicBezTo>
                  <a:pt x="3805" y="997"/>
                  <a:pt x="4168" y="976"/>
                  <a:pt x="4168" y="976"/>
                </a:cubicBezTo>
                <a:lnTo>
                  <a:pt x="4214" y="1195"/>
                </a:lnTo>
                <a:cubicBezTo>
                  <a:pt x="4203" y="1252"/>
                  <a:pt x="4168" y="1319"/>
                  <a:pt x="4039" y="1369"/>
                </a:cubicBezTo>
                <a:cubicBezTo>
                  <a:pt x="3255" y="1599"/>
                  <a:pt x="1583" y="1620"/>
                  <a:pt x="1583" y="1620"/>
                </a:cubicBezTo>
                <a:cubicBezTo>
                  <a:pt x="904" y="1645"/>
                  <a:pt x="834" y="2059"/>
                  <a:pt x="834" y="2059"/>
                </a:cubicBezTo>
                <a:cubicBezTo>
                  <a:pt x="811" y="2116"/>
                  <a:pt x="296" y="2877"/>
                  <a:pt x="296" y="2877"/>
                </a:cubicBezTo>
                <a:cubicBezTo>
                  <a:pt x="226" y="2944"/>
                  <a:pt x="4" y="3411"/>
                  <a:pt x="4" y="3411"/>
                </a:cubicBezTo>
                <a:cubicBezTo>
                  <a:pt x="-43" y="3783"/>
                  <a:pt x="378" y="3942"/>
                  <a:pt x="378" y="3942"/>
                </a:cubicBezTo>
                <a:cubicBezTo>
                  <a:pt x="437" y="3978"/>
                  <a:pt x="518" y="4162"/>
                  <a:pt x="518" y="4162"/>
                </a:cubicBezTo>
                <a:cubicBezTo>
                  <a:pt x="553" y="4363"/>
                  <a:pt x="1419" y="4671"/>
                  <a:pt x="1419" y="4671"/>
                </a:cubicBezTo>
                <a:cubicBezTo>
                  <a:pt x="1606" y="4802"/>
                  <a:pt x="1910" y="4717"/>
                  <a:pt x="1910" y="4717"/>
                </a:cubicBezTo>
                <a:lnTo>
                  <a:pt x="2004" y="4848"/>
                </a:lnTo>
                <a:lnTo>
                  <a:pt x="1840" y="5946"/>
                </a:lnTo>
                <a:cubicBezTo>
                  <a:pt x="1828" y="6059"/>
                  <a:pt x="1501" y="7889"/>
                  <a:pt x="1501" y="7889"/>
                </a:cubicBezTo>
                <a:lnTo>
                  <a:pt x="1513" y="7886"/>
                </a:lnTo>
                <a:cubicBezTo>
                  <a:pt x="1489" y="7917"/>
                  <a:pt x="1466" y="7917"/>
                  <a:pt x="1501" y="8059"/>
                </a:cubicBezTo>
                <a:cubicBezTo>
                  <a:pt x="1524" y="8169"/>
                  <a:pt x="1594" y="8264"/>
                  <a:pt x="1711" y="8371"/>
                </a:cubicBezTo>
                <a:cubicBezTo>
                  <a:pt x="1793" y="8466"/>
                  <a:pt x="1852" y="8533"/>
                  <a:pt x="1805" y="8632"/>
                </a:cubicBezTo>
                <a:cubicBezTo>
                  <a:pt x="1770" y="8725"/>
                  <a:pt x="1910" y="8795"/>
                  <a:pt x="1899" y="8887"/>
                </a:cubicBezTo>
                <a:cubicBezTo>
                  <a:pt x="1887" y="8972"/>
                  <a:pt x="2039" y="9015"/>
                  <a:pt x="2086" y="9089"/>
                </a:cubicBezTo>
                <a:cubicBezTo>
                  <a:pt x="2121" y="9192"/>
                  <a:pt x="2132" y="9291"/>
                  <a:pt x="2156" y="9390"/>
                </a:cubicBezTo>
                <a:cubicBezTo>
                  <a:pt x="2191" y="9553"/>
                  <a:pt x="2366" y="9684"/>
                  <a:pt x="2939" y="9719"/>
                </a:cubicBezTo>
                <a:cubicBezTo>
                  <a:pt x="3361" y="9744"/>
                  <a:pt x="4086" y="9744"/>
                  <a:pt x="3980" y="9571"/>
                </a:cubicBezTo>
                <a:cubicBezTo>
                  <a:pt x="3945" y="9507"/>
                  <a:pt x="3899" y="9450"/>
                  <a:pt x="3840" y="9386"/>
                </a:cubicBezTo>
                <a:cubicBezTo>
                  <a:pt x="3782" y="9333"/>
                  <a:pt x="3630" y="9291"/>
                  <a:pt x="3606" y="9238"/>
                </a:cubicBezTo>
                <a:cubicBezTo>
                  <a:pt x="3571" y="9192"/>
                  <a:pt x="3548" y="9079"/>
                  <a:pt x="3630" y="9036"/>
                </a:cubicBezTo>
                <a:cubicBezTo>
                  <a:pt x="3793" y="8962"/>
                  <a:pt x="3419" y="8891"/>
                  <a:pt x="3618" y="8845"/>
                </a:cubicBezTo>
                <a:cubicBezTo>
                  <a:pt x="3840" y="8788"/>
                  <a:pt x="3922" y="8657"/>
                  <a:pt x="3840" y="8572"/>
                </a:cubicBezTo>
                <a:cubicBezTo>
                  <a:pt x="3735" y="8463"/>
                  <a:pt x="3840" y="8349"/>
                  <a:pt x="3711" y="8236"/>
                </a:cubicBezTo>
                <a:cubicBezTo>
                  <a:pt x="3559" y="8105"/>
                  <a:pt x="3606" y="7935"/>
                  <a:pt x="3559" y="7797"/>
                </a:cubicBezTo>
                <a:cubicBezTo>
                  <a:pt x="3524" y="7609"/>
                  <a:pt x="3559" y="7415"/>
                  <a:pt x="3723" y="7231"/>
                </a:cubicBezTo>
                <a:cubicBezTo>
                  <a:pt x="3863" y="7064"/>
                  <a:pt x="4074" y="6902"/>
                  <a:pt x="4179" y="6732"/>
                </a:cubicBezTo>
                <a:cubicBezTo>
                  <a:pt x="4179" y="6717"/>
                  <a:pt x="4214" y="6664"/>
                  <a:pt x="4261" y="6594"/>
                </a:cubicBezTo>
                <a:cubicBezTo>
                  <a:pt x="4694" y="6116"/>
                  <a:pt x="5162" y="5663"/>
                  <a:pt x="5162" y="5663"/>
                </a:cubicBezTo>
                <a:cubicBezTo>
                  <a:pt x="5232" y="5670"/>
                  <a:pt x="5290" y="5797"/>
                  <a:pt x="5349" y="5956"/>
                </a:cubicBezTo>
                <a:cubicBezTo>
                  <a:pt x="5365" y="6005"/>
                  <a:pt x="5380" y="6053"/>
                  <a:pt x="5396" y="6102"/>
                </a:cubicBezTo>
                <a:cubicBezTo>
                  <a:pt x="5442" y="6247"/>
                  <a:pt x="5477" y="6395"/>
                  <a:pt x="5501" y="6491"/>
                </a:cubicBezTo>
                <a:cubicBezTo>
                  <a:pt x="5524" y="6668"/>
                  <a:pt x="5466" y="6841"/>
                  <a:pt x="5501" y="7018"/>
                </a:cubicBezTo>
                <a:cubicBezTo>
                  <a:pt x="5501" y="7025"/>
                  <a:pt x="5513" y="7029"/>
                  <a:pt x="5513" y="7036"/>
                </a:cubicBezTo>
                <a:lnTo>
                  <a:pt x="5489" y="7464"/>
                </a:lnTo>
                <a:cubicBezTo>
                  <a:pt x="5489" y="7464"/>
                  <a:pt x="5442" y="7956"/>
                  <a:pt x="5361" y="8165"/>
                </a:cubicBezTo>
                <a:cubicBezTo>
                  <a:pt x="5290" y="8381"/>
                  <a:pt x="5314" y="8579"/>
                  <a:pt x="5384" y="8795"/>
                </a:cubicBezTo>
                <a:cubicBezTo>
                  <a:pt x="5407" y="8852"/>
                  <a:pt x="5407" y="8909"/>
                  <a:pt x="5407" y="8962"/>
                </a:cubicBezTo>
                <a:cubicBezTo>
                  <a:pt x="5325" y="9040"/>
                  <a:pt x="5325" y="9217"/>
                  <a:pt x="5454" y="9284"/>
                </a:cubicBezTo>
                <a:cubicBezTo>
                  <a:pt x="5653" y="9394"/>
                  <a:pt x="6261" y="9390"/>
                  <a:pt x="6565" y="9461"/>
                </a:cubicBezTo>
                <a:cubicBezTo>
                  <a:pt x="6787" y="9507"/>
                  <a:pt x="6846" y="9563"/>
                  <a:pt x="7115" y="9592"/>
                </a:cubicBezTo>
                <a:cubicBezTo>
                  <a:pt x="7384" y="9624"/>
                  <a:pt x="7688" y="9634"/>
                  <a:pt x="7980" y="9631"/>
                </a:cubicBezTo>
                <a:cubicBezTo>
                  <a:pt x="8495" y="9613"/>
                  <a:pt x="8799" y="9507"/>
                  <a:pt x="8437" y="9372"/>
                </a:cubicBezTo>
                <a:cubicBezTo>
                  <a:pt x="8261" y="9309"/>
                  <a:pt x="8039" y="9273"/>
                  <a:pt x="7817" y="9231"/>
                </a:cubicBezTo>
                <a:cubicBezTo>
                  <a:pt x="7594" y="9188"/>
                  <a:pt x="7454" y="9121"/>
                  <a:pt x="7279" y="9064"/>
                </a:cubicBezTo>
                <a:cubicBezTo>
                  <a:pt x="7068" y="8986"/>
                  <a:pt x="7279" y="8824"/>
                  <a:pt x="7431" y="8760"/>
                </a:cubicBezTo>
                <a:cubicBezTo>
                  <a:pt x="7524" y="8717"/>
                  <a:pt x="7396" y="8594"/>
                  <a:pt x="7384" y="8544"/>
                </a:cubicBezTo>
                <a:cubicBezTo>
                  <a:pt x="7372" y="8438"/>
                  <a:pt x="7349" y="8381"/>
                  <a:pt x="7501" y="8286"/>
                </a:cubicBezTo>
                <a:cubicBezTo>
                  <a:pt x="7630" y="8215"/>
                  <a:pt x="7782" y="8144"/>
                  <a:pt x="7817" y="8063"/>
                </a:cubicBezTo>
                <a:cubicBezTo>
                  <a:pt x="7875" y="7974"/>
                  <a:pt x="7805" y="7871"/>
                  <a:pt x="7805" y="7783"/>
                </a:cubicBezTo>
                <a:cubicBezTo>
                  <a:pt x="7805" y="7687"/>
                  <a:pt x="7793" y="7595"/>
                  <a:pt x="7711" y="7503"/>
                </a:cubicBezTo>
                <a:cubicBezTo>
                  <a:pt x="7700" y="7496"/>
                  <a:pt x="7688" y="7486"/>
                  <a:pt x="7688" y="7479"/>
                </a:cubicBezTo>
                <a:lnTo>
                  <a:pt x="7711" y="7479"/>
                </a:lnTo>
                <a:cubicBezTo>
                  <a:pt x="7817" y="7447"/>
                  <a:pt x="7969" y="6969"/>
                  <a:pt x="7969" y="6969"/>
                </a:cubicBezTo>
                <a:cubicBezTo>
                  <a:pt x="8039" y="6746"/>
                  <a:pt x="8472" y="5691"/>
                  <a:pt x="8472" y="5691"/>
                </a:cubicBezTo>
                <a:cubicBezTo>
                  <a:pt x="8600" y="5411"/>
                  <a:pt x="8975" y="4675"/>
                  <a:pt x="8975" y="4675"/>
                </a:cubicBezTo>
                <a:cubicBezTo>
                  <a:pt x="9817" y="4562"/>
                  <a:pt x="9454" y="4218"/>
                  <a:pt x="9454" y="4218"/>
                </a:cubicBezTo>
                <a:lnTo>
                  <a:pt x="9513" y="4109"/>
                </a:lnTo>
                <a:cubicBezTo>
                  <a:pt x="9957" y="4013"/>
                  <a:pt x="9688" y="3893"/>
                  <a:pt x="9688" y="3893"/>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9"/>
          <p:cNvSpPr>
            <a:spLocks noEditPoints="1"/>
          </p:cNvSpPr>
          <p:nvPr/>
        </p:nvSpPr>
        <p:spPr bwMode="auto">
          <a:xfrm>
            <a:off x="8148849" y="3405433"/>
            <a:ext cx="529903" cy="1127374"/>
          </a:xfrm>
          <a:custGeom>
            <a:avLst/>
            <a:gdLst>
              <a:gd name="T0" fmla="*/ 656 w 905"/>
              <a:gd name="T1" fmla="*/ 744 h 2104"/>
              <a:gd name="T2" fmla="*/ 660 w 905"/>
              <a:gd name="T3" fmla="*/ 842 h 2104"/>
              <a:gd name="T4" fmla="*/ 723 w 905"/>
              <a:gd name="T5" fmla="*/ 774 h 2104"/>
              <a:gd name="T6" fmla="*/ 753 w 905"/>
              <a:gd name="T7" fmla="*/ 708 h 2104"/>
              <a:gd name="T8" fmla="*/ 695 w 905"/>
              <a:gd name="T9" fmla="*/ 630 h 2104"/>
              <a:gd name="T10" fmla="*/ 149 w 905"/>
              <a:gd name="T11" fmla="*/ 679 h 2104"/>
              <a:gd name="T12" fmla="*/ 144 w 905"/>
              <a:gd name="T13" fmla="*/ 821 h 2104"/>
              <a:gd name="T14" fmla="*/ 173 w 905"/>
              <a:gd name="T15" fmla="*/ 883 h 2104"/>
              <a:gd name="T16" fmla="*/ 192 w 905"/>
              <a:gd name="T17" fmla="*/ 605 h 2104"/>
              <a:gd name="T18" fmla="*/ 718 w 905"/>
              <a:gd name="T19" fmla="*/ 375 h 2104"/>
              <a:gd name="T20" fmla="*/ 766 w 905"/>
              <a:gd name="T21" fmla="*/ 465 h 2104"/>
              <a:gd name="T22" fmla="*/ 790 w 905"/>
              <a:gd name="T23" fmla="*/ 520 h 2104"/>
              <a:gd name="T24" fmla="*/ 859 w 905"/>
              <a:gd name="T25" fmla="*/ 779 h 2104"/>
              <a:gd name="T26" fmla="*/ 779 w 905"/>
              <a:gd name="T27" fmla="*/ 895 h 2104"/>
              <a:gd name="T28" fmla="*/ 730 w 905"/>
              <a:gd name="T29" fmla="*/ 948 h 2104"/>
              <a:gd name="T30" fmla="*/ 680 w 905"/>
              <a:gd name="T31" fmla="*/ 1130 h 2104"/>
              <a:gd name="T32" fmla="*/ 650 w 905"/>
              <a:gd name="T33" fmla="*/ 1280 h 2104"/>
              <a:gd name="T34" fmla="*/ 649 w 905"/>
              <a:gd name="T35" fmla="*/ 1545 h 2104"/>
              <a:gd name="T36" fmla="*/ 637 w 905"/>
              <a:gd name="T37" fmla="*/ 1919 h 2104"/>
              <a:gd name="T38" fmla="*/ 542 w 905"/>
              <a:gd name="T39" fmla="*/ 1996 h 2104"/>
              <a:gd name="T40" fmla="*/ 512 w 905"/>
              <a:gd name="T41" fmla="*/ 1751 h 2104"/>
              <a:gd name="T42" fmla="*/ 456 w 905"/>
              <a:gd name="T43" fmla="*/ 1316 h 2104"/>
              <a:gd name="T44" fmla="*/ 413 w 905"/>
              <a:gd name="T45" fmla="*/ 1397 h 2104"/>
              <a:gd name="T46" fmla="*/ 396 w 905"/>
              <a:gd name="T47" fmla="*/ 1739 h 2104"/>
              <a:gd name="T48" fmla="*/ 393 w 905"/>
              <a:gd name="T49" fmla="*/ 1896 h 2104"/>
              <a:gd name="T50" fmla="*/ 343 w 905"/>
              <a:gd name="T51" fmla="*/ 2012 h 2104"/>
              <a:gd name="T52" fmla="*/ 250 w 905"/>
              <a:gd name="T53" fmla="*/ 1976 h 2104"/>
              <a:gd name="T54" fmla="*/ 277 w 905"/>
              <a:gd name="T55" fmla="*/ 1807 h 2104"/>
              <a:gd name="T56" fmla="*/ 254 w 905"/>
              <a:gd name="T57" fmla="*/ 1521 h 2104"/>
              <a:gd name="T58" fmla="*/ 228 w 905"/>
              <a:gd name="T59" fmla="*/ 1270 h 2104"/>
              <a:gd name="T60" fmla="*/ 209 w 905"/>
              <a:gd name="T61" fmla="*/ 1061 h 2104"/>
              <a:gd name="T62" fmla="*/ 95 w 905"/>
              <a:gd name="T63" fmla="*/ 979 h 2104"/>
              <a:gd name="T64" fmla="*/ 11 w 905"/>
              <a:gd name="T65" fmla="*/ 764 h 2104"/>
              <a:gd name="T66" fmla="*/ 55 w 905"/>
              <a:gd name="T67" fmla="*/ 582 h 2104"/>
              <a:gd name="T68" fmla="*/ 114 w 905"/>
              <a:gd name="T69" fmla="*/ 489 h 2104"/>
              <a:gd name="T70" fmla="*/ 146 w 905"/>
              <a:gd name="T71" fmla="*/ 435 h 2104"/>
              <a:gd name="T72" fmla="*/ 187 w 905"/>
              <a:gd name="T73" fmla="*/ 364 h 2104"/>
              <a:gd name="T74" fmla="*/ 359 w 905"/>
              <a:gd name="T75" fmla="*/ 283 h 2104"/>
              <a:gd name="T76" fmla="*/ 325 w 905"/>
              <a:gd name="T77" fmla="*/ 196 h 2104"/>
              <a:gd name="T78" fmla="*/ 333 w 905"/>
              <a:gd name="T79" fmla="*/ 76 h 2104"/>
              <a:gd name="T80" fmla="*/ 407 w 905"/>
              <a:gd name="T81" fmla="*/ 14 h 2104"/>
              <a:gd name="T82" fmla="*/ 522 w 905"/>
              <a:gd name="T83" fmla="*/ 155 h 2104"/>
              <a:gd name="T84" fmla="*/ 514 w 905"/>
              <a:gd name="T85" fmla="*/ 262 h 2104"/>
              <a:gd name="T86" fmla="*/ 666 w 905"/>
              <a:gd name="T87" fmla="*/ 997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5" h="2104">
                <a:moveTo>
                  <a:pt x="695" y="630"/>
                </a:moveTo>
                <a:cubicBezTo>
                  <a:pt x="687" y="649"/>
                  <a:pt x="676" y="661"/>
                  <a:pt x="672" y="682"/>
                </a:cubicBezTo>
                <a:cubicBezTo>
                  <a:pt x="668" y="704"/>
                  <a:pt x="663" y="724"/>
                  <a:pt x="656" y="744"/>
                </a:cubicBezTo>
                <a:cubicBezTo>
                  <a:pt x="650" y="765"/>
                  <a:pt x="650" y="787"/>
                  <a:pt x="646" y="808"/>
                </a:cubicBezTo>
                <a:cubicBezTo>
                  <a:pt x="642" y="828"/>
                  <a:pt x="629" y="851"/>
                  <a:pt x="638" y="871"/>
                </a:cubicBezTo>
                <a:cubicBezTo>
                  <a:pt x="652" y="868"/>
                  <a:pt x="652" y="851"/>
                  <a:pt x="660" y="842"/>
                </a:cubicBezTo>
                <a:cubicBezTo>
                  <a:pt x="665" y="836"/>
                  <a:pt x="673" y="833"/>
                  <a:pt x="678" y="827"/>
                </a:cubicBezTo>
                <a:cubicBezTo>
                  <a:pt x="680" y="823"/>
                  <a:pt x="679" y="818"/>
                  <a:pt x="681" y="814"/>
                </a:cubicBezTo>
                <a:cubicBezTo>
                  <a:pt x="691" y="799"/>
                  <a:pt x="720" y="795"/>
                  <a:pt x="723" y="774"/>
                </a:cubicBezTo>
                <a:cubicBezTo>
                  <a:pt x="724" y="768"/>
                  <a:pt x="724" y="758"/>
                  <a:pt x="730" y="754"/>
                </a:cubicBezTo>
                <a:cubicBezTo>
                  <a:pt x="735" y="750"/>
                  <a:pt x="739" y="749"/>
                  <a:pt x="739" y="741"/>
                </a:cubicBezTo>
                <a:cubicBezTo>
                  <a:pt x="739" y="728"/>
                  <a:pt x="753" y="721"/>
                  <a:pt x="753" y="708"/>
                </a:cubicBezTo>
                <a:cubicBezTo>
                  <a:pt x="752" y="696"/>
                  <a:pt x="745" y="700"/>
                  <a:pt x="740" y="692"/>
                </a:cubicBezTo>
                <a:cubicBezTo>
                  <a:pt x="735" y="685"/>
                  <a:pt x="732" y="677"/>
                  <a:pt x="728" y="670"/>
                </a:cubicBezTo>
                <a:cubicBezTo>
                  <a:pt x="721" y="655"/>
                  <a:pt x="712" y="634"/>
                  <a:pt x="695" y="630"/>
                </a:cubicBezTo>
                <a:moveTo>
                  <a:pt x="192" y="605"/>
                </a:moveTo>
                <a:cubicBezTo>
                  <a:pt x="183" y="607"/>
                  <a:pt x="172" y="628"/>
                  <a:pt x="166" y="634"/>
                </a:cubicBezTo>
                <a:cubicBezTo>
                  <a:pt x="153" y="647"/>
                  <a:pt x="150" y="661"/>
                  <a:pt x="149" y="679"/>
                </a:cubicBezTo>
                <a:cubicBezTo>
                  <a:pt x="148" y="693"/>
                  <a:pt x="145" y="703"/>
                  <a:pt x="138" y="716"/>
                </a:cubicBezTo>
                <a:cubicBezTo>
                  <a:pt x="134" y="722"/>
                  <a:pt x="124" y="734"/>
                  <a:pt x="126" y="742"/>
                </a:cubicBezTo>
                <a:cubicBezTo>
                  <a:pt x="131" y="767"/>
                  <a:pt x="144" y="794"/>
                  <a:pt x="144" y="821"/>
                </a:cubicBezTo>
                <a:cubicBezTo>
                  <a:pt x="144" y="831"/>
                  <a:pt x="158" y="836"/>
                  <a:pt x="163" y="844"/>
                </a:cubicBezTo>
                <a:cubicBezTo>
                  <a:pt x="168" y="851"/>
                  <a:pt x="172" y="860"/>
                  <a:pt x="174" y="868"/>
                </a:cubicBezTo>
                <a:cubicBezTo>
                  <a:pt x="176" y="874"/>
                  <a:pt x="171" y="877"/>
                  <a:pt x="173" y="883"/>
                </a:cubicBezTo>
                <a:cubicBezTo>
                  <a:pt x="177" y="895"/>
                  <a:pt x="211" y="900"/>
                  <a:pt x="220" y="896"/>
                </a:cubicBezTo>
                <a:cubicBezTo>
                  <a:pt x="242" y="887"/>
                  <a:pt x="225" y="845"/>
                  <a:pt x="223" y="827"/>
                </a:cubicBezTo>
                <a:cubicBezTo>
                  <a:pt x="222" y="806"/>
                  <a:pt x="208" y="602"/>
                  <a:pt x="192" y="605"/>
                </a:cubicBezTo>
                <a:moveTo>
                  <a:pt x="520" y="300"/>
                </a:moveTo>
                <a:cubicBezTo>
                  <a:pt x="553" y="335"/>
                  <a:pt x="600" y="340"/>
                  <a:pt x="644" y="352"/>
                </a:cubicBezTo>
                <a:cubicBezTo>
                  <a:pt x="669" y="359"/>
                  <a:pt x="694" y="364"/>
                  <a:pt x="718" y="375"/>
                </a:cubicBezTo>
                <a:cubicBezTo>
                  <a:pt x="740" y="385"/>
                  <a:pt x="729" y="382"/>
                  <a:pt x="737" y="403"/>
                </a:cubicBezTo>
                <a:cubicBezTo>
                  <a:pt x="740" y="414"/>
                  <a:pt x="746" y="433"/>
                  <a:pt x="757" y="439"/>
                </a:cubicBezTo>
                <a:cubicBezTo>
                  <a:pt x="761" y="441"/>
                  <a:pt x="763" y="459"/>
                  <a:pt x="766" y="465"/>
                </a:cubicBezTo>
                <a:cubicBezTo>
                  <a:pt x="770" y="473"/>
                  <a:pt x="776" y="467"/>
                  <a:pt x="774" y="479"/>
                </a:cubicBezTo>
                <a:cubicBezTo>
                  <a:pt x="772" y="491"/>
                  <a:pt x="784" y="490"/>
                  <a:pt x="789" y="498"/>
                </a:cubicBezTo>
                <a:cubicBezTo>
                  <a:pt x="793" y="505"/>
                  <a:pt x="786" y="513"/>
                  <a:pt x="790" y="520"/>
                </a:cubicBezTo>
                <a:cubicBezTo>
                  <a:pt x="794" y="530"/>
                  <a:pt x="807" y="532"/>
                  <a:pt x="812" y="541"/>
                </a:cubicBezTo>
                <a:cubicBezTo>
                  <a:pt x="836" y="580"/>
                  <a:pt x="849" y="629"/>
                  <a:pt x="879" y="665"/>
                </a:cubicBezTo>
                <a:cubicBezTo>
                  <a:pt x="905" y="696"/>
                  <a:pt x="876" y="751"/>
                  <a:pt x="859" y="779"/>
                </a:cubicBezTo>
                <a:cubicBezTo>
                  <a:pt x="849" y="796"/>
                  <a:pt x="833" y="808"/>
                  <a:pt x="824" y="825"/>
                </a:cubicBezTo>
                <a:cubicBezTo>
                  <a:pt x="814" y="843"/>
                  <a:pt x="806" y="862"/>
                  <a:pt x="793" y="877"/>
                </a:cubicBezTo>
                <a:cubicBezTo>
                  <a:pt x="788" y="883"/>
                  <a:pt x="783" y="889"/>
                  <a:pt x="779" y="895"/>
                </a:cubicBezTo>
                <a:cubicBezTo>
                  <a:pt x="773" y="904"/>
                  <a:pt x="779" y="916"/>
                  <a:pt x="769" y="923"/>
                </a:cubicBezTo>
                <a:cubicBezTo>
                  <a:pt x="749" y="937"/>
                  <a:pt x="747" y="939"/>
                  <a:pt x="740" y="964"/>
                </a:cubicBezTo>
                <a:cubicBezTo>
                  <a:pt x="737" y="959"/>
                  <a:pt x="734" y="953"/>
                  <a:pt x="730" y="948"/>
                </a:cubicBezTo>
                <a:cubicBezTo>
                  <a:pt x="702" y="953"/>
                  <a:pt x="690" y="991"/>
                  <a:pt x="680" y="1014"/>
                </a:cubicBezTo>
                <a:cubicBezTo>
                  <a:pt x="673" y="1028"/>
                  <a:pt x="665" y="1033"/>
                  <a:pt x="669" y="1051"/>
                </a:cubicBezTo>
                <a:cubicBezTo>
                  <a:pt x="676" y="1076"/>
                  <a:pt x="675" y="1104"/>
                  <a:pt x="680" y="1130"/>
                </a:cubicBezTo>
                <a:cubicBezTo>
                  <a:pt x="682" y="1140"/>
                  <a:pt x="690" y="1155"/>
                  <a:pt x="676" y="1160"/>
                </a:cubicBezTo>
                <a:cubicBezTo>
                  <a:pt x="665" y="1165"/>
                  <a:pt x="661" y="1166"/>
                  <a:pt x="659" y="1178"/>
                </a:cubicBezTo>
                <a:cubicBezTo>
                  <a:pt x="653" y="1212"/>
                  <a:pt x="651" y="1246"/>
                  <a:pt x="650" y="1280"/>
                </a:cubicBezTo>
                <a:cubicBezTo>
                  <a:pt x="649" y="1303"/>
                  <a:pt x="649" y="1328"/>
                  <a:pt x="644" y="1351"/>
                </a:cubicBezTo>
                <a:cubicBezTo>
                  <a:pt x="641" y="1370"/>
                  <a:pt x="632" y="1388"/>
                  <a:pt x="636" y="1407"/>
                </a:cubicBezTo>
                <a:cubicBezTo>
                  <a:pt x="646" y="1451"/>
                  <a:pt x="646" y="1500"/>
                  <a:pt x="649" y="1545"/>
                </a:cubicBezTo>
                <a:cubicBezTo>
                  <a:pt x="655" y="1636"/>
                  <a:pt x="660" y="1729"/>
                  <a:pt x="651" y="1821"/>
                </a:cubicBezTo>
                <a:cubicBezTo>
                  <a:pt x="650" y="1835"/>
                  <a:pt x="655" y="1848"/>
                  <a:pt x="653" y="1861"/>
                </a:cubicBezTo>
                <a:cubicBezTo>
                  <a:pt x="649" y="1881"/>
                  <a:pt x="642" y="1900"/>
                  <a:pt x="637" y="1919"/>
                </a:cubicBezTo>
                <a:cubicBezTo>
                  <a:pt x="628" y="1953"/>
                  <a:pt x="662" y="1984"/>
                  <a:pt x="670" y="2018"/>
                </a:cubicBezTo>
                <a:cubicBezTo>
                  <a:pt x="691" y="2104"/>
                  <a:pt x="545" y="2086"/>
                  <a:pt x="553" y="2028"/>
                </a:cubicBezTo>
                <a:cubicBezTo>
                  <a:pt x="556" y="2009"/>
                  <a:pt x="559" y="2008"/>
                  <a:pt x="542" y="1996"/>
                </a:cubicBezTo>
                <a:cubicBezTo>
                  <a:pt x="533" y="1989"/>
                  <a:pt x="534" y="1968"/>
                  <a:pt x="535" y="1958"/>
                </a:cubicBezTo>
                <a:cubicBezTo>
                  <a:pt x="539" y="1920"/>
                  <a:pt x="510" y="1891"/>
                  <a:pt x="521" y="1849"/>
                </a:cubicBezTo>
                <a:cubicBezTo>
                  <a:pt x="529" y="1818"/>
                  <a:pt x="510" y="1784"/>
                  <a:pt x="512" y="1751"/>
                </a:cubicBezTo>
                <a:cubicBezTo>
                  <a:pt x="516" y="1707"/>
                  <a:pt x="521" y="1657"/>
                  <a:pt x="507" y="1616"/>
                </a:cubicBezTo>
                <a:cubicBezTo>
                  <a:pt x="487" y="1555"/>
                  <a:pt x="472" y="1485"/>
                  <a:pt x="468" y="1421"/>
                </a:cubicBezTo>
                <a:cubicBezTo>
                  <a:pt x="466" y="1386"/>
                  <a:pt x="461" y="1351"/>
                  <a:pt x="456" y="1316"/>
                </a:cubicBezTo>
                <a:cubicBezTo>
                  <a:pt x="451" y="1281"/>
                  <a:pt x="452" y="1241"/>
                  <a:pt x="440" y="1209"/>
                </a:cubicBezTo>
                <a:cubicBezTo>
                  <a:pt x="422" y="1215"/>
                  <a:pt x="421" y="1310"/>
                  <a:pt x="420" y="1330"/>
                </a:cubicBezTo>
                <a:cubicBezTo>
                  <a:pt x="418" y="1352"/>
                  <a:pt x="417" y="1375"/>
                  <a:pt x="413" y="1397"/>
                </a:cubicBezTo>
                <a:cubicBezTo>
                  <a:pt x="408" y="1422"/>
                  <a:pt x="399" y="1445"/>
                  <a:pt x="400" y="1471"/>
                </a:cubicBezTo>
                <a:cubicBezTo>
                  <a:pt x="402" y="1511"/>
                  <a:pt x="392" y="1549"/>
                  <a:pt x="395" y="1588"/>
                </a:cubicBezTo>
                <a:cubicBezTo>
                  <a:pt x="399" y="1638"/>
                  <a:pt x="397" y="1689"/>
                  <a:pt x="396" y="1739"/>
                </a:cubicBezTo>
                <a:cubicBezTo>
                  <a:pt x="395" y="1759"/>
                  <a:pt x="395" y="1779"/>
                  <a:pt x="399" y="1798"/>
                </a:cubicBezTo>
                <a:cubicBezTo>
                  <a:pt x="403" y="1813"/>
                  <a:pt x="410" y="1830"/>
                  <a:pt x="404" y="1845"/>
                </a:cubicBezTo>
                <a:cubicBezTo>
                  <a:pt x="398" y="1862"/>
                  <a:pt x="397" y="1879"/>
                  <a:pt x="393" y="1896"/>
                </a:cubicBezTo>
                <a:cubicBezTo>
                  <a:pt x="391" y="1907"/>
                  <a:pt x="374" y="1934"/>
                  <a:pt x="380" y="1944"/>
                </a:cubicBezTo>
                <a:cubicBezTo>
                  <a:pt x="389" y="1961"/>
                  <a:pt x="389" y="1982"/>
                  <a:pt x="371" y="1994"/>
                </a:cubicBezTo>
                <a:cubicBezTo>
                  <a:pt x="361" y="2001"/>
                  <a:pt x="342" y="1995"/>
                  <a:pt x="343" y="2012"/>
                </a:cubicBezTo>
                <a:cubicBezTo>
                  <a:pt x="343" y="2029"/>
                  <a:pt x="348" y="2039"/>
                  <a:pt x="330" y="2048"/>
                </a:cubicBezTo>
                <a:cubicBezTo>
                  <a:pt x="307" y="2060"/>
                  <a:pt x="273" y="2070"/>
                  <a:pt x="247" y="2063"/>
                </a:cubicBezTo>
                <a:cubicBezTo>
                  <a:pt x="205" y="2051"/>
                  <a:pt x="235" y="1998"/>
                  <a:pt x="250" y="1976"/>
                </a:cubicBezTo>
                <a:cubicBezTo>
                  <a:pt x="266" y="1952"/>
                  <a:pt x="273" y="1940"/>
                  <a:pt x="270" y="1912"/>
                </a:cubicBezTo>
                <a:cubicBezTo>
                  <a:pt x="266" y="1881"/>
                  <a:pt x="238" y="1870"/>
                  <a:pt x="258" y="1837"/>
                </a:cubicBezTo>
                <a:cubicBezTo>
                  <a:pt x="262" y="1830"/>
                  <a:pt x="278" y="1815"/>
                  <a:pt x="277" y="1807"/>
                </a:cubicBezTo>
                <a:cubicBezTo>
                  <a:pt x="274" y="1795"/>
                  <a:pt x="267" y="1783"/>
                  <a:pt x="262" y="1772"/>
                </a:cubicBezTo>
                <a:cubicBezTo>
                  <a:pt x="243" y="1733"/>
                  <a:pt x="240" y="1686"/>
                  <a:pt x="242" y="1643"/>
                </a:cubicBezTo>
                <a:cubicBezTo>
                  <a:pt x="244" y="1602"/>
                  <a:pt x="251" y="1562"/>
                  <a:pt x="254" y="1521"/>
                </a:cubicBezTo>
                <a:cubicBezTo>
                  <a:pt x="256" y="1500"/>
                  <a:pt x="259" y="1478"/>
                  <a:pt x="259" y="1456"/>
                </a:cubicBezTo>
                <a:cubicBezTo>
                  <a:pt x="260" y="1434"/>
                  <a:pt x="249" y="1413"/>
                  <a:pt x="247" y="1390"/>
                </a:cubicBezTo>
                <a:cubicBezTo>
                  <a:pt x="243" y="1350"/>
                  <a:pt x="231" y="1310"/>
                  <a:pt x="228" y="1270"/>
                </a:cubicBezTo>
                <a:cubicBezTo>
                  <a:pt x="226" y="1249"/>
                  <a:pt x="225" y="1229"/>
                  <a:pt x="223" y="1209"/>
                </a:cubicBezTo>
                <a:cubicBezTo>
                  <a:pt x="221" y="1191"/>
                  <a:pt x="223" y="1165"/>
                  <a:pt x="212" y="1149"/>
                </a:cubicBezTo>
                <a:cubicBezTo>
                  <a:pt x="194" y="1122"/>
                  <a:pt x="207" y="1093"/>
                  <a:pt x="209" y="1061"/>
                </a:cubicBezTo>
                <a:cubicBezTo>
                  <a:pt x="211" y="1027"/>
                  <a:pt x="217" y="1021"/>
                  <a:pt x="189" y="999"/>
                </a:cubicBezTo>
                <a:cubicBezTo>
                  <a:pt x="173" y="986"/>
                  <a:pt x="145" y="985"/>
                  <a:pt x="128" y="990"/>
                </a:cubicBezTo>
                <a:cubicBezTo>
                  <a:pt x="113" y="995"/>
                  <a:pt x="102" y="992"/>
                  <a:pt x="95" y="979"/>
                </a:cubicBezTo>
                <a:cubicBezTo>
                  <a:pt x="85" y="958"/>
                  <a:pt x="73" y="939"/>
                  <a:pt x="63" y="918"/>
                </a:cubicBezTo>
                <a:cubicBezTo>
                  <a:pt x="46" y="883"/>
                  <a:pt x="43" y="842"/>
                  <a:pt x="26" y="807"/>
                </a:cubicBezTo>
                <a:cubicBezTo>
                  <a:pt x="19" y="792"/>
                  <a:pt x="22" y="776"/>
                  <a:pt x="11" y="764"/>
                </a:cubicBezTo>
                <a:cubicBezTo>
                  <a:pt x="0" y="752"/>
                  <a:pt x="1" y="729"/>
                  <a:pt x="2" y="714"/>
                </a:cubicBezTo>
                <a:cubicBezTo>
                  <a:pt x="4" y="677"/>
                  <a:pt x="19" y="653"/>
                  <a:pt x="33" y="620"/>
                </a:cubicBezTo>
                <a:cubicBezTo>
                  <a:pt x="38" y="609"/>
                  <a:pt x="48" y="592"/>
                  <a:pt x="55" y="582"/>
                </a:cubicBezTo>
                <a:cubicBezTo>
                  <a:pt x="64" y="570"/>
                  <a:pt x="67" y="552"/>
                  <a:pt x="77" y="541"/>
                </a:cubicBezTo>
                <a:cubicBezTo>
                  <a:pt x="86" y="531"/>
                  <a:pt x="91" y="519"/>
                  <a:pt x="102" y="512"/>
                </a:cubicBezTo>
                <a:cubicBezTo>
                  <a:pt x="110" y="506"/>
                  <a:pt x="115" y="500"/>
                  <a:pt x="114" y="489"/>
                </a:cubicBezTo>
                <a:cubicBezTo>
                  <a:pt x="112" y="476"/>
                  <a:pt x="120" y="479"/>
                  <a:pt x="125" y="470"/>
                </a:cubicBezTo>
                <a:cubicBezTo>
                  <a:pt x="130" y="462"/>
                  <a:pt x="137" y="451"/>
                  <a:pt x="136" y="442"/>
                </a:cubicBezTo>
                <a:cubicBezTo>
                  <a:pt x="135" y="437"/>
                  <a:pt x="142" y="436"/>
                  <a:pt x="146" y="435"/>
                </a:cubicBezTo>
                <a:cubicBezTo>
                  <a:pt x="146" y="428"/>
                  <a:pt x="149" y="424"/>
                  <a:pt x="153" y="419"/>
                </a:cubicBezTo>
                <a:cubicBezTo>
                  <a:pt x="165" y="409"/>
                  <a:pt x="159" y="396"/>
                  <a:pt x="161" y="382"/>
                </a:cubicBezTo>
                <a:cubicBezTo>
                  <a:pt x="163" y="369"/>
                  <a:pt x="176" y="367"/>
                  <a:pt x="187" y="364"/>
                </a:cubicBezTo>
                <a:cubicBezTo>
                  <a:pt x="228" y="351"/>
                  <a:pt x="270" y="342"/>
                  <a:pt x="311" y="333"/>
                </a:cubicBezTo>
                <a:cubicBezTo>
                  <a:pt x="326" y="330"/>
                  <a:pt x="337" y="319"/>
                  <a:pt x="350" y="312"/>
                </a:cubicBezTo>
                <a:cubicBezTo>
                  <a:pt x="367" y="303"/>
                  <a:pt x="364" y="300"/>
                  <a:pt x="359" y="283"/>
                </a:cubicBezTo>
                <a:cubicBezTo>
                  <a:pt x="355" y="268"/>
                  <a:pt x="356" y="242"/>
                  <a:pt x="345" y="229"/>
                </a:cubicBezTo>
                <a:cubicBezTo>
                  <a:pt x="346" y="231"/>
                  <a:pt x="339" y="234"/>
                  <a:pt x="336" y="230"/>
                </a:cubicBezTo>
                <a:cubicBezTo>
                  <a:pt x="328" y="221"/>
                  <a:pt x="325" y="208"/>
                  <a:pt x="325" y="196"/>
                </a:cubicBezTo>
                <a:cubicBezTo>
                  <a:pt x="324" y="187"/>
                  <a:pt x="319" y="151"/>
                  <a:pt x="336" y="164"/>
                </a:cubicBezTo>
                <a:cubicBezTo>
                  <a:pt x="336" y="150"/>
                  <a:pt x="329" y="138"/>
                  <a:pt x="329" y="124"/>
                </a:cubicBezTo>
                <a:cubicBezTo>
                  <a:pt x="329" y="108"/>
                  <a:pt x="330" y="91"/>
                  <a:pt x="333" y="76"/>
                </a:cubicBezTo>
                <a:cubicBezTo>
                  <a:pt x="337" y="54"/>
                  <a:pt x="345" y="56"/>
                  <a:pt x="358" y="40"/>
                </a:cubicBezTo>
                <a:cubicBezTo>
                  <a:pt x="364" y="33"/>
                  <a:pt x="374" y="35"/>
                  <a:pt x="381" y="30"/>
                </a:cubicBezTo>
                <a:cubicBezTo>
                  <a:pt x="389" y="24"/>
                  <a:pt x="398" y="18"/>
                  <a:pt x="407" y="14"/>
                </a:cubicBezTo>
                <a:cubicBezTo>
                  <a:pt x="438" y="0"/>
                  <a:pt x="481" y="20"/>
                  <a:pt x="504" y="40"/>
                </a:cubicBezTo>
                <a:cubicBezTo>
                  <a:pt x="519" y="55"/>
                  <a:pt x="521" y="70"/>
                  <a:pt x="522" y="90"/>
                </a:cubicBezTo>
                <a:cubicBezTo>
                  <a:pt x="522" y="104"/>
                  <a:pt x="533" y="145"/>
                  <a:pt x="522" y="155"/>
                </a:cubicBezTo>
                <a:cubicBezTo>
                  <a:pt x="536" y="141"/>
                  <a:pt x="536" y="170"/>
                  <a:pt x="537" y="180"/>
                </a:cubicBezTo>
                <a:cubicBezTo>
                  <a:pt x="540" y="201"/>
                  <a:pt x="540" y="220"/>
                  <a:pt x="517" y="220"/>
                </a:cubicBezTo>
                <a:cubicBezTo>
                  <a:pt x="516" y="220"/>
                  <a:pt x="515" y="258"/>
                  <a:pt x="514" y="262"/>
                </a:cubicBezTo>
                <a:cubicBezTo>
                  <a:pt x="514" y="275"/>
                  <a:pt x="508" y="291"/>
                  <a:pt x="520" y="300"/>
                </a:cubicBezTo>
                <a:moveTo>
                  <a:pt x="667" y="981"/>
                </a:moveTo>
                <a:cubicBezTo>
                  <a:pt x="672" y="985"/>
                  <a:pt x="670" y="991"/>
                  <a:pt x="666" y="997"/>
                </a:cubicBezTo>
                <a:cubicBezTo>
                  <a:pt x="658" y="993"/>
                  <a:pt x="660" y="985"/>
                  <a:pt x="667" y="98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65"/>
          <p:cNvSpPr>
            <a:spLocks noEditPoints="1"/>
          </p:cNvSpPr>
          <p:nvPr/>
        </p:nvSpPr>
        <p:spPr bwMode="auto">
          <a:xfrm>
            <a:off x="7682774" y="3127347"/>
            <a:ext cx="346973" cy="1304968"/>
          </a:xfrm>
          <a:custGeom>
            <a:avLst/>
            <a:gdLst>
              <a:gd name="T0" fmla="*/ 754 w 760"/>
              <a:gd name="T1" fmla="*/ 733 h 2858"/>
              <a:gd name="T2" fmla="*/ 740 w 760"/>
              <a:gd name="T3" fmla="*/ 544 h 2858"/>
              <a:gd name="T4" fmla="*/ 678 w 760"/>
              <a:gd name="T5" fmla="*/ 475 h 2858"/>
              <a:gd name="T6" fmla="*/ 475 w 760"/>
              <a:gd name="T7" fmla="*/ 33 h 2858"/>
              <a:gd name="T8" fmla="*/ 237 w 760"/>
              <a:gd name="T9" fmla="*/ 203 h 2858"/>
              <a:gd name="T10" fmla="*/ 259 w 760"/>
              <a:gd name="T11" fmla="*/ 444 h 2858"/>
              <a:gd name="T12" fmla="*/ 168 w 760"/>
              <a:gd name="T13" fmla="*/ 509 h 2858"/>
              <a:gd name="T14" fmla="*/ 121 w 760"/>
              <a:gd name="T15" fmla="*/ 665 h 2858"/>
              <a:gd name="T16" fmla="*/ 57 w 760"/>
              <a:gd name="T17" fmla="*/ 980 h 2858"/>
              <a:gd name="T18" fmla="*/ 45 w 760"/>
              <a:gd name="T19" fmla="*/ 1202 h 2858"/>
              <a:gd name="T20" fmla="*/ 15 w 760"/>
              <a:gd name="T21" fmla="*/ 1475 h 2858"/>
              <a:gd name="T22" fmla="*/ 20 w 760"/>
              <a:gd name="T23" fmla="*/ 1590 h 2858"/>
              <a:gd name="T24" fmla="*/ 84 w 760"/>
              <a:gd name="T25" fmla="*/ 1641 h 2858"/>
              <a:gd name="T26" fmla="*/ 105 w 760"/>
              <a:gd name="T27" fmla="*/ 1618 h 2858"/>
              <a:gd name="T28" fmla="*/ 57 w 760"/>
              <a:gd name="T29" fmla="*/ 1576 h 2858"/>
              <a:gd name="T30" fmla="*/ 50 w 760"/>
              <a:gd name="T31" fmla="*/ 1514 h 2858"/>
              <a:gd name="T32" fmla="*/ 70 w 760"/>
              <a:gd name="T33" fmla="*/ 1553 h 2858"/>
              <a:gd name="T34" fmla="*/ 96 w 760"/>
              <a:gd name="T35" fmla="*/ 1506 h 2858"/>
              <a:gd name="T36" fmla="*/ 83 w 760"/>
              <a:gd name="T37" fmla="*/ 1376 h 2858"/>
              <a:gd name="T38" fmla="*/ 110 w 760"/>
              <a:gd name="T39" fmla="*/ 1456 h 2858"/>
              <a:gd name="T40" fmla="*/ 117 w 760"/>
              <a:gd name="T41" fmla="*/ 1704 h 2858"/>
              <a:gd name="T42" fmla="*/ 77 w 760"/>
              <a:gd name="T43" fmla="*/ 1906 h 2858"/>
              <a:gd name="T44" fmla="*/ 153 w 760"/>
              <a:gd name="T45" fmla="*/ 1936 h 2858"/>
              <a:gd name="T46" fmla="*/ 204 w 760"/>
              <a:gd name="T47" fmla="*/ 2083 h 2858"/>
              <a:gd name="T48" fmla="*/ 227 w 760"/>
              <a:gd name="T49" fmla="*/ 2463 h 2858"/>
              <a:gd name="T50" fmla="*/ 209 w 760"/>
              <a:gd name="T51" fmla="*/ 2648 h 2858"/>
              <a:gd name="T52" fmla="*/ 220 w 760"/>
              <a:gd name="T53" fmla="*/ 2747 h 2858"/>
              <a:gd name="T54" fmla="*/ 221 w 760"/>
              <a:gd name="T55" fmla="*/ 2785 h 2858"/>
              <a:gd name="T56" fmla="*/ 269 w 760"/>
              <a:gd name="T57" fmla="*/ 2855 h 2858"/>
              <a:gd name="T58" fmla="*/ 366 w 760"/>
              <a:gd name="T59" fmla="*/ 2769 h 2858"/>
              <a:gd name="T60" fmla="*/ 472 w 760"/>
              <a:gd name="T61" fmla="*/ 2651 h 2858"/>
              <a:gd name="T62" fmla="*/ 504 w 760"/>
              <a:gd name="T63" fmla="*/ 2755 h 2858"/>
              <a:gd name="T64" fmla="*/ 530 w 760"/>
              <a:gd name="T65" fmla="*/ 2621 h 2858"/>
              <a:gd name="T66" fmla="*/ 497 w 760"/>
              <a:gd name="T67" fmla="*/ 2510 h 2858"/>
              <a:gd name="T68" fmla="*/ 472 w 760"/>
              <a:gd name="T69" fmla="*/ 2213 h 2858"/>
              <a:gd name="T70" fmla="*/ 496 w 760"/>
              <a:gd name="T71" fmla="*/ 1981 h 2858"/>
              <a:gd name="T72" fmla="*/ 544 w 760"/>
              <a:gd name="T73" fmla="*/ 1943 h 2858"/>
              <a:gd name="T74" fmla="*/ 507 w 760"/>
              <a:gd name="T75" fmla="*/ 1662 h 2858"/>
              <a:gd name="T76" fmla="*/ 545 w 760"/>
              <a:gd name="T77" fmla="*/ 1624 h 2858"/>
              <a:gd name="T78" fmla="*/ 589 w 760"/>
              <a:gd name="T79" fmla="*/ 1585 h 2858"/>
              <a:gd name="T80" fmla="*/ 616 w 760"/>
              <a:gd name="T81" fmla="*/ 1432 h 2858"/>
              <a:gd name="T82" fmla="*/ 645 w 760"/>
              <a:gd name="T83" fmla="*/ 1368 h 2858"/>
              <a:gd name="T84" fmla="*/ 681 w 760"/>
              <a:gd name="T85" fmla="*/ 1237 h 2858"/>
              <a:gd name="T86" fmla="*/ 725 w 760"/>
              <a:gd name="T87" fmla="*/ 1156 h 2858"/>
              <a:gd name="T88" fmla="*/ 735 w 760"/>
              <a:gd name="T89" fmla="*/ 1089 h 2858"/>
              <a:gd name="T90" fmla="*/ 347 w 760"/>
              <a:gd name="T91" fmla="*/ 2617 h 2858"/>
              <a:gd name="T92" fmla="*/ 311 w 760"/>
              <a:gd name="T93" fmla="*/ 2593 h 2858"/>
              <a:gd name="T94" fmla="*/ 343 w 760"/>
              <a:gd name="T95" fmla="*/ 2308 h 2858"/>
              <a:gd name="T96" fmla="*/ 590 w 760"/>
              <a:gd name="T97" fmla="*/ 1081 h 2858"/>
              <a:gd name="T98" fmla="*/ 567 w 760"/>
              <a:gd name="T99" fmla="*/ 1109 h 2858"/>
              <a:gd name="T100" fmla="*/ 541 w 760"/>
              <a:gd name="T101" fmla="*/ 1017 h 2858"/>
              <a:gd name="T102" fmla="*/ 592 w 760"/>
              <a:gd name="T103" fmla="*/ 963 h 2858"/>
              <a:gd name="T104" fmla="*/ 594 w 760"/>
              <a:gd name="T105" fmla="*/ 927 h 2858"/>
              <a:gd name="T106" fmla="*/ 600 w 760"/>
              <a:gd name="T107" fmla="*/ 1037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0" h="2858">
                <a:moveTo>
                  <a:pt x="754" y="981"/>
                </a:moveTo>
                <a:cubicBezTo>
                  <a:pt x="752" y="975"/>
                  <a:pt x="743" y="960"/>
                  <a:pt x="741" y="956"/>
                </a:cubicBezTo>
                <a:cubicBezTo>
                  <a:pt x="739" y="952"/>
                  <a:pt x="740" y="951"/>
                  <a:pt x="740" y="947"/>
                </a:cubicBezTo>
                <a:cubicBezTo>
                  <a:pt x="741" y="943"/>
                  <a:pt x="746" y="885"/>
                  <a:pt x="748" y="869"/>
                </a:cubicBezTo>
                <a:cubicBezTo>
                  <a:pt x="749" y="852"/>
                  <a:pt x="753" y="801"/>
                  <a:pt x="753" y="778"/>
                </a:cubicBezTo>
                <a:cubicBezTo>
                  <a:pt x="754" y="755"/>
                  <a:pt x="753" y="737"/>
                  <a:pt x="754" y="733"/>
                </a:cubicBezTo>
                <a:cubicBezTo>
                  <a:pt x="754" y="728"/>
                  <a:pt x="754" y="725"/>
                  <a:pt x="754" y="712"/>
                </a:cubicBezTo>
                <a:cubicBezTo>
                  <a:pt x="754" y="700"/>
                  <a:pt x="750" y="665"/>
                  <a:pt x="747" y="650"/>
                </a:cubicBezTo>
                <a:cubicBezTo>
                  <a:pt x="745" y="635"/>
                  <a:pt x="740" y="614"/>
                  <a:pt x="738" y="609"/>
                </a:cubicBezTo>
                <a:cubicBezTo>
                  <a:pt x="737" y="605"/>
                  <a:pt x="737" y="601"/>
                  <a:pt x="738" y="596"/>
                </a:cubicBezTo>
                <a:cubicBezTo>
                  <a:pt x="739" y="591"/>
                  <a:pt x="740" y="586"/>
                  <a:pt x="740" y="577"/>
                </a:cubicBezTo>
                <a:cubicBezTo>
                  <a:pt x="740" y="568"/>
                  <a:pt x="741" y="548"/>
                  <a:pt x="740" y="544"/>
                </a:cubicBezTo>
                <a:cubicBezTo>
                  <a:pt x="740" y="539"/>
                  <a:pt x="737" y="532"/>
                  <a:pt x="735" y="527"/>
                </a:cubicBezTo>
                <a:cubicBezTo>
                  <a:pt x="733" y="521"/>
                  <a:pt x="729" y="510"/>
                  <a:pt x="725" y="504"/>
                </a:cubicBezTo>
                <a:cubicBezTo>
                  <a:pt x="722" y="498"/>
                  <a:pt x="716" y="492"/>
                  <a:pt x="714" y="490"/>
                </a:cubicBezTo>
                <a:cubicBezTo>
                  <a:pt x="711" y="489"/>
                  <a:pt x="701" y="485"/>
                  <a:pt x="698" y="485"/>
                </a:cubicBezTo>
                <a:cubicBezTo>
                  <a:pt x="696" y="485"/>
                  <a:pt x="694" y="484"/>
                  <a:pt x="692" y="482"/>
                </a:cubicBezTo>
                <a:cubicBezTo>
                  <a:pt x="690" y="479"/>
                  <a:pt x="683" y="478"/>
                  <a:pt x="678" y="475"/>
                </a:cubicBezTo>
                <a:cubicBezTo>
                  <a:pt x="674" y="473"/>
                  <a:pt x="663" y="466"/>
                  <a:pt x="659" y="464"/>
                </a:cubicBezTo>
                <a:cubicBezTo>
                  <a:pt x="655" y="461"/>
                  <a:pt x="641" y="452"/>
                  <a:pt x="636" y="449"/>
                </a:cubicBezTo>
                <a:cubicBezTo>
                  <a:pt x="630" y="447"/>
                  <a:pt x="630" y="444"/>
                  <a:pt x="624" y="428"/>
                </a:cubicBezTo>
                <a:cubicBezTo>
                  <a:pt x="617" y="412"/>
                  <a:pt x="594" y="352"/>
                  <a:pt x="590" y="336"/>
                </a:cubicBezTo>
                <a:cubicBezTo>
                  <a:pt x="586" y="320"/>
                  <a:pt x="544" y="164"/>
                  <a:pt x="532" y="125"/>
                </a:cubicBezTo>
                <a:cubicBezTo>
                  <a:pt x="519" y="86"/>
                  <a:pt x="494" y="51"/>
                  <a:pt x="475" y="33"/>
                </a:cubicBezTo>
                <a:cubicBezTo>
                  <a:pt x="455" y="15"/>
                  <a:pt x="419" y="4"/>
                  <a:pt x="397" y="2"/>
                </a:cubicBezTo>
                <a:cubicBezTo>
                  <a:pt x="374" y="0"/>
                  <a:pt x="352" y="10"/>
                  <a:pt x="342" y="15"/>
                </a:cubicBezTo>
                <a:cubicBezTo>
                  <a:pt x="332" y="20"/>
                  <a:pt x="319" y="28"/>
                  <a:pt x="312" y="29"/>
                </a:cubicBezTo>
                <a:cubicBezTo>
                  <a:pt x="305" y="31"/>
                  <a:pt x="288" y="43"/>
                  <a:pt x="269" y="57"/>
                </a:cubicBezTo>
                <a:cubicBezTo>
                  <a:pt x="250" y="70"/>
                  <a:pt x="240" y="86"/>
                  <a:pt x="235" y="104"/>
                </a:cubicBezTo>
                <a:cubicBezTo>
                  <a:pt x="231" y="123"/>
                  <a:pt x="233" y="171"/>
                  <a:pt x="237" y="203"/>
                </a:cubicBezTo>
                <a:cubicBezTo>
                  <a:pt x="241" y="235"/>
                  <a:pt x="247" y="267"/>
                  <a:pt x="248" y="278"/>
                </a:cubicBezTo>
                <a:cubicBezTo>
                  <a:pt x="250" y="288"/>
                  <a:pt x="254" y="311"/>
                  <a:pt x="257" y="326"/>
                </a:cubicBezTo>
                <a:cubicBezTo>
                  <a:pt x="259" y="341"/>
                  <a:pt x="267" y="372"/>
                  <a:pt x="269" y="385"/>
                </a:cubicBezTo>
                <a:cubicBezTo>
                  <a:pt x="272" y="398"/>
                  <a:pt x="274" y="404"/>
                  <a:pt x="274" y="415"/>
                </a:cubicBezTo>
                <a:cubicBezTo>
                  <a:pt x="275" y="426"/>
                  <a:pt x="270" y="431"/>
                  <a:pt x="266" y="435"/>
                </a:cubicBezTo>
                <a:cubicBezTo>
                  <a:pt x="262" y="440"/>
                  <a:pt x="263" y="438"/>
                  <a:pt x="259" y="444"/>
                </a:cubicBezTo>
                <a:cubicBezTo>
                  <a:pt x="254" y="449"/>
                  <a:pt x="248" y="457"/>
                  <a:pt x="244" y="462"/>
                </a:cubicBezTo>
                <a:cubicBezTo>
                  <a:pt x="240" y="467"/>
                  <a:pt x="239" y="469"/>
                  <a:pt x="236" y="470"/>
                </a:cubicBezTo>
                <a:cubicBezTo>
                  <a:pt x="232" y="472"/>
                  <a:pt x="227" y="474"/>
                  <a:pt x="220" y="476"/>
                </a:cubicBezTo>
                <a:cubicBezTo>
                  <a:pt x="213" y="478"/>
                  <a:pt x="207" y="481"/>
                  <a:pt x="198" y="487"/>
                </a:cubicBezTo>
                <a:cubicBezTo>
                  <a:pt x="190" y="493"/>
                  <a:pt x="184" y="497"/>
                  <a:pt x="179" y="500"/>
                </a:cubicBezTo>
                <a:cubicBezTo>
                  <a:pt x="174" y="504"/>
                  <a:pt x="172" y="505"/>
                  <a:pt x="168" y="509"/>
                </a:cubicBezTo>
                <a:cubicBezTo>
                  <a:pt x="163" y="513"/>
                  <a:pt x="164" y="510"/>
                  <a:pt x="159" y="516"/>
                </a:cubicBezTo>
                <a:cubicBezTo>
                  <a:pt x="154" y="522"/>
                  <a:pt x="149" y="531"/>
                  <a:pt x="147" y="538"/>
                </a:cubicBezTo>
                <a:cubicBezTo>
                  <a:pt x="145" y="545"/>
                  <a:pt x="143" y="555"/>
                  <a:pt x="141" y="562"/>
                </a:cubicBezTo>
                <a:cubicBezTo>
                  <a:pt x="139" y="569"/>
                  <a:pt x="135" y="589"/>
                  <a:pt x="134" y="597"/>
                </a:cubicBezTo>
                <a:cubicBezTo>
                  <a:pt x="132" y="604"/>
                  <a:pt x="128" y="621"/>
                  <a:pt x="127" y="632"/>
                </a:cubicBezTo>
                <a:cubicBezTo>
                  <a:pt x="126" y="643"/>
                  <a:pt x="123" y="653"/>
                  <a:pt x="121" y="665"/>
                </a:cubicBezTo>
                <a:cubicBezTo>
                  <a:pt x="118" y="677"/>
                  <a:pt x="111" y="710"/>
                  <a:pt x="108" y="726"/>
                </a:cubicBezTo>
                <a:cubicBezTo>
                  <a:pt x="105" y="742"/>
                  <a:pt x="98" y="779"/>
                  <a:pt x="95" y="792"/>
                </a:cubicBezTo>
                <a:cubicBezTo>
                  <a:pt x="92" y="805"/>
                  <a:pt x="84" y="847"/>
                  <a:pt x="82" y="859"/>
                </a:cubicBezTo>
                <a:cubicBezTo>
                  <a:pt x="79" y="871"/>
                  <a:pt x="72" y="903"/>
                  <a:pt x="72" y="909"/>
                </a:cubicBezTo>
                <a:cubicBezTo>
                  <a:pt x="71" y="914"/>
                  <a:pt x="67" y="930"/>
                  <a:pt x="66" y="942"/>
                </a:cubicBezTo>
                <a:cubicBezTo>
                  <a:pt x="64" y="953"/>
                  <a:pt x="59" y="970"/>
                  <a:pt x="57" y="980"/>
                </a:cubicBezTo>
                <a:cubicBezTo>
                  <a:pt x="54" y="990"/>
                  <a:pt x="51" y="1008"/>
                  <a:pt x="51" y="1019"/>
                </a:cubicBezTo>
                <a:cubicBezTo>
                  <a:pt x="50" y="1029"/>
                  <a:pt x="53" y="1039"/>
                  <a:pt x="53" y="1043"/>
                </a:cubicBezTo>
                <a:cubicBezTo>
                  <a:pt x="54" y="1047"/>
                  <a:pt x="56" y="1070"/>
                  <a:pt x="57" y="1073"/>
                </a:cubicBezTo>
                <a:cubicBezTo>
                  <a:pt x="57" y="1076"/>
                  <a:pt x="56" y="1079"/>
                  <a:pt x="55" y="1087"/>
                </a:cubicBezTo>
                <a:cubicBezTo>
                  <a:pt x="54" y="1094"/>
                  <a:pt x="51" y="1122"/>
                  <a:pt x="50" y="1129"/>
                </a:cubicBezTo>
                <a:cubicBezTo>
                  <a:pt x="49" y="1136"/>
                  <a:pt x="45" y="1184"/>
                  <a:pt x="45" y="1202"/>
                </a:cubicBezTo>
                <a:cubicBezTo>
                  <a:pt x="45" y="1220"/>
                  <a:pt x="44" y="1247"/>
                  <a:pt x="43" y="1276"/>
                </a:cubicBezTo>
                <a:cubicBezTo>
                  <a:pt x="42" y="1305"/>
                  <a:pt x="38" y="1340"/>
                  <a:pt x="38" y="1343"/>
                </a:cubicBezTo>
                <a:cubicBezTo>
                  <a:pt x="37" y="1346"/>
                  <a:pt x="37" y="1349"/>
                  <a:pt x="36" y="1355"/>
                </a:cubicBezTo>
                <a:cubicBezTo>
                  <a:pt x="35" y="1361"/>
                  <a:pt x="30" y="1387"/>
                  <a:pt x="28" y="1398"/>
                </a:cubicBezTo>
                <a:cubicBezTo>
                  <a:pt x="26" y="1410"/>
                  <a:pt x="22" y="1427"/>
                  <a:pt x="20" y="1443"/>
                </a:cubicBezTo>
                <a:cubicBezTo>
                  <a:pt x="18" y="1460"/>
                  <a:pt x="16" y="1467"/>
                  <a:pt x="15" y="1475"/>
                </a:cubicBezTo>
                <a:cubicBezTo>
                  <a:pt x="13" y="1482"/>
                  <a:pt x="13" y="1486"/>
                  <a:pt x="12" y="1494"/>
                </a:cubicBezTo>
                <a:cubicBezTo>
                  <a:pt x="12" y="1501"/>
                  <a:pt x="11" y="1506"/>
                  <a:pt x="9" y="1514"/>
                </a:cubicBezTo>
                <a:cubicBezTo>
                  <a:pt x="7" y="1522"/>
                  <a:pt x="3" y="1534"/>
                  <a:pt x="2" y="1537"/>
                </a:cubicBezTo>
                <a:cubicBezTo>
                  <a:pt x="0" y="1541"/>
                  <a:pt x="1" y="1542"/>
                  <a:pt x="3" y="1545"/>
                </a:cubicBezTo>
                <a:cubicBezTo>
                  <a:pt x="5" y="1547"/>
                  <a:pt x="9" y="1562"/>
                  <a:pt x="13" y="1572"/>
                </a:cubicBezTo>
                <a:cubicBezTo>
                  <a:pt x="18" y="1582"/>
                  <a:pt x="17" y="1585"/>
                  <a:pt x="20" y="1590"/>
                </a:cubicBezTo>
                <a:cubicBezTo>
                  <a:pt x="22" y="1595"/>
                  <a:pt x="25" y="1595"/>
                  <a:pt x="26" y="1596"/>
                </a:cubicBezTo>
                <a:cubicBezTo>
                  <a:pt x="27" y="1598"/>
                  <a:pt x="28" y="1600"/>
                  <a:pt x="34" y="1603"/>
                </a:cubicBezTo>
                <a:cubicBezTo>
                  <a:pt x="39" y="1606"/>
                  <a:pt x="44" y="1610"/>
                  <a:pt x="48" y="1615"/>
                </a:cubicBezTo>
                <a:cubicBezTo>
                  <a:pt x="53" y="1619"/>
                  <a:pt x="62" y="1625"/>
                  <a:pt x="64" y="1627"/>
                </a:cubicBezTo>
                <a:cubicBezTo>
                  <a:pt x="65" y="1628"/>
                  <a:pt x="68" y="1630"/>
                  <a:pt x="72" y="1633"/>
                </a:cubicBezTo>
                <a:cubicBezTo>
                  <a:pt x="76" y="1636"/>
                  <a:pt x="81" y="1639"/>
                  <a:pt x="84" y="1641"/>
                </a:cubicBezTo>
                <a:cubicBezTo>
                  <a:pt x="87" y="1643"/>
                  <a:pt x="92" y="1649"/>
                  <a:pt x="94" y="1650"/>
                </a:cubicBezTo>
                <a:cubicBezTo>
                  <a:pt x="96" y="1651"/>
                  <a:pt x="96" y="1652"/>
                  <a:pt x="99" y="1650"/>
                </a:cubicBezTo>
                <a:cubicBezTo>
                  <a:pt x="101" y="1648"/>
                  <a:pt x="102" y="1645"/>
                  <a:pt x="102" y="1642"/>
                </a:cubicBezTo>
                <a:cubicBezTo>
                  <a:pt x="102" y="1639"/>
                  <a:pt x="99" y="1632"/>
                  <a:pt x="99" y="1631"/>
                </a:cubicBezTo>
                <a:cubicBezTo>
                  <a:pt x="98" y="1630"/>
                  <a:pt x="101" y="1631"/>
                  <a:pt x="105" y="1628"/>
                </a:cubicBezTo>
                <a:cubicBezTo>
                  <a:pt x="108" y="1626"/>
                  <a:pt x="107" y="1623"/>
                  <a:pt x="105" y="1618"/>
                </a:cubicBezTo>
                <a:cubicBezTo>
                  <a:pt x="103" y="1614"/>
                  <a:pt x="97" y="1609"/>
                  <a:pt x="94" y="1608"/>
                </a:cubicBezTo>
                <a:cubicBezTo>
                  <a:pt x="91" y="1606"/>
                  <a:pt x="89" y="1606"/>
                  <a:pt x="86" y="1604"/>
                </a:cubicBezTo>
                <a:cubicBezTo>
                  <a:pt x="83" y="1603"/>
                  <a:pt x="83" y="1602"/>
                  <a:pt x="83" y="1600"/>
                </a:cubicBezTo>
                <a:cubicBezTo>
                  <a:pt x="83" y="1597"/>
                  <a:pt x="80" y="1593"/>
                  <a:pt x="78" y="1591"/>
                </a:cubicBezTo>
                <a:cubicBezTo>
                  <a:pt x="76" y="1588"/>
                  <a:pt x="66" y="1583"/>
                  <a:pt x="62" y="1581"/>
                </a:cubicBezTo>
                <a:cubicBezTo>
                  <a:pt x="59" y="1579"/>
                  <a:pt x="58" y="1579"/>
                  <a:pt x="57" y="1576"/>
                </a:cubicBezTo>
                <a:cubicBezTo>
                  <a:pt x="55" y="1574"/>
                  <a:pt x="54" y="1575"/>
                  <a:pt x="54" y="1570"/>
                </a:cubicBezTo>
                <a:cubicBezTo>
                  <a:pt x="54" y="1565"/>
                  <a:pt x="52" y="1560"/>
                  <a:pt x="50" y="1556"/>
                </a:cubicBezTo>
                <a:cubicBezTo>
                  <a:pt x="49" y="1551"/>
                  <a:pt x="47" y="1544"/>
                  <a:pt x="46" y="1542"/>
                </a:cubicBezTo>
                <a:cubicBezTo>
                  <a:pt x="45" y="1541"/>
                  <a:pt x="46" y="1539"/>
                  <a:pt x="47" y="1534"/>
                </a:cubicBezTo>
                <a:cubicBezTo>
                  <a:pt x="47" y="1530"/>
                  <a:pt x="47" y="1520"/>
                  <a:pt x="46" y="1518"/>
                </a:cubicBezTo>
                <a:cubicBezTo>
                  <a:pt x="46" y="1515"/>
                  <a:pt x="48" y="1515"/>
                  <a:pt x="50" y="1514"/>
                </a:cubicBezTo>
                <a:cubicBezTo>
                  <a:pt x="53" y="1512"/>
                  <a:pt x="55" y="1511"/>
                  <a:pt x="56" y="1508"/>
                </a:cubicBezTo>
                <a:cubicBezTo>
                  <a:pt x="56" y="1506"/>
                  <a:pt x="56" y="1507"/>
                  <a:pt x="59" y="1507"/>
                </a:cubicBezTo>
                <a:cubicBezTo>
                  <a:pt x="62" y="1508"/>
                  <a:pt x="63" y="1507"/>
                  <a:pt x="66" y="1506"/>
                </a:cubicBezTo>
                <a:cubicBezTo>
                  <a:pt x="68" y="1505"/>
                  <a:pt x="67" y="1505"/>
                  <a:pt x="69" y="1510"/>
                </a:cubicBezTo>
                <a:cubicBezTo>
                  <a:pt x="71" y="1516"/>
                  <a:pt x="70" y="1527"/>
                  <a:pt x="69" y="1533"/>
                </a:cubicBezTo>
                <a:cubicBezTo>
                  <a:pt x="68" y="1538"/>
                  <a:pt x="68" y="1546"/>
                  <a:pt x="70" y="1553"/>
                </a:cubicBezTo>
                <a:cubicBezTo>
                  <a:pt x="71" y="1561"/>
                  <a:pt x="79" y="1575"/>
                  <a:pt x="84" y="1579"/>
                </a:cubicBezTo>
                <a:cubicBezTo>
                  <a:pt x="89" y="1583"/>
                  <a:pt x="96" y="1583"/>
                  <a:pt x="99" y="1581"/>
                </a:cubicBezTo>
                <a:cubicBezTo>
                  <a:pt x="103" y="1579"/>
                  <a:pt x="103" y="1577"/>
                  <a:pt x="102" y="1574"/>
                </a:cubicBezTo>
                <a:cubicBezTo>
                  <a:pt x="101" y="1571"/>
                  <a:pt x="101" y="1563"/>
                  <a:pt x="100" y="1559"/>
                </a:cubicBezTo>
                <a:cubicBezTo>
                  <a:pt x="100" y="1555"/>
                  <a:pt x="99" y="1540"/>
                  <a:pt x="98" y="1531"/>
                </a:cubicBezTo>
                <a:cubicBezTo>
                  <a:pt x="96" y="1521"/>
                  <a:pt x="96" y="1512"/>
                  <a:pt x="96" y="1506"/>
                </a:cubicBezTo>
                <a:cubicBezTo>
                  <a:pt x="96" y="1500"/>
                  <a:pt x="98" y="1489"/>
                  <a:pt x="97" y="1485"/>
                </a:cubicBezTo>
                <a:cubicBezTo>
                  <a:pt x="96" y="1481"/>
                  <a:pt x="98" y="1472"/>
                  <a:pt x="98" y="1464"/>
                </a:cubicBezTo>
                <a:cubicBezTo>
                  <a:pt x="99" y="1455"/>
                  <a:pt x="98" y="1441"/>
                  <a:pt x="97" y="1432"/>
                </a:cubicBezTo>
                <a:cubicBezTo>
                  <a:pt x="95" y="1424"/>
                  <a:pt x="88" y="1410"/>
                  <a:pt x="86" y="1406"/>
                </a:cubicBezTo>
                <a:cubicBezTo>
                  <a:pt x="84" y="1403"/>
                  <a:pt x="81" y="1397"/>
                  <a:pt x="81" y="1392"/>
                </a:cubicBezTo>
                <a:cubicBezTo>
                  <a:pt x="81" y="1388"/>
                  <a:pt x="83" y="1379"/>
                  <a:pt x="83" y="1376"/>
                </a:cubicBezTo>
                <a:cubicBezTo>
                  <a:pt x="83" y="1373"/>
                  <a:pt x="83" y="1374"/>
                  <a:pt x="85" y="1374"/>
                </a:cubicBezTo>
                <a:cubicBezTo>
                  <a:pt x="86" y="1374"/>
                  <a:pt x="92" y="1376"/>
                  <a:pt x="97" y="1376"/>
                </a:cubicBezTo>
                <a:cubicBezTo>
                  <a:pt x="101" y="1377"/>
                  <a:pt x="101" y="1378"/>
                  <a:pt x="102" y="1377"/>
                </a:cubicBezTo>
                <a:cubicBezTo>
                  <a:pt x="104" y="1375"/>
                  <a:pt x="103" y="1376"/>
                  <a:pt x="103" y="1380"/>
                </a:cubicBezTo>
                <a:cubicBezTo>
                  <a:pt x="103" y="1383"/>
                  <a:pt x="104" y="1392"/>
                  <a:pt x="104" y="1406"/>
                </a:cubicBezTo>
                <a:cubicBezTo>
                  <a:pt x="105" y="1421"/>
                  <a:pt x="108" y="1444"/>
                  <a:pt x="110" y="1456"/>
                </a:cubicBezTo>
                <a:cubicBezTo>
                  <a:pt x="111" y="1468"/>
                  <a:pt x="114" y="1505"/>
                  <a:pt x="115" y="1522"/>
                </a:cubicBezTo>
                <a:cubicBezTo>
                  <a:pt x="117" y="1538"/>
                  <a:pt x="120" y="1587"/>
                  <a:pt x="120" y="1596"/>
                </a:cubicBezTo>
                <a:cubicBezTo>
                  <a:pt x="120" y="1605"/>
                  <a:pt x="120" y="1629"/>
                  <a:pt x="119" y="1636"/>
                </a:cubicBezTo>
                <a:cubicBezTo>
                  <a:pt x="119" y="1644"/>
                  <a:pt x="118" y="1659"/>
                  <a:pt x="118" y="1663"/>
                </a:cubicBezTo>
                <a:cubicBezTo>
                  <a:pt x="118" y="1668"/>
                  <a:pt x="117" y="1681"/>
                  <a:pt x="116" y="1685"/>
                </a:cubicBezTo>
                <a:cubicBezTo>
                  <a:pt x="115" y="1688"/>
                  <a:pt x="116" y="1700"/>
                  <a:pt x="117" y="1704"/>
                </a:cubicBezTo>
                <a:cubicBezTo>
                  <a:pt x="118" y="1707"/>
                  <a:pt x="117" y="1722"/>
                  <a:pt x="115" y="1733"/>
                </a:cubicBezTo>
                <a:cubicBezTo>
                  <a:pt x="113" y="1745"/>
                  <a:pt x="105" y="1786"/>
                  <a:pt x="103" y="1794"/>
                </a:cubicBezTo>
                <a:cubicBezTo>
                  <a:pt x="101" y="1803"/>
                  <a:pt x="95" y="1828"/>
                  <a:pt x="94" y="1835"/>
                </a:cubicBezTo>
                <a:cubicBezTo>
                  <a:pt x="93" y="1842"/>
                  <a:pt x="87" y="1861"/>
                  <a:pt x="85" y="1869"/>
                </a:cubicBezTo>
                <a:cubicBezTo>
                  <a:pt x="83" y="1876"/>
                  <a:pt x="76" y="1897"/>
                  <a:pt x="76" y="1901"/>
                </a:cubicBezTo>
                <a:cubicBezTo>
                  <a:pt x="75" y="1905"/>
                  <a:pt x="74" y="1905"/>
                  <a:pt x="77" y="1906"/>
                </a:cubicBezTo>
                <a:cubicBezTo>
                  <a:pt x="79" y="1907"/>
                  <a:pt x="98" y="1912"/>
                  <a:pt x="100" y="1911"/>
                </a:cubicBezTo>
                <a:cubicBezTo>
                  <a:pt x="102" y="1911"/>
                  <a:pt x="101" y="1914"/>
                  <a:pt x="100" y="1916"/>
                </a:cubicBezTo>
                <a:cubicBezTo>
                  <a:pt x="99" y="1918"/>
                  <a:pt x="100" y="1919"/>
                  <a:pt x="102" y="1921"/>
                </a:cubicBezTo>
                <a:cubicBezTo>
                  <a:pt x="104" y="1923"/>
                  <a:pt x="109" y="1925"/>
                  <a:pt x="117" y="1926"/>
                </a:cubicBezTo>
                <a:cubicBezTo>
                  <a:pt x="124" y="1927"/>
                  <a:pt x="149" y="1931"/>
                  <a:pt x="152" y="1931"/>
                </a:cubicBezTo>
                <a:cubicBezTo>
                  <a:pt x="155" y="1932"/>
                  <a:pt x="154" y="1933"/>
                  <a:pt x="153" y="1936"/>
                </a:cubicBezTo>
                <a:cubicBezTo>
                  <a:pt x="152" y="1938"/>
                  <a:pt x="158" y="1939"/>
                  <a:pt x="165" y="1941"/>
                </a:cubicBezTo>
                <a:cubicBezTo>
                  <a:pt x="171" y="1943"/>
                  <a:pt x="184" y="1946"/>
                  <a:pt x="187" y="1946"/>
                </a:cubicBezTo>
                <a:cubicBezTo>
                  <a:pt x="191" y="1947"/>
                  <a:pt x="190" y="1947"/>
                  <a:pt x="190" y="1951"/>
                </a:cubicBezTo>
                <a:cubicBezTo>
                  <a:pt x="191" y="1955"/>
                  <a:pt x="192" y="1964"/>
                  <a:pt x="194" y="1974"/>
                </a:cubicBezTo>
                <a:cubicBezTo>
                  <a:pt x="197" y="1983"/>
                  <a:pt x="203" y="2014"/>
                  <a:pt x="206" y="2028"/>
                </a:cubicBezTo>
                <a:cubicBezTo>
                  <a:pt x="209" y="2043"/>
                  <a:pt x="205" y="2070"/>
                  <a:pt x="204" y="2083"/>
                </a:cubicBezTo>
                <a:cubicBezTo>
                  <a:pt x="202" y="2095"/>
                  <a:pt x="199" y="2118"/>
                  <a:pt x="198" y="2138"/>
                </a:cubicBezTo>
                <a:cubicBezTo>
                  <a:pt x="196" y="2157"/>
                  <a:pt x="195" y="2168"/>
                  <a:pt x="195" y="2184"/>
                </a:cubicBezTo>
                <a:cubicBezTo>
                  <a:pt x="196" y="2200"/>
                  <a:pt x="201" y="2219"/>
                  <a:pt x="203" y="2231"/>
                </a:cubicBezTo>
                <a:cubicBezTo>
                  <a:pt x="206" y="2243"/>
                  <a:pt x="209" y="2284"/>
                  <a:pt x="211" y="2306"/>
                </a:cubicBezTo>
                <a:cubicBezTo>
                  <a:pt x="213" y="2328"/>
                  <a:pt x="218" y="2370"/>
                  <a:pt x="221" y="2395"/>
                </a:cubicBezTo>
                <a:cubicBezTo>
                  <a:pt x="226" y="2428"/>
                  <a:pt x="226" y="2437"/>
                  <a:pt x="227" y="2463"/>
                </a:cubicBezTo>
                <a:cubicBezTo>
                  <a:pt x="228" y="2506"/>
                  <a:pt x="223" y="2523"/>
                  <a:pt x="222" y="2529"/>
                </a:cubicBezTo>
                <a:cubicBezTo>
                  <a:pt x="220" y="2534"/>
                  <a:pt x="213" y="2552"/>
                  <a:pt x="208" y="2567"/>
                </a:cubicBezTo>
                <a:cubicBezTo>
                  <a:pt x="204" y="2583"/>
                  <a:pt x="208" y="2592"/>
                  <a:pt x="210" y="2599"/>
                </a:cubicBezTo>
                <a:cubicBezTo>
                  <a:pt x="211" y="2606"/>
                  <a:pt x="211" y="2610"/>
                  <a:pt x="211" y="2614"/>
                </a:cubicBezTo>
                <a:cubicBezTo>
                  <a:pt x="210" y="2617"/>
                  <a:pt x="209" y="2621"/>
                  <a:pt x="208" y="2626"/>
                </a:cubicBezTo>
                <a:cubicBezTo>
                  <a:pt x="207" y="2631"/>
                  <a:pt x="207" y="2639"/>
                  <a:pt x="209" y="2648"/>
                </a:cubicBezTo>
                <a:cubicBezTo>
                  <a:pt x="210" y="2656"/>
                  <a:pt x="211" y="2661"/>
                  <a:pt x="211" y="2668"/>
                </a:cubicBezTo>
                <a:cubicBezTo>
                  <a:pt x="212" y="2675"/>
                  <a:pt x="212" y="2680"/>
                  <a:pt x="214" y="2685"/>
                </a:cubicBezTo>
                <a:cubicBezTo>
                  <a:pt x="216" y="2689"/>
                  <a:pt x="215" y="2689"/>
                  <a:pt x="217" y="2694"/>
                </a:cubicBezTo>
                <a:cubicBezTo>
                  <a:pt x="218" y="2699"/>
                  <a:pt x="220" y="2715"/>
                  <a:pt x="222" y="2724"/>
                </a:cubicBezTo>
                <a:cubicBezTo>
                  <a:pt x="224" y="2732"/>
                  <a:pt x="225" y="2742"/>
                  <a:pt x="225" y="2744"/>
                </a:cubicBezTo>
                <a:cubicBezTo>
                  <a:pt x="225" y="2747"/>
                  <a:pt x="226" y="2746"/>
                  <a:pt x="220" y="2747"/>
                </a:cubicBezTo>
                <a:cubicBezTo>
                  <a:pt x="214" y="2748"/>
                  <a:pt x="209" y="2749"/>
                  <a:pt x="203" y="2752"/>
                </a:cubicBezTo>
                <a:cubicBezTo>
                  <a:pt x="196" y="2754"/>
                  <a:pt x="185" y="2754"/>
                  <a:pt x="182" y="2755"/>
                </a:cubicBezTo>
                <a:cubicBezTo>
                  <a:pt x="179" y="2758"/>
                  <a:pt x="177" y="2762"/>
                  <a:pt x="181" y="2766"/>
                </a:cubicBezTo>
                <a:cubicBezTo>
                  <a:pt x="184" y="2770"/>
                  <a:pt x="190" y="2773"/>
                  <a:pt x="198" y="2774"/>
                </a:cubicBezTo>
                <a:cubicBezTo>
                  <a:pt x="207" y="2776"/>
                  <a:pt x="215" y="2777"/>
                  <a:pt x="219" y="2778"/>
                </a:cubicBezTo>
                <a:cubicBezTo>
                  <a:pt x="224" y="2779"/>
                  <a:pt x="222" y="2779"/>
                  <a:pt x="221" y="2785"/>
                </a:cubicBezTo>
                <a:cubicBezTo>
                  <a:pt x="220" y="2791"/>
                  <a:pt x="220" y="2794"/>
                  <a:pt x="221" y="2806"/>
                </a:cubicBezTo>
                <a:cubicBezTo>
                  <a:pt x="222" y="2817"/>
                  <a:pt x="223" y="2819"/>
                  <a:pt x="224" y="2822"/>
                </a:cubicBezTo>
                <a:cubicBezTo>
                  <a:pt x="225" y="2826"/>
                  <a:pt x="226" y="2828"/>
                  <a:pt x="226" y="2831"/>
                </a:cubicBezTo>
                <a:cubicBezTo>
                  <a:pt x="226" y="2834"/>
                  <a:pt x="228" y="2835"/>
                  <a:pt x="234" y="2840"/>
                </a:cubicBezTo>
                <a:cubicBezTo>
                  <a:pt x="240" y="2846"/>
                  <a:pt x="245" y="2847"/>
                  <a:pt x="251" y="2849"/>
                </a:cubicBezTo>
                <a:cubicBezTo>
                  <a:pt x="256" y="2852"/>
                  <a:pt x="261" y="2853"/>
                  <a:pt x="269" y="2855"/>
                </a:cubicBezTo>
                <a:cubicBezTo>
                  <a:pt x="278" y="2856"/>
                  <a:pt x="290" y="2857"/>
                  <a:pt x="298" y="2857"/>
                </a:cubicBezTo>
                <a:cubicBezTo>
                  <a:pt x="305" y="2858"/>
                  <a:pt x="321" y="2857"/>
                  <a:pt x="327" y="2854"/>
                </a:cubicBezTo>
                <a:cubicBezTo>
                  <a:pt x="334" y="2851"/>
                  <a:pt x="349" y="2839"/>
                  <a:pt x="356" y="2831"/>
                </a:cubicBezTo>
                <a:cubicBezTo>
                  <a:pt x="364" y="2822"/>
                  <a:pt x="365" y="2813"/>
                  <a:pt x="364" y="2800"/>
                </a:cubicBezTo>
                <a:cubicBezTo>
                  <a:pt x="364" y="2786"/>
                  <a:pt x="361" y="2776"/>
                  <a:pt x="360" y="2773"/>
                </a:cubicBezTo>
                <a:cubicBezTo>
                  <a:pt x="360" y="2771"/>
                  <a:pt x="359" y="2772"/>
                  <a:pt x="366" y="2769"/>
                </a:cubicBezTo>
                <a:cubicBezTo>
                  <a:pt x="372" y="2766"/>
                  <a:pt x="386" y="2758"/>
                  <a:pt x="394" y="2752"/>
                </a:cubicBezTo>
                <a:cubicBezTo>
                  <a:pt x="402" y="2746"/>
                  <a:pt x="406" y="2740"/>
                  <a:pt x="409" y="2735"/>
                </a:cubicBezTo>
                <a:cubicBezTo>
                  <a:pt x="412" y="2730"/>
                  <a:pt x="418" y="2716"/>
                  <a:pt x="422" y="2709"/>
                </a:cubicBezTo>
                <a:cubicBezTo>
                  <a:pt x="425" y="2697"/>
                  <a:pt x="437" y="2683"/>
                  <a:pt x="441" y="2679"/>
                </a:cubicBezTo>
                <a:cubicBezTo>
                  <a:pt x="445" y="2675"/>
                  <a:pt x="459" y="2661"/>
                  <a:pt x="464" y="2656"/>
                </a:cubicBezTo>
                <a:cubicBezTo>
                  <a:pt x="468" y="2652"/>
                  <a:pt x="468" y="2652"/>
                  <a:pt x="472" y="2651"/>
                </a:cubicBezTo>
                <a:cubicBezTo>
                  <a:pt x="475" y="2649"/>
                  <a:pt x="477" y="2649"/>
                  <a:pt x="481" y="2647"/>
                </a:cubicBezTo>
                <a:cubicBezTo>
                  <a:pt x="485" y="2645"/>
                  <a:pt x="484" y="2645"/>
                  <a:pt x="489" y="2648"/>
                </a:cubicBezTo>
                <a:cubicBezTo>
                  <a:pt x="493" y="2650"/>
                  <a:pt x="494" y="2656"/>
                  <a:pt x="496" y="2663"/>
                </a:cubicBezTo>
                <a:cubicBezTo>
                  <a:pt x="498" y="2670"/>
                  <a:pt x="502" y="2721"/>
                  <a:pt x="502" y="2729"/>
                </a:cubicBezTo>
                <a:cubicBezTo>
                  <a:pt x="503" y="2736"/>
                  <a:pt x="503" y="2746"/>
                  <a:pt x="502" y="2749"/>
                </a:cubicBezTo>
                <a:cubicBezTo>
                  <a:pt x="502" y="2753"/>
                  <a:pt x="500" y="2754"/>
                  <a:pt x="504" y="2755"/>
                </a:cubicBezTo>
                <a:cubicBezTo>
                  <a:pt x="509" y="2756"/>
                  <a:pt x="513" y="2756"/>
                  <a:pt x="514" y="2755"/>
                </a:cubicBezTo>
                <a:cubicBezTo>
                  <a:pt x="516" y="2754"/>
                  <a:pt x="515" y="2753"/>
                  <a:pt x="518" y="2753"/>
                </a:cubicBezTo>
                <a:cubicBezTo>
                  <a:pt x="520" y="2753"/>
                  <a:pt x="520" y="2753"/>
                  <a:pt x="520" y="2749"/>
                </a:cubicBezTo>
                <a:cubicBezTo>
                  <a:pt x="519" y="2746"/>
                  <a:pt x="518" y="2734"/>
                  <a:pt x="517" y="2711"/>
                </a:cubicBezTo>
                <a:cubicBezTo>
                  <a:pt x="513" y="2685"/>
                  <a:pt x="514" y="2660"/>
                  <a:pt x="516" y="2649"/>
                </a:cubicBezTo>
                <a:cubicBezTo>
                  <a:pt x="517" y="2638"/>
                  <a:pt x="524" y="2628"/>
                  <a:pt x="530" y="2621"/>
                </a:cubicBezTo>
                <a:cubicBezTo>
                  <a:pt x="535" y="2613"/>
                  <a:pt x="540" y="2606"/>
                  <a:pt x="541" y="2603"/>
                </a:cubicBezTo>
                <a:cubicBezTo>
                  <a:pt x="543" y="2601"/>
                  <a:pt x="542" y="2599"/>
                  <a:pt x="544" y="2596"/>
                </a:cubicBezTo>
                <a:cubicBezTo>
                  <a:pt x="546" y="2593"/>
                  <a:pt x="546" y="2590"/>
                  <a:pt x="546" y="2586"/>
                </a:cubicBezTo>
                <a:cubicBezTo>
                  <a:pt x="546" y="2582"/>
                  <a:pt x="541" y="2562"/>
                  <a:pt x="535" y="2552"/>
                </a:cubicBezTo>
                <a:cubicBezTo>
                  <a:pt x="529" y="2542"/>
                  <a:pt x="517" y="2527"/>
                  <a:pt x="510" y="2520"/>
                </a:cubicBezTo>
                <a:cubicBezTo>
                  <a:pt x="503" y="2512"/>
                  <a:pt x="499" y="2511"/>
                  <a:pt x="497" y="2510"/>
                </a:cubicBezTo>
                <a:cubicBezTo>
                  <a:pt x="496" y="2509"/>
                  <a:pt x="496" y="2508"/>
                  <a:pt x="496" y="2507"/>
                </a:cubicBezTo>
                <a:cubicBezTo>
                  <a:pt x="495" y="2505"/>
                  <a:pt x="494" y="2501"/>
                  <a:pt x="491" y="2487"/>
                </a:cubicBezTo>
                <a:cubicBezTo>
                  <a:pt x="487" y="2473"/>
                  <a:pt x="483" y="2454"/>
                  <a:pt x="480" y="2435"/>
                </a:cubicBezTo>
                <a:cubicBezTo>
                  <a:pt x="477" y="2415"/>
                  <a:pt x="474" y="2386"/>
                  <a:pt x="474" y="2372"/>
                </a:cubicBezTo>
                <a:cubicBezTo>
                  <a:pt x="473" y="2359"/>
                  <a:pt x="473" y="2303"/>
                  <a:pt x="473" y="2291"/>
                </a:cubicBezTo>
                <a:cubicBezTo>
                  <a:pt x="472" y="2279"/>
                  <a:pt x="472" y="2228"/>
                  <a:pt x="472" y="2213"/>
                </a:cubicBezTo>
                <a:cubicBezTo>
                  <a:pt x="471" y="2198"/>
                  <a:pt x="474" y="2190"/>
                  <a:pt x="477" y="2179"/>
                </a:cubicBezTo>
                <a:cubicBezTo>
                  <a:pt x="480" y="2167"/>
                  <a:pt x="486" y="2149"/>
                  <a:pt x="486" y="2120"/>
                </a:cubicBezTo>
                <a:cubicBezTo>
                  <a:pt x="486" y="2090"/>
                  <a:pt x="477" y="2053"/>
                  <a:pt x="473" y="2032"/>
                </a:cubicBezTo>
                <a:cubicBezTo>
                  <a:pt x="469" y="2008"/>
                  <a:pt x="463" y="1993"/>
                  <a:pt x="462" y="1990"/>
                </a:cubicBezTo>
                <a:cubicBezTo>
                  <a:pt x="461" y="1987"/>
                  <a:pt x="461" y="1986"/>
                  <a:pt x="465" y="1986"/>
                </a:cubicBezTo>
                <a:cubicBezTo>
                  <a:pt x="469" y="1986"/>
                  <a:pt x="493" y="1982"/>
                  <a:pt x="496" y="1981"/>
                </a:cubicBezTo>
                <a:cubicBezTo>
                  <a:pt x="499" y="1980"/>
                  <a:pt x="500" y="1979"/>
                  <a:pt x="500" y="1977"/>
                </a:cubicBezTo>
                <a:cubicBezTo>
                  <a:pt x="500" y="1974"/>
                  <a:pt x="498" y="1964"/>
                  <a:pt x="498" y="1961"/>
                </a:cubicBezTo>
                <a:cubicBezTo>
                  <a:pt x="497" y="1958"/>
                  <a:pt x="496" y="1958"/>
                  <a:pt x="502" y="1958"/>
                </a:cubicBezTo>
                <a:cubicBezTo>
                  <a:pt x="507" y="1957"/>
                  <a:pt x="525" y="1954"/>
                  <a:pt x="530" y="1952"/>
                </a:cubicBezTo>
                <a:cubicBezTo>
                  <a:pt x="536" y="1951"/>
                  <a:pt x="543" y="1949"/>
                  <a:pt x="544" y="1948"/>
                </a:cubicBezTo>
                <a:cubicBezTo>
                  <a:pt x="545" y="1947"/>
                  <a:pt x="545" y="1946"/>
                  <a:pt x="544" y="1943"/>
                </a:cubicBezTo>
                <a:cubicBezTo>
                  <a:pt x="542" y="1941"/>
                  <a:pt x="541" y="1931"/>
                  <a:pt x="540" y="1926"/>
                </a:cubicBezTo>
                <a:cubicBezTo>
                  <a:pt x="539" y="1922"/>
                  <a:pt x="539" y="1917"/>
                  <a:pt x="538" y="1913"/>
                </a:cubicBezTo>
                <a:cubicBezTo>
                  <a:pt x="536" y="1909"/>
                  <a:pt x="533" y="1900"/>
                  <a:pt x="530" y="1885"/>
                </a:cubicBezTo>
                <a:cubicBezTo>
                  <a:pt x="527" y="1870"/>
                  <a:pt x="519" y="1833"/>
                  <a:pt x="515" y="1813"/>
                </a:cubicBezTo>
                <a:cubicBezTo>
                  <a:pt x="511" y="1794"/>
                  <a:pt x="507" y="1760"/>
                  <a:pt x="505" y="1735"/>
                </a:cubicBezTo>
                <a:cubicBezTo>
                  <a:pt x="504" y="1710"/>
                  <a:pt x="507" y="1667"/>
                  <a:pt x="507" y="1662"/>
                </a:cubicBezTo>
                <a:cubicBezTo>
                  <a:pt x="508" y="1656"/>
                  <a:pt x="509" y="1655"/>
                  <a:pt x="511" y="1652"/>
                </a:cubicBezTo>
                <a:cubicBezTo>
                  <a:pt x="513" y="1649"/>
                  <a:pt x="513" y="1650"/>
                  <a:pt x="514" y="1650"/>
                </a:cubicBezTo>
                <a:cubicBezTo>
                  <a:pt x="515" y="1650"/>
                  <a:pt x="517" y="1651"/>
                  <a:pt x="519" y="1651"/>
                </a:cubicBezTo>
                <a:cubicBezTo>
                  <a:pt x="521" y="1651"/>
                  <a:pt x="523" y="1648"/>
                  <a:pt x="526" y="1645"/>
                </a:cubicBezTo>
                <a:cubicBezTo>
                  <a:pt x="530" y="1642"/>
                  <a:pt x="537" y="1635"/>
                  <a:pt x="539" y="1632"/>
                </a:cubicBezTo>
                <a:cubicBezTo>
                  <a:pt x="542" y="1630"/>
                  <a:pt x="545" y="1625"/>
                  <a:pt x="545" y="1624"/>
                </a:cubicBezTo>
                <a:cubicBezTo>
                  <a:pt x="546" y="1622"/>
                  <a:pt x="547" y="1622"/>
                  <a:pt x="549" y="1625"/>
                </a:cubicBezTo>
                <a:cubicBezTo>
                  <a:pt x="552" y="1629"/>
                  <a:pt x="556" y="1628"/>
                  <a:pt x="557" y="1627"/>
                </a:cubicBezTo>
                <a:cubicBezTo>
                  <a:pt x="559" y="1626"/>
                  <a:pt x="559" y="1624"/>
                  <a:pt x="561" y="1623"/>
                </a:cubicBezTo>
                <a:cubicBezTo>
                  <a:pt x="563" y="1623"/>
                  <a:pt x="567" y="1618"/>
                  <a:pt x="571" y="1613"/>
                </a:cubicBezTo>
                <a:cubicBezTo>
                  <a:pt x="576" y="1608"/>
                  <a:pt x="577" y="1604"/>
                  <a:pt x="580" y="1599"/>
                </a:cubicBezTo>
                <a:cubicBezTo>
                  <a:pt x="583" y="1594"/>
                  <a:pt x="587" y="1588"/>
                  <a:pt x="589" y="1585"/>
                </a:cubicBezTo>
                <a:cubicBezTo>
                  <a:pt x="591" y="1582"/>
                  <a:pt x="593" y="1578"/>
                  <a:pt x="593" y="1573"/>
                </a:cubicBezTo>
                <a:cubicBezTo>
                  <a:pt x="593" y="1567"/>
                  <a:pt x="597" y="1557"/>
                  <a:pt x="598" y="1548"/>
                </a:cubicBezTo>
                <a:cubicBezTo>
                  <a:pt x="600" y="1540"/>
                  <a:pt x="604" y="1536"/>
                  <a:pt x="605" y="1530"/>
                </a:cubicBezTo>
                <a:cubicBezTo>
                  <a:pt x="607" y="1525"/>
                  <a:pt x="611" y="1507"/>
                  <a:pt x="611" y="1502"/>
                </a:cubicBezTo>
                <a:cubicBezTo>
                  <a:pt x="610" y="1497"/>
                  <a:pt x="615" y="1474"/>
                  <a:pt x="617" y="1467"/>
                </a:cubicBezTo>
                <a:cubicBezTo>
                  <a:pt x="618" y="1459"/>
                  <a:pt x="617" y="1444"/>
                  <a:pt x="616" y="1432"/>
                </a:cubicBezTo>
                <a:cubicBezTo>
                  <a:pt x="614" y="1420"/>
                  <a:pt x="620" y="1403"/>
                  <a:pt x="622" y="1398"/>
                </a:cubicBezTo>
                <a:cubicBezTo>
                  <a:pt x="624" y="1393"/>
                  <a:pt x="631" y="1383"/>
                  <a:pt x="633" y="1380"/>
                </a:cubicBezTo>
                <a:cubicBezTo>
                  <a:pt x="635" y="1377"/>
                  <a:pt x="636" y="1363"/>
                  <a:pt x="637" y="1360"/>
                </a:cubicBezTo>
                <a:cubicBezTo>
                  <a:pt x="637" y="1357"/>
                  <a:pt x="640" y="1356"/>
                  <a:pt x="643" y="1356"/>
                </a:cubicBezTo>
                <a:cubicBezTo>
                  <a:pt x="646" y="1355"/>
                  <a:pt x="645" y="1356"/>
                  <a:pt x="645" y="1359"/>
                </a:cubicBezTo>
                <a:cubicBezTo>
                  <a:pt x="644" y="1361"/>
                  <a:pt x="644" y="1364"/>
                  <a:pt x="645" y="1368"/>
                </a:cubicBezTo>
                <a:cubicBezTo>
                  <a:pt x="646" y="1371"/>
                  <a:pt x="647" y="1370"/>
                  <a:pt x="651" y="1362"/>
                </a:cubicBezTo>
                <a:cubicBezTo>
                  <a:pt x="654" y="1354"/>
                  <a:pt x="659" y="1333"/>
                  <a:pt x="661" y="1322"/>
                </a:cubicBezTo>
                <a:cubicBezTo>
                  <a:pt x="664" y="1312"/>
                  <a:pt x="671" y="1280"/>
                  <a:pt x="672" y="1275"/>
                </a:cubicBezTo>
                <a:cubicBezTo>
                  <a:pt x="673" y="1269"/>
                  <a:pt x="673" y="1263"/>
                  <a:pt x="674" y="1261"/>
                </a:cubicBezTo>
                <a:cubicBezTo>
                  <a:pt x="675" y="1258"/>
                  <a:pt x="677" y="1247"/>
                  <a:pt x="678" y="1243"/>
                </a:cubicBezTo>
                <a:cubicBezTo>
                  <a:pt x="679" y="1238"/>
                  <a:pt x="680" y="1238"/>
                  <a:pt x="681" y="1237"/>
                </a:cubicBezTo>
                <a:cubicBezTo>
                  <a:pt x="681" y="1236"/>
                  <a:pt x="682" y="1236"/>
                  <a:pt x="683" y="1234"/>
                </a:cubicBezTo>
                <a:cubicBezTo>
                  <a:pt x="684" y="1232"/>
                  <a:pt x="685" y="1230"/>
                  <a:pt x="687" y="1228"/>
                </a:cubicBezTo>
                <a:cubicBezTo>
                  <a:pt x="689" y="1226"/>
                  <a:pt x="692" y="1221"/>
                  <a:pt x="698" y="1213"/>
                </a:cubicBezTo>
                <a:cubicBezTo>
                  <a:pt x="703" y="1205"/>
                  <a:pt x="708" y="1195"/>
                  <a:pt x="711" y="1189"/>
                </a:cubicBezTo>
                <a:cubicBezTo>
                  <a:pt x="714" y="1182"/>
                  <a:pt x="717" y="1174"/>
                  <a:pt x="718" y="1170"/>
                </a:cubicBezTo>
                <a:cubicBezTo>
                  <a:pt x="720" y="1167"/>
                  <a:pt x="724" y="1159"/>
                  <a:pt x="725" y="1156"/>
                </a:cubicBezTo>
                <a:cubicBezTo>
                  <a:pt x="727" y="1154"/>
                  <a:pt x="727" y="1152"/>
                  <a:pt x="727" y="1148"/>
                </a:cubicBezTo>
                <a:cubicBezTo>
                  <a:pt x="727" y="1145"/>
                  <a:pt x="728" y="1137"/>
                  <a:pt x="729" y="1135"/>
                </a:cubicBezTo>
                <a:cubicBezTo>
                  <a:pt x="730" y="1132"/>
                  <a:pt x="730" y="1129"/>
                  <a:pt x="730" y="1125"/>
                </a:cubicBezTo>
                <a:cubicBezTo>
                  <a:pt x="730" y="1122"/>
                  <a:pt x="730" y="1115"/>
                  <a:pt x="731" y="1113"/>
                </a:cubicBezTo>
                <a:cubicBezTo>
                  <a:pt x="732" y="1110"/>
                  <a:pt x="733" y="1102"/>
                  <a:pt x="733" y="1099"/>
                </a:cubicBezTo>
                <a:cubicBezTo>
                  <a:pt x="732" y="1096"/>
                  <a:pt x="733" y="1095"/>
                  <a:pt x="735" y="1089"/>
                </a:cubicBezTo>
                <a:cubicBezTo>
                  <a:pt x="737" y="1084"/>
                  <a:pt x="744" y="1063"/>
                  <a:pt x="749" y="1050"/>
                </a:cubicBezTo>
                <a:cubicBezTo>
                  <a:pt x="754" y="1037"/>
                  <a:pt x="756" y="1016"/>
                  <a:pt x="758" y="1003"/>
                </a:cubicBezTo>
                <a:cubicBezTo>
                  <a:pt x="760" y="990"/>
                  <a:pt x="757" y="988"/>
                  <a:pt x="754" y="981"/>
                </a:cubicBezTo>
                <a:close/>
                <a:moveTo>
                  <a:pt x="366" y="2528"/>
                </a:moveTo>
                <a:cubicBezTo>
                  <a:pt x="365" y="2546"/>
                  <a:pt x="364" y="2561"/>
                  <a:pt x="362" y="2570"/>
                </a:cubicBezTo>
                <a:cubicBezTo>
                  <a:pt x="360" y="2580"/>
                  <a:pt x="353" y="2602"/>
                  <a:pt x="347" y="2617"/>
                </a:cubicBezTo>
                <a:cubicBezTo>
                  <a:pt x="340" y="2632"/>
                  <a:pt x="334" y="2650"/>
                  <a:pt x="332" y="2656"/>
                </a:cubicBezTo>
                <a:cubicBezTo>
                  <a:pt x="329" y="2663"/>
                  <a:pt x="330" y="2666"/>
                  <a:pt x="328" y="2658"/>
                </a:cubicBezTo>
                <a:cubicBezTo>
                  <a:pt x="326" y="2650"/>
                  <a:pt x="322" y="2635"/>
                  <a:pt x="318" y="2627"/>
                </a:cubicBezTo>
                <a:cubicBezTo>
                  <a:pt x="314" y="2619"/>
                  <a:pt x="311" y="2616"/>
                  <a:pt x="309" y="2613"/>
                </a:cubicBezTo>
                <a:cubicBezTo>
                  <a:pt x="307" y="2610"/>
                  <a:pt x="308" y="2611"/>
                  <a:pt x="309" y="2606"/>
                </a:cubicBezTo>
                <a:cubicBezTo>
                  <a:pt x="309" y="2602"/>
                  <a:pt x="310" y="2597"/>
                  <a:pt x="311" y="2593"/>
                </a:cubicBezTo>
                <a:cubicBezTo>
                  <a:pt x="312" y="2589"/>
                  <a:pt x="312" y="2577"/>
                  <a:pt x="310" y="2573"/>
                </a:cubicBezTo>
                <a:cubicBezTo>
                  <a:pt x="309" y="2570"/>
                  <a:pt x="307" y="2561"/>
                  <a:pt x="307" y="2553"/>
                </a:cubicBezTo>
                <a:cubicBezTo>
                  <a:pt x="306" y="2545"/>
                  <a:pt x="309" y="2494"/>
                  <a:pt x="309" y="2495"/>
                </a:cubicBezTo>
                <a:cubicBezTo>
                  <a:pt x="312" y="2509"/>
                  <a:pt x="314" y="2460"/>
                  <a:pt x="320" y="2435"/>
                </a:cubicBezTo>
                <a:cubicBezTo>
                  <a:pt x="326" y="2410"/>
                  <a:pt x="330" y="2393"/>
                  <a:pt x="336" y="2352"/>
                </a:cubicBezTo>
                <a:cubicBezTo>
                  <a:pt x="339" y="2329"/>
                  <a:pt x="342" y="2314"/>
                  <a:pt x="343" y="2308"/>
                </a:cubicBezTo>
                <a:cubicBezTo>
                  <a:pt x="344" y="2302"/>
                  <a:pt x="345" y="2300"/>
                  <a:pt x="346" y="2305"/>
                </a:cubicBezTo>
                <a:cubicBezTo>
                  <a:pt x="347" y="2311"/>
                  <a:pt x="353" y="2332"/>
                  <a:pt x="356" y="2360"/>
                </a:cubicBezTo>
                <a:cubicBezTo>
                  <a:pt x="359" y="2387"/>
                  <a:pt x="367" y="2444"/>
                  <a:pt x="368" y="2471"/>
                </a:cubicBezTo>
                <a:cubicBezTo>
                  <a:pt x="369" y="2498"/>
                  <a:pt x="368" y="2509"/>
                  <a:pt x="366" y="2528"/>
                </a:cubicBezTo>
                <a:close/>
                <a:moveTo>
                  <a:pt x="602" y="1053"/>
                </a:moveTo>
                <a:cubicBezTo>
                  <a:pt x="600" y="1055"/>
                  <a:pt x="592" y="1069"/>
                  <a:pt x="590" y="1081"/>
                </a:cubicBezTo>
                <a:cubicBezTo>
                  <a:pt x="588" y="1091"/>
                  <a:pt x="585" y="1106"/>
                  <a:pt x="585" y="1120"/>
                </a:cubicBezTo>
                <a:cubicBezTo>
                  <a:pt x="584" y="1134"/>
                  <a:pt x="583" y="1157"/>
                  <a:pt x="583" y="1162"/>
                </a:cubicBezTo>
                <a:cubicBezTo>
                  <a:pt x="583" y="1167"/>
                  <a:pt x="582" y="1170"/>
                  <a:pt x="581" y="1176"/>
                </a:cubicBezTo>
                <a:cubicBezTo>
                  <a:pt x="580" y="1182"/>
                  <a:pt x="579" y="1190"/>
                  <a:pt x="579" y="1179"/>
                </a:cubicBezTo>
                <a:cubicBezTo>
                  <a:pt x="578" y="1168"/>
                  <a:pt x="578" y="1167"/>
                  <a:pt x="574" y="1150"/>
                </a:cubicBezTo>
                <a:cubicBezTo>
                  <a:pt x="571" y="1133"/>
                  <a:pt x="568" y="1119"/>
                  <a:pt x="567" y="1109"/>
                </a:cubicBezTo>
                <a:cubicBezTo>
                  <a:pt x="566" y="1100"/>
                  <a:pt x="566" y="1093"/>
                  <a:pt x="564" y="1086"/>
                </a:cubicBezTo>
                <a:cubicBezTo>
                  <a:pt x="562" y="1078"/>
                  <a:pt x="561" y="1065"/>
                  <a:pt x="556" y="1057"/>
                </a:cubicBezTo>
                <a:cubicBezTo>
                  <a:pt x="552" y="1049"/>
                  <a:pt x="551" y="1050"/>
                  <a:pt x="552" y="1048"/>
                </a:cubicBezTo>
                <a:cubicBezTo>
                  <a:pt x="553" y="1047"/>
                  <a:pt x="553" y="1043"/>
                  <a:pt x="552" y="1039"/>
                </a:cubicBezTo>
                <a:cubicBezTo>
                  <a:pt x="551" y="1035"/>
                  <a:pt x="548" y="1028"/>
                  <a:pt x="545" y="1025"/>
                </a:cubicBezTo>
                <a:cubicBezTo>
                  <a:pt x="543" y="1023"/>
                  <a:pt x="541" y="1018"/>
                  <a:pt x="541" y="1017"/>
                </a:cubicBezTo>
                <a:cubicBezTo>
                  <a:pt x="541" y="1015"/>
                  <a:pt x="542" y="1014"/>
                  <a:pt x="546" y="1014"/>
                </a:cubicBezTo>
                <a:cubicBezTo>
                  <a:pt x="550" y="1014"/>
                  <a:pt x="555" y="1014"/>
                  <a:pt x="560" y="1012"/>
                </a:cubicBezTo>
                <a:cubicBezTo>
                  <a:pt x="566" y="1010"/>
                  <a:pt x="567" y="1009"/>
                  <a:pt x="572" y="1008"/>
                </a:cubicBezTo>
                <a:cubicBezTo>
                  <a:pt x="577" y="1006"/>
                  <a:pt x="581" y="1005"/>
                  <a:pt x="582" y="1001"/>
                </a:cubicBezTo>
                <a:cubicBezTo>
                  <a:pt x="582" y="997"/>
                  <a:pt x="583" y="988"/>
                  <a:pt x="586" y="982"/>
                </a:cubicBezTo>
                <a:cubicBezTo>
                  <a:pt x="589" y="975"/>
                  <a:pt x="592" y="968"/>
                  <a:pt x="592" y="963"/>
                </a:cubicBezTo>
                <a:cubicBezTo>
                  <a:pt x="592" y="958"/>
                  <a:pt x="592" y="946"/>
                  <a:pt x="591" y="941"/>
                </a:cubicBezTo>
                <a:cubicBezTo>
                  <a:pt x="591" y="936"/>
                  <a:pt x="590" y="931"/>
                  <a:pt x="587" y="926"/>
                </a:cubicBezTo>
                <a:cubicBezTo>
                  <a:pt x="584" y="920"/>
                  <a:pt x="583" y="915"/>
                  <a:pt x="584" y="913"/>
                </a:cubicBezTo>
                <a:cubicBezTo>
                  <a:pt x="586" y="910"/>
                  <a:pt x="587" y="907"/>
                  <a:pt x="589" y="904"/>
                </a:cubicBezTo>
                <a:cubicBezTo>
                  <a:pt x="591" y="902"/>
                  <a:pt x="591" y="902"/>
                  <a:pt x="591" y="903"/>
                </a:cubicBezTo>
                <a:cubicBezTo>
                  <a:pt x="592" y="905"/>
                  <a:pt x="593" y="920"/>
                  <a:pt x="594" y="927"/>
                </a:cubicBezTo>
                <a:cubicBezTo>
                  <a:pt x="595" y="935"/>
                  <a:pt x="600" y="964"/>
                  <a:pt x="601" y="967"/>
                </a:cubicBezTo>
                <a:cubicBezTo>
                  <a:pt x="603" y="971"/>
                  <a:pt x="602" y="973"/>
                  <a:pt x="601" y="976"/>
                </a:cubicBezTo>
                <a:cubicBezTo>
                  <a:pt x="599" y="980"/>
                  <a:pt x="597" y="981"/>
                  <a:pt x="597" y="985"/>
                </a:cubicBezTo>
                <a:cubicBezTo>
                  <a:pt x="596" y="990"/>
                  <a:pt x="592" y="997"/>
                  <a:pt x="593" y="1003"/>
                </a:cubicBezTo>
                <a:cubicBezTo>
                  <a:pt x="593" y="1009"/>
                  <a:pt x="595" y="1016"/>
                  <a:pt x="597" y="1020"/>
                </a:cubicBezTo>
                <a:cubicBezTo>
                  <a:pt x="599" y="1024"/>
                  <a:pt x="598" y="1033"/>
                  <a:pt x="600" y="1037"/>
                </a:cubicBezTo>
                <a:cubicBezTo>
                  <a:pt x="601" y="1040"/>
                  <a:pt x="602" y="1045"/>
                  <a:pt x="603" y="1047"/>
                </a:cubicBezTo>
                <a:cubicBezTo>
                  <a:pt x="603" y="1049"/>
                  <a:pt x="603" y="1051"/>
                  <a:pt x="602" y="105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6" name="Group 35"/>
          <p:cNvGrpSpPr/>
          <p:nvPr/>
        </p:nvGrpSpPr>
        <p:grpSpPr>
          <a:xfrm>
            <a:off x="1281672" y="364026"/>
            <a:ext cx="6622138" cy="950773"/>
            <a:chOff x="1246391" y="340829"/>
            <a:chExt cx="6622138" cy="950773"/>
          </a:xfrm>
        </p:grpSpPr>
        <p:sp>
          <p:nvSpPr>
            <p:cNvPr id="37" name="Rectangle 36"/>
            <p:cNvSpPr/>
            <p:nvPr/>
          </p:nvSpPr>
          <p:spPr>
            <a:xfrm>
              <a:off x="1246391" y="340829"/>
              <a:ext cx="6622138" cy="738664"/>
            </a:xfrm>
            <a:prstGeom prst="rect">
              <a:avLst/>
            </a:prstGeom>
            <a:effectLst/>
          </p:spPr>
          <p:txBody>
            <a:bodyPr wrap="square">
              <a:spAutoFit/>
            </a:bodyPr>
            <a:lstStyle/>
            <a:p>
              <a:pPr algn="ctr">
                <a:lnSpc>
                  <a:spcPct val="85000"/>
                </a:lnSpc>
              </a:pPr>
              <a:r>
                <a:rPr lang="en-US" sz="4800" b="1" dirty="0" smtClean="0">
                  <a:ln w="6350">
                    <a:noFill/>
                  </a:ln>
                  <a:gradFill>
                    <a:gsLst>
                      <a:gs pos="0">
                        <a:srgbClr val="FF1414">
                          <a:lumMod val="75000"/>
                        </a:srgbClr>
                      </a:gs>
                      <a:gs pos="100000">
                        <a:srgbClr val="FF1414">
                          <a:lumMod val="95000"/>
                        </a:srgbClr>
                      </a:gs>
                    </a:gsLst>
                    <a:lin ang="16200000" scaled="0"/>
                  </a:gradFill>
                </a:rPr>
                <a:t>A NEW EXPERIENCE</a:t>
              </a:r>
              <a:endParaRPr lang="en-US" sz="4000" dirty="0">
                <a:ln w="6350">
                  <a:noFill/>
                </a:ln>
              </a:endParaRPr>
            </a:p>
          </p:txBody>
        </p:sp>
        <p:sp>
          <p:nvSpPr>
            <p:cNvPr id="38" name="TextBox 37"/>
            <p:cNvSpPr txBox="1"/>
            <p:nvPr/>
          </p:nvSpPr>
          <p:spPr>
            <a:xfrm>
              <a:off x="1922497" y="922270"/>
              <a:ext cx="5309789" cy="369332"/>
            </a:xfrm>
            <a:prstGeom prst="rect">
              <a:avLst/>
            </a:prstGeom>
            <a:noFill/>
          </p:spPr>
          <p:txBody>
            <a:bodyPr wrap="square" rtlCol="0">
              <a:spAutoFit/>
            </a:bodyPr>
            <a:lstStyle/>
            <a:p>
              <a:pPr algn="ctr"/>
              <a:r>
                <a:rPr lang="en-US" dirty="0" smtClean="0">
                  <a:solidFill>
                    <a:srgbClr val="424545"/>
                  </a:solidFill>
                </a:rPr>
                <a:t>THE POINT OF ENGAGEMENT HAS SHIFTED</a:t>
              </a:r>
            </a:p>
          </p:txBody>
        </p:sp>
      </p:grpSp>
      <p:grpSp>
        <p:nvGrpSpPr>
          <p:cNvPr id="423" name="Group 422"/>
          <p:cNvGrpSpPr/>
          <p:nvPr/>
        </p:nvGrpSpPr>
        <p:grpSpPr>
          <a:xfrm>
            <a:off x="35278" y="980500"/>
            <a:ext cx="3049214" cy="2468596"/>
            <a:chOff x="581062" y="1073302"/>
            <a:chExt cx="3049214" cy="2468596"/>
          </a:xfrm>
        </p:grpSpPr>
        <p:grpSp>
          <p:nvGrpSpPr>
            <p:cNvPr id="424" name="Group 423"/>
            <p:cNvGrpSpPr/>
            <p:nvPr/>
          </p:nvGrpSpPr>
          <p:grpSpPr>
            <a:xfrm>
              <a:off x="2413969" y="2052748"/>
              <a:ext cx="1216307" cy="1487806"/>
              <a:chOff x="7075032" y="1595547"/>
              <a:chExt cx="1216307" cy="1487806"/>
            </a:xfrm>
          </p:grpSpPr>
          <p:sp>
            <p:nvSpPr>
              <p:cNvPr id="621" name="AutoShape 164"/>
              <p:cNvSpPr>
                <a:spLocks noChangeAspect="1" noChangeArrowheads="1" noTextEdit="1"/>
              </p:cNvSpPr>
              <p:nvPr/>
            </p:nvSpPr>
            <p:spPr bwMode="auto">
              <a:xfrm>
                <a:off x="7075032" y="1675539"/>
                <a:ext cx="1152805" cy="122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2" name="Freeform 166"/>
              <p:cNvSpPr>
                <a:spLocks/>
              </p:cNvSpPr>
              <p:nvPr/>
            </p:nvSpPr>
            <p:spPr bwMode="auto">
              <a:xfrm>
                <a:off x="7075032" y="1675539"/>
                <a:ext cx="1152244" cy="1406107"/>
              </a:xfrm>
              <a:custGeom>
                <a:avLst/>
                <a:gdLst>
                  <a:gd name="T0" fmla="*/ 2098 w 4108"/>
                  <a:gd name="T1" fmla="*/ 0 h 4351"/>
                  <a:gd name="T2" fmla="*/ 2013 w 4108"/>
                  <a:gd name="T3" fmla="*/ 0 h 4351"/>
                  <a:gd name="T4" fmla="*/ 0 w 4108"/>
                  <a:gd name="T5" fmla="*/ 0 h 4351"/>
                  <a:gd name="T6" fmla="*/ 0 w 4108"/>
                  <a:gd name="T7" fmla="*/ 4351 h 4351"/>
                  <a:gd name="T8" fmla="*/ 2013 w 4108"/>
                  <a:gd name="T9" fmla="*/ 4351 h 4351"/>
                  <a:gd name="T10" fmla="*/ 2098 w 4108"/>
                  <a:gd name="T11" fmla="*/ 4351 h 4351"/>
                  <a:gd name="T12" fmla="*/ 4108 w 4108"/>
                  <a:gd name="T13" fmla="*/ 4351 h 4351"/>
                  <a:gd name="T14" fmla="*/ 4108 w 4108"/>
                  <a:gd name="T15" fmla="*/ 0 h 4351"/>
                  <a:gd name="T16" fmla="*/ 2098 w 4108"/>
                  <a:gd name="T17" fmla="*/ 0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8" h="4351">
                    <a:moveTo>
                      <a:pt x="2098" y="0"/>
                    </a:moveTo>
                    <a:lnTo>
                      <a:pt x="2013" y="0"/>
                    </a:lnTo>
                    <a:lnTo>
                      <a:pt x="0" y="0"/>
                    </a:lnTo>
                    <a:lnTo>
                      <a:pt x="0" y="4351"/>
                    </a:lnTo>
                    <a:lnTo>
                      <a:pt x="2013" y="4351"/>
                    </a:lnTo>
                    <a:lnTo>
                      <a:pt x="2098" y="4351"/>
                    </a:lnTo>
                    <a:lnTo>
                      <a:pt x="4108" y="4351"/>
                    </a:lnTo>
                    <a:lnTo>
                      <a:pt x="4108" y="0"/>
                    </a:lnTo>
                    <a:lnTo>
                      <a:pt x="2098" y="0"/>
                    </a:ln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623" name="Rectangle 167"/>
              <p:cNvSpPr>
                <a:spLocks noChangeArrowheads="1"/>
              </p:cNvSpPr>
              <p:nvPr/>
            </p:nvSpPr>
            <p:spPr bwMode="auto">
              <a:xfrm>
                <a:off x="7687898"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4" name="Rectangle 168"/>
              <p:cNvSpPr>
                <a:spLocks noChangeArrowheads="1"/>
              </p:cNvSpPr>
              <p:nvPr/>
            </p:nvSpPr>
            <p:spPr bwMode="auto">
              <a:xfrm>
                <a:off x="7821691"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5" name="Rectangle 169"/>
              <p:cNvSpPr>
                <a:spLocks noChangeArrowheads="1"/>
              </p:cNvSpPr>
              <p:nvPr/>
            </p:nvSpPr>
            <p:spPr bwMode="auto">
              <a:xfrm>
                <a:off x="7955483"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6" name="Rectangle 170"/>
              <p:cNvSpPr>
                <a:spLocks noChangeArrowheads="1"/>
              </p:cNvSpPr>
              <p:nvPr/>
            </p:nvSpPr>
            <p:spPr bwMode="auto">
              <a:xfrm>
                <a:off x="8089276"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7" name="Rectangle 171"/>
              <p:cNvSpPr>
                <a:spLocks noChangeArrowheads="1"/>
              </p:cNvSpPr>
              <p:nvPr/>
            </p:nvSpPr>
            <p:spPr bwMode="auto">
              <a:xfrm>
                <a:off x="7687898"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8" name="Rectangle 172"/>
              <p:cNvSpPr>
                <a:spLocks noChangeArrowheads="1"/>
              </p:cNvSpPr>
              <p:nvPr/>
            </p:nvSpPr>
            <p:spPr bwMode="auto">
              <a:xfrm>
                <a:off x="7821691"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9" name="Rectangle 173"/>
              <p:cNvSpPr>
                <a:spLocks noChangeArrowheads="1"/>
              </p:cNvSpPr>
              <p:nvPr/>
            </p:nvSpPr>
            <p:spPr bwMode="auto">
              <a:xfrm>
                <a:off x="7955483"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0" name="Rectangle 174"/>
              <p:cNvSpPr>
                <a:spLocks noChangeArrowheads="1"/>
              </p:cNvSpPr>
              <p:nvPr/>
            </p:nvSpPr>
            <p:spPr bwMode="auto">
              <a:xfrm>
                <a:off x="8089276"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1" name="Rectangle 175"/>
              <p:cNvSpPr>
                <a:spLocks noChangeArrowheads="1"/>
              </p:cNvSpPr>
              <p:nvPr/>
            </p:nvSpPr>
            <p:spPr bwMode="auto">
              <a:xfrm>
                <a:off x="7687898"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2" name="Rectangle 176"/>
              <p:cNvSpPr>
                <a:spLocks noChangeArrowheads="1"/>
              </p:cNvSpPr>
              <p:nvPr/>
            </p:nvSpPr>
            <p:spPr bwMode="auto">
              <a:xfrm>
                <a:off x="7821691"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3" name="Rectangle 177"/>
              <p:cNvSpPr>
                <a:spLocks noChangeArrowheads="1"/>
              </p:cNvSpPr>
              <p:nvPr/>
            </p:nvSpPr>
            <p:spPr bwMode="auto">
              <a:xfrm>
                <a:off x="7955483"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4" name="Rectangle 178"/>
              <p:cNvSpPr>
                <a:spLocks noChangeArrowheads="1"/>
              </p:cNvSpPr>
              <p:nvPr/>
            </p:nvSpPr>
            <p:spPr bwMode="auto">
              <a:xfrm>
                <a:off x="8089276"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5" name="Rectangle 179"/>
              <p:cNvSpPr>
                <a:spLocks noChangeArrowheads="1"/>
              </p:cNvSpPr>
              <p:nvPr/>
            </p:nvSpPr>
            <p:spPr bwMode="auto">
              <a:xfrm>
                <a:off x="7687898"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6" name="Rectangle 180"/>
              <p:cNvSpPr>
                <a:spLocks noChangeArrowheads="1"/>
              </p:cNvSpPr>
              <p:nvPr/>
            </p:nvSpPr>
            <p:spPr bwMode="auto">
              <a:xfrm>
                <a:off x="7821691"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7" name="Rectangle 181"/>
              <p:cNvSpPr>
                <a:spLocks noChangeArrowheads="1"/>
              </p:cNvSpPr>
              <p:nvPr/>
            </p:nvSpPr>
            <p:spPr bwMode="auto">
              <a:xfrm>
                <a:off x="7955483"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8" name="Rectangle 182"/>
              <p:cNvSpPr>
                <a:spLocks noChangeArrowheads="1"/>
              </p:cNvSpPr>
              <p:nvPr/>
            </p:nvSpPr>
            <p:spPr bwMode="auto">
              <a:xfrm>
                <a:off x="8089276"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9" name="Rectangle 183"/>
              <p:cNvSpPr>
                <a:spLocks noChangeArrowheads="1"/>
              </p:cNvSpPr>
              <p:nvPr/>
            </p:nvSpPr>
            <p:spPr bwMode="auto">
              <a:xfrm>
                <a:off x="7687898"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0" name="Rectangle 184"/>
              <p:cNvSpPr>
                <a:spLocks noChangeArrowheads="1"/>
              </p:cNvSpPr>
              <p:nvPr/>
            </p:nvSpPr>
            <p:spPr bwMode="auto">
              <a:xfrm>
                <a:off x="7821691"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1" name="Rectangle 185"/>
              <p:cNvSpPr>
                <a:spLocks noChangeArrowheads="1"/>
              </p:cNvSpPr>
              <p:nvPr/>
            </p:nvSpPr>
            <p:spPr bwMode="auto">
              <a:xfrm>
                <a:off x="7955483"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2" name="Rectangle 186"/>
              <p:cNvSpPr>
                <a:spLocks noChangeArrowheads="1"/>
              </p:cNvSpPr>
              <p:nvPr/>
            </p:nvSpPr>
            <p:spPr bwMode="auto">
              <a:xfrm>
                <a:off x="8089276"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3" name="Rectangle 187"/>
              <p:cNvSpPr>
                <a:spLocks noChangeArrowheads="1"/>
              </p:cNvSpPr>
              <p:nvPr/>
            </p:nvSpPr>
            <p:spPr bwMode="auto">
              <a:xfrm>
                <a:off x="7687898"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4" name="Rectangle 188"/>
              <p:cNvSpPr>
                <a:spLocks noChangeArrowheads="1"/>
              </p:cNvSpPr>
              <p:nvPr/>
            </p:nvSpPr>
            <p:spPr bwMode="auto">
              <a:xfrm>
                <a:off x="7821691"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5" name="Rectangle 189"/>
              <p:cNvSpPr>
                <a:spLocks noChangeArrowheads="1"/>
              </p:cNvSpPr>
              <p:nvPr/>
            </p:nvSpPr>
            <p:spPr bwMode="auto">
              <a:xfrm>
                <a:off x="7955483"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6" name="Rectangle 190"/>
              <p:cNvSpPr>
                <a:spLocks noChangeArrowheads="1"/>
              </p:cNvSpPr>
              <p:nvPr/>
            </p:nvSpPr>
            <p:spPr bwMode="auto">
              <a:xfrm>
                <a:off x="8089276"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7" name="Rectangle 191"/>
              <p:cNvSpPr>
                <a:spLocks noChangeArrowheads="1"/>
              </p:cNvSpPr>
              <p:nvPr/>
            </p:nvSpPr>
            <p:spPr bwMode="auto">
              <a:xfrm>
                <a:off x="7123556" y="1752393"/>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8" name="Rectangle 192"/>
              <p:cNvSpPr>
                <a:spLocks noChangeArrowheads="1"/>
              </p:cNvSpPr>
              <p:nvPr/>
            </p:nvSpPr>
            <p:spPr bwMode="auto">
              <a:xfrm>
                <a:off x="7257349"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9" name="Rectangle 193"/>
              <p:cNvSpPr>
                <a:spLocks noChangeArrowheads="1"/>
              </p:cNvSpPr>
              <p:nvPr/>
            </p:nvSpPr>
            <p:spPr bwMode="auto">
              <a:xfrm>
                <a:off x="7391142"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0" name="Rectangle 194"/>
              <p:cNvSpPr>
                <a:spLocks noChangeArrowheads="1"/>
              </p:cNvSpPr>
              <p:nvPr/>
            </p:nvSpPr>
            <p:spPr bwMode="auto">
              <a:xfrm>
                <a:off x="7524934" y="1752393"/>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1" name="Rectangle 195"/>
              <p:cNvSpPr>
                <a:spLocks noChangeArrowheads="1"/>
              </p:cNvSpPr>
              <p:nvPr/>
            </p:nvSpPr>
            <p:spPr bwMode="auto">
              <a:xfrm>
                <a:off x="7123556" y="1903576"/>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2" name="Rectangle 196"/>
              <p:cNvSpPr>
                <a:spLocks noChangeArrowheads="1"/>
              </p:cNvSpPr>
              <p:nvPr/>
            </p:nvSpPr>
            <p:spPr bwMode="auto">
              <a:xfrm>
                <a:off x="7257349"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3" name="Rectangle 197"/>
              <p:cNvSpPr>
                <a:spLocks noChangeArrowheads="1"/>
              </p:cNvSpPr>
              <p:nvPr/>
            </p:nvSpPr>
            <p:spPr bwMode="auto">
              <a:xfrm>
                <a:off x="7391142"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4" name="Rectangle 198"/>
              <p:cNvSpPr>
                <a:spLocks noChangeArrowheads="1"/>
              </p:cNvSpPr>
              <p:nvPr/>
            </p:nvSpPr>
            <p:spPr bwMode="auto">
              <a:xfrm>
                <a:off x="7524934" y="1903576"/>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5" name="Rectangle 199"/>
              <p:cNvSpPr>
                <a:spLocks noChangeArrowheads="1"/>
              </p:cNvSpPr>
              <p:nvPr/>
            </p:nvSpPr>
            <p:spPr bwMode="auto">
              <a:xfrm>
                <a:off x="7123556" y="2054479"/>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6" name="Rectangle 200"/>
              <p:cNvSpPr>
                <a:spLocks noChangeArrowheads="1"/>
              </p:cNvSpPr>
              <p:nvPr/>
            </p:nvSpPr>
            <p:spPr bwMode="auto">
              <a:xfrm>
                <a:off x="7257349"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7" name="Rectangle 201"/>
              <p:cNvSpPr>
                <a:spLocks noChangeArrowheads="1"/>
              </p:cNvSpPr>
              <p:nvPr/>
            </p:nvSpPr>
            <p:spPr bwMode="auto">
              <a:xfrm>
                <a:off x="7391142"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8" name="Rectangle 202"/>
              <p:cNvSpPr>
                <a:spLocks noChangeArrowheads="1"/>
              </p:cNvSpPr>
              <p:nvPr/>
            </p:nvSpPr>
            <p:spPr bwMode="auto">
              <a:xfrm>
                <a:off x="7524934" y="205447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9" name="Rectangle 203"/>
              <p:cNvSpPr>
                <a:spLocks noChangeArrowheads="1"/>
              </p:cNvSpPr>
              <p:nvPr/>
            </p:nvSpPr>
            <p:spPr bwMode="auto">
              <a:xfrm>
                <a:off x="7123556" y="2205662"/>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0" name="Rectangle 204"/>
              <p:cNvSpPr>
                <a:spLocks noChangeArrowheads="1"/>
              </p:cNvSpPr>
              <p:nvPr/>
            </p:nvSpPr>
            <p:spPr bwMode="auto">
              <a:xfrm>
                <a:off x="7257349"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1" name="Rectangle 205"/>
              <p:cNvSpPr>
                <a:spLocks noChangeArrowheads="1"/>
              </p:cNvSpPr>
              <p:nvPr/>
            </p:nvSpPr>
            <p:spPr bwMode="auto">
              <a:xfrm>
                <a:off x="7391142"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2" name="Rectangle 206"/>
              <p:cNvSpPr>
                <a:spLocks noChangeArrowheads="1"/>
              </p:cNvSpPr>
              <p:nvPr/>
            </p:nvSpPr>
            <p:spPr bwMode="auto">
              <a:xfrm>
                <a:off x="7524934" y="220566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3" name="Rectangle 207"/>
              <p:cNvSpPr>
                <a:spLocks noChangeArrowheads="1"/>
              </p:cNvSpPr>
              <p:nvPr/>
            </p:nvSpPr>
            <p:spPr bwMode="auto">
              <a:xfrm>
                <a:off x="7123556" y="2356564"/>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4" name="Rectangle 208"/>
              <p:cNvSpPr>
                <a:spLocks noChangeArrowheads="1"/>
              </p:cNvSpPr>
              <p:nvPr/>
            </p:nvSpPr>
            <p:spPr bwMode="auto">
              <a:xfrm>
                <a:off x="7257349"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5" name="Rectangle 209"/>
              <p:cNvSpPr>
                <a:spLocks noChangeArrowheads="1"/>
              </p:cNvSpPr>
              <p:nvPr/>
            </p:nvSpPr>
            <p:spPr bwMode="auto">
              <a:xfrm>
                <a:off x="7391142"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6" name="Rectangle 210"/>
              <p:cNvSpPr>
                <a:spLocks noChangeArrowheads="1"/>
              </p:cNvSpPr>
              <p:nvPr/>
            </p:nvSpPr>
            <p:spPr bwMode="auto">
              <a:xfrm>
                <a:off x="7524934" y="235656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7" name="Rectangle 211"/>
              <p:cNvSpPr>
                <a:spLocks noChangeArrowheads="1"/>
              </p:cNvSpPr>
              <p:nvPr/>
            </p:nvSpPr>
            <p:spPr bwMode="auto">
              <a:xfrm>
                <a:off x="7123556" y="2507747"/>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8" name="Rectangle 212"/>
              <p:cNvSpPr>
                <a:spLocks noChangeArrowheads="1"/>
              </p:cNvSpPr>
              <p:nvPr/>
            </p:nvSpPr>
            <p:spPr bwMode="auto">
              <a:xfrm>
                <a:off x="7257349"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9" name="Rectangle 213"/>
              <p:cNvSpPr>
                <a:spLocks noChangeArrowheads="1"/>
              </p:cNvSpPr>
              <p:nvPr/>
            </p:nvSpPr>
            <p:spPr bwMode="auto">
              <a:xfrm>
                <a:off x="7391142"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0" name="Rectangle 214"/>
              <p:cNvSpPr>
                <a:spLocks noChangeArrowheads="1"/>
              </p:cNvSpPr>
              <p:nvPr/>
            </p:nvSpPr>
            <p:spPr bwMode="auto">
              <a:xfrm>
                <a:off x="7524934" y="250774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1" name="Rectangle 215"/>
              <p:cNvSpPr>
                <a:spLocks noChangeArrowheads="1"/>
              </p:cNvSpPr>
              <p:nvPr/>
            </p:nvSpPr>
            <p:spPr bwMode="auto">
              <a:xfrm>
                <a:off x="7342056" y="2730174"/>
                <a:ext cx="624085" cy="14725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2" name="Rectangle 216"/>
              <p:cNvSpPr>
                <a:spLocks noChangeArrowheads="1"/>
              </p:cNvSpPr>
              <p:nvPr/>
            </p:nvSpPr>
            <p:spPr bwMode="auto">
              <a:xfrm>
                <a:off x="7342056" y="2698479"/>
                <a:ext cx="624085" cy="35902"/>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3" name="Freeform 6"/>
              <p:cNvSpPr>
                <a:spLocks/>
              </p:cNvSpPr>
              <p:nvPr/>
            </p:nvSpPr>
            <p:spPr bwMode="auto">
              <a:xfrm>
                <a:off x="7357597" y="1632695"/>
                <a:ext cx="520067" cy="1151578"/>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674" name="Rectangle 7"/>
              <p:cNvSpPr>
                <a:spLocks noChangeArrowheads="1"/>
              </p:cNvSpPr>
              <p:nvPr/>
            </p:nvSpPr>
            <p:spPr bwMode="auto">
              <a:xfrm>
                <a:off x="7281975" y="2333194"/>
                <a:ext cx="664678" cy="749587"/>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675" name="Rectangle 8"/>
              <p:cNvSpPr>
                <a:spLocks noChangeArrowheads="1"/>
              </p:cNvSpPr>
              <p:nvPr/>
            </p:nvSpPr>
            <p:spPr bwMode="auto">
              <a:xfrm>
                <a:off x="7465060" y="1801186"/>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6" name="Rectangle 9"/>
              <p:cNvSpPr>
                <a:spLocks noChangeArrowheads="1"/>
              </p:cNvSpPr>
              <p:nvPr/>
            </p:nvSpPr>
            <p:spPr bwMode="auto">
              <a:xfrm>
                <a:off x="7465060" y="1955084"/>
                <a:ext cx="92869" cy="888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7" name="Rectangle 10"/>
              <p:cNvSpPr>
                <a:spLocks noChangeArrowheads="1"/>
              </p:cNvSpPr>
              <p:nvPr/>
            </p:nvSpPr>
            <p:spPr bwMode="auto">
              <a:xfrm>
                <a:off x="7465060" y="210765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8" name="Rectangle 11"/>
              <p:cNvSpPr>
                <a:spLocks noChangeArrowheads="1"/>
              </p:cNvSpPr>
              <p:nvPr/>
            </p:nvSpPr>
            <p:spPr bwMode="auto">
              <a:xfrm>
                <a:off x="7672025" y="1801186"/>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9" name="Rectangle 12"/>
              <p:cNvSpPr>
                <a:spLocks noChangeArrowheads="1"/>
              </p:cNvSpPr>
              <p:nvPr/>
            </p:nvSpPr>
            <p:spPr bwMode="auto">
              <a:xfrm>
                <a:off x="7672025" y="1955084"/>
                <a:ext cx="92869" cy="888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0" name="Rectangle 13"/>
              <p:cNvSpPr>
                <a:spLocks noChangeArrowheads="1"/>
              </p:cNvSpPr>
              <p:nvPr/>
            </p:nvSpPr>
            <p:spPr bwMode="auto">
              <a:xfrm>
                <a:off x="7672025" y="210765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1" name="Rectangle 15"/>
              <p:cNvSpPr>
                <a:spLocks noChangeArrowheads="1"/>
              </p:cNvSpPr>
              <p:nvPr/>
            </p:nvSpPr>
            <p:spPr bwMode="auto">
              <a:xfrm>
                <a:off x="7751627" y="2402182"/>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2" name="Rectangle 16"/>
              <p:cNvSpPr>
                <a:spLocks noChangeArrowheads="1"/>
              </p:cNvSpPr>
              <p:nvPr/>
            </p:nvSpPr>
            <p:spPr bwMode="auto">
              <a:xfrm>
                <a:off x="7560582" y="257863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3" name="Rectangle 17"/>
              <p:cNvSpPr>
                <a:spLocks noChangeArrowheads="1"/>
              </p:cNvSpPr>
              <p:nvPr/>
            </p:nvSpPr>
            <p:spPr bwMode="auto">
              <a:xfrm>
                <a:off x="7751627" y="257863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4" name="Rectangle 18"/>
              <p:cNvSpPr>
                <a:spLocks noChangeArrowheads="1"/>
              </p:cNvSpPr>
              <p:nvPr/>
            </p:nvSpPr>
            <p:spPr bwMode="auto">
              <a:xfrm>
                <a:off x="7560582" y="2739165"/>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5" name="Rectangle 19"/>
              <p:cNvSpPr>
                <a:spLocks noChangeArrowheads="1"/>
              </p:cNvSpPr>
              <p:nvPr/>
            </p:nvSpPr>
            <p:spPr bwMode="auto">
              <a:xfrm>
                <a:off x="7751627" y="2739165"/>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6" name="Rectangle 20"/>
              <p:cNvSpPr>
                <a:spLocks noChangeArrowheads="1"/>
              </p:cNvSpPr>
              <p:nvPr/>
            </p:nvSpPr>
            <p:spPr bwMode="auto">
              <a:xfrm>
                <a:off x="7528742" y="1595547"/>
                <a:ext cx="165838" cy="61028"/>
              </a:xfrm>
              <a:prstGeom prst="rect">
                <a:avLst/>
              </a:prstGeom>
              <a:gradFill>
                <a:gsLst>
                  <a:gs pos="0">
                    <a:srgbClr val="A3A3A3"/>
                  </a:gs>
                  <a:gs pos="100000">
                    <a:srgbClr val="A3A3A3">
                      <a:lumMod val="50000"/>
                    </a:srgbClr>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7" name="Rectangle 22"/>
              <p:cNvSpPr>
                <a:spLocks noChangeArrowheads="1"/>
              </p:cNvSpPr>
              <p:nvPr/>
            </p:nvSpPr>
            <p:spPr bwMode="auto">
              <a:xfrm>
                <a:off x="7320450" y="2288086"/>
                <a:ext cx="587729" cy="45108"/>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688" name="Rectangle 23"/>
              <p:cNvSpPr>
                <a:spLocks noChangeArrowheads="1"/>
              </p:cNvSpPr>
              <p:nvPr/>
            </p:nvSpPr>
            <p:spPr bwMode="auto">
              <a:xfrm>
                <a:off x="7418626" y="2915616"/>
                <a:ext cx="372804" cy="14859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9" name="Rectangle 24"/>
              <p:cNvSpPr>
                <a:spLocks noChangeArrowheads="1"/>
              </p:cNvSpPr>
              <p:nvPr/>
            </p:nvSpPr>
            <p:spPr bwMode="auto">
              <a:xfrm>
                <a:off x="7408012" y="1627388"/>
                <a:ext cx="419238" cy="58375"/>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690" name="Rectangle 40"/>
              <p:cNvSpPr>
                <a:spLocks noChangeArrowheads="1"/>
              </p:cNvSpPr>
              <p:nvPr/>
            </p:nvSpPr>
            <p:spPr bwMode="auto">
              <a:xfrm>
                <a:off x="7235825" y="2553139"/>
                <a:ext cx="519585" cy="529361"/>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691" name="Rectangle 41"/>
              <p:cNvSpPr>
                <a:spLocks noChangeArrowheads="1"/>
              </p:cNvSpPr>
              <p:nvPr/>
            </p:nvSpPr>
            <p:spPr bwMode="auto">
              <a:xfrm>
                <a:off x="7282016"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2" name="Rectangle 42"/>
              <p:cNvSpPr>
                <a:spLocks noChangeArrowheads="1"/>
              </p:cNvSpPr>
              <p:nvPr/>
            </p:nvSpPr>
            <p:spPr bwMode="auto">
              <a:xfrm>
                <a:off x="7398592"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3" name="Rectangle 43"/>
              <p:cNvSpPr>
                <a:spLocks noChangeArrowheads="1"/>
              </p:cNvSpPr>
              <p:nvPr/>
            </p:nvSpPr>
            <p:spPr bwMode="auto">
              <a:xfrm>
                <a:off x="7515414" y="2610327"/>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4" name="Rectangle 44"/>
              <p:cNvSpPr>
                <a:spLocks noChangeArrowheads="1"/>
              </p:cNvSpPr>
              <p:nvPr/>
            </p:nvSpPr>
            <p:spPr bwMode="auto">
              <a:xfrm>
                <a:off x="7630768"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5" name="Rectangle 46"/>
              <p:cNvSpPr>
                <a:spLocks noChangeArrowheads="1"/>
              </p:cNvSpPr>
              <p:nvPr/>
            </p:nvSpPr>
            <p:spPr bwMode="auto">
              <a:xfrm>
                <a:off x="7282016"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6" name="Rectangle 47"/>
              <p:cNvSpPr>
                <a:spLocks noChangeArrowheads="1"/>
              </p:cNvSpPr>
              <p:nvPr/>
            </p:nvSpPr>
            <p:spPr bwMode="auto">
              <a:xfrm>
                <a:off x="7398592"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7" name="Rectangle 48"/>
              <p:cNvSpPr>
                <a:spLocks noChangeArrowheads="1"/>
              </p:cNvSpPr>
              <p:nvPr/>
            </p:nvSpPr>
            <p:spPr bwMode="auto">
              <a:xfrm>
                <a:off x="7515414" y="2721283"/>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8" name="Rectangle 49"/>
              <p:cNvSpPr>
                <a:spLocks noChangeArrowheads="1"/>
              </p:cNvSpPr>
              <p:nvPr/>
            </p:nvSpPr>
            <p:spPr bwMode="auto">
              <a:xfrm>
                <a:off x="7630768"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9" name="Rectangle 51"/>
              <p:cNvSpPr>
                <a:spLocks noChangeArrowheads="1"/>
              </p:cNvSpPr>
              <p:nvPr/>
            </p:nvSpPr>
            <p:spPr bwMode="auto">
              <a:xfrm>
                <a:off x="7282016"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0" name="Rectangle 52"/>
              <p:cNvSpPr>
                <a:spLocks noChangeArrowheads="1"/>
              </p:cNvSpPr>
              <p:nvPr/>
            </p:nvSpPr>
            <p:spPr bwMode="auto">
              <a:xfrm>
                <a:off x="7398592"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1" name="Rectangle 53"/>
              <p:cNvSpPr>
                <a:spLocks noChangeArrowheads="1"/>
              </p:cNvSpPr>
              <p:nvPr/>
            </p:nvSpPr>
            <p:spPr bwMode="auto">
              <a:xfrm>
                <a:off x="7515414" y="2834438"/>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2" name="Rectangle 54"/>
              <p:cNvSpPr>
                <a:spLocks noChangeArrowheads="1"/>
              </p:cNvSpPr>
              <p:nvPr/>
            </p:nvSpPr>
            <p:spPr bwMode="auto">
              <a:xfrm>
                <a:off x="7630768"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3" name="AutoShape 27"/>
              <p:cNvSpPr>
                <a:spLocks noChangeAspect="1" noChangeArrowheads="1" noTextEdit="1"/>
              </p:cNvSpPr>
              <p:nvPr/>
            </p:nvSpPr>
            <p:spPr bwMode="auto">
              <a:xfrm>
                <a:off x="7736778" y="2332440"/>
                <a:ext cx="553234" cy="7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4" name="Rectangle 703"/>
              <p:cNvSpPr>
                <a:spLocks noChangeArrowheads="1"/>
              </p:cNvSpPr>
              <p:nvPr/>
            </p:nvSpPr>
            <p:spPr bwMode="auto">
              <a:xfrm>
                <a:off x="7736778" y="2384181"/>
                <a:ext cx="554561" cy="697845"/>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705" name="Rectangle 704"/>
              <p:cNvSpPr>
                <a:spLocks noChangeArrowheads="1"/>
              </p:cNvSpPr>
              <p:nvPr/>
            </p:nvSpPr>
            <p:spPr bwMode="auto">
              <a:xfrm>
                <a:off x="7792499" y="2463783"/>
                <a:ext cx="116750"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6" name="Rectangle 705"/>
              <p:cNvSpPr>
                <a:spLocks noChangeArrowheads="1"/>
              </p:cNvSpPr>
              <p:nvPr/>
            </p:nvSpPr>
            <p:spPr bwMode="auto">
              <a:xfrm>
                <a:off x="7957010" y="2463783"/>
                <a:ext cx="118076"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7" name="Rectangle 706"/>
              <p:cNvSpPr>
                <a:spLocks noChangeArrowheads="1"/>
              </p:cNvSpPr>
              <p:nvPr/>
            </p:nvSpPr>
            <p:spPr bwMode="auto">
              <a:xfrm>
                <a:off x="8122848" y="2463783"/>
                <a:ext cx="118076"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8" name="Rectangle 707"/>
              <p:cNvSpPr>
                <a:spLocks noChangeArrowheads="1"/>
              </p:cNvSpPr>
              <p:nvPr/>
            </p:nvSpPr>
            <p:spPr bwMode="auto">
              <a:xfrm>
                <a:off x="7792499" y="2662789"/>
                <a:ext cx="116750"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9" name="Rectangle 708"/>
              <p:cNvSpPr>
                <a:spLocks noChangeArrowheads="1"/>
              </p:cNvSpPr>
              <p:nvPr/>
            </p:nvSpPr>
            <p:spPr bwMode="auto">
              <a:xfrm>
                <a:off x="7957010" y="2662789"/>
                <a:ext cx="118076"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0" name="Rectangle 709"/>
              <p:cNvSpPr>
                <a:spLocks noChangeArrowheads="1"/>
              </p:cNvSpPr>
              <p:nvPr/>
            </p:nvSpPr>
            <p:spPr bwMode="auto">
              <a:xfrm>
                <a:off x="8122848" y="2662789"/>
                <a:ext cx="118076"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1" name="Freeform 710"/>
              <p:cNvSpPr>
                <a:spLocks/>
              </p:cNvSpPr>
              <p:nvPr/>
            </p:nvSpPr>
            <p:spPr bwMode="auto">
              <a:xfrm>
                <a:off x="7736778" y="2332440"/>
                <a:ext cx="554561" cy="95523"/>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712" name="Rectangle 711"/>
              <p:cNvSpPr>
                <a:spLocks noChangeArrowheads="1"/>
              </p:cNvSpPr>
              <p:nvPr/>
            </p:nvSpPr>
            <p:spPr bwMode="auto">
              <a:xfrm>
                <a:off x="8122848" y="2862927"/>
                <a:ext cx="128690"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3" name="Rectangle 43"/>
              <p:cNvSpPr>
                <a:spLocks noChangeArrowheads="1"/>
              </p:cNvSpPr>
              <p:nvPr/>
            </p:nvSpPr>
            <p:spPr bwMode="auto">
              <a:xfrm>
                <a:off x="7792499" y="2863121"/>
                <a:ext cx="116750"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4" name="Rectangle 44"/>
              <p:cNvSpPr>
                <a:spLocks noChangeArrowheads="1"/>
              </p:cNvSpPr>
              <p:nvPr/>
            </p:nvSpPr>
            <p:spPr bwMode="auto">
              <a:xfrm>
                <a:off x="7957010" y="2863121"/>
                <a:ext cx="118076"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25" name="Group 424"/>
            <p:cNvGrpSpPr/>
            <p:nvPr/>
          </p:nvGrpSpPr>
          <p:grpSpPr>
            <a:xfrm>
              <a:off x="581062" y="2034234"/>
              <a:ext cx="1952956" cy="1506319"/>
              <a:chOff x="581062" y="1577034"/>
              <a:chExt cx="1952956" cy="1506319"/>
            </a:xfrm>
          </p:grpSpPr>
          <p:sp>
            <p:nvSpPr>
              <p:cNvPr id="455" name="AutoShape 164"/>
              <p:cNvSpPr>
                <a:spLocks noChangeAspect="1" noChangeArrowheads="1" noTextEdit="1"/>
              </p:cNvSpPr>
              <p:nvPr/>
            </p:nvSpPr>
            <p:spPr bwMode="auto">
              <a:xfrm>
                <a:off x="1381213" y="1577034"/>
                <a:ext cx="1152805" cy="122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6" name="Rectangle 167"/>
              <p:cNvSpPr>
                <a:spLocks noChangeArrowheads="1"/>
              </p:cNvSpPr>
              <p:nvPr/>
            </p:nvSpPr>
            <p:spPr bwMode="auto">
              <a:xfrm>
                <a:off x="1994079" y="1653888"/>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7" name="Rectangle 171"/>
              <p:cNvSpPr>
                <a:spLocks noChangeArrowheads="1"/>
              </p:cNvSpPr>
              <p:nvPr/>
            </p:nvSpPr>
            <p:spPr bwMode="auto">
              <a:xfrm>
                <a:off x="1994079" y="1805071"/>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8" name="Rectangle 175"/>
              <p:cNvSpPr>
                <a:spLocks noChangeArrowheads="1"/>
              </p:cNvSpPr>
              <p:nvPr/>
            </p:nvSpPr>
            <p:spPr bwMode="auto">
              <a:xfrm>
                <a:off x="1994079" y="195597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9" name="Rectangle 179"/>
              <p:cNvSpPr>
                <a:spLocks noChangeArrowheads="1"/>
              </p:cNvSpPr>
              <p:nvPr/>
            </p:nvSpPr>
            <p:spPr bwMode="auto">
              <a:xfrm>
                <a:off x="1994079" y="210715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0" name="Rectangle 183"/>
              <p:cNvSpPr>
                <a:spLocks noChangeArrowheads="1"/>
              </p:cNvSpPr>
              <p:nvPr/>
            </p:nvSpPr>
            <p:spPr bwMode="auto">
              <a:xfrm>
                <a:off x="1994079" y="225805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1" name="Rectangle 187"/>
              <p:cNvSpPr>
                <a:spLocks noChangeArrowheads="1"/>
              </p:cNvSpPr>
              <p:nvPr/>
            </p:nvSpPr>
            <p:spPr bwMode="auto">
              <a:xfrm>
                <a:off x="1994079"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2" name="Rectangle 188"/>
              <p:cNvSpPr>
                <a:spLocks noChangeArrowheads="1"/>
              </p:cNvSpPr>
              <p:nvPr/>
            </p:nvSpPr>
            <p:spPr bwMode="auto">
              <a:xfrm>
                <a:off x="2127872"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3" name="Rectangle 189"/>
              <p:cNvSpPr>
                <a:spLocks noChangeArrowheads="1"/>
              </p:cNvSpPr>
              <p:nvPr/>
            </p:nvSpPr>
            <p:spPr bwMode="auto">
              <a:xfrm>
                <a:off x="2261664"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4" name="Rectangle 190"/>
              <p:cNvSpPr>
                <a:spLocks noChangeArrowheads="1"/>
              </p:cNvSpPr>
              <p:nvPr/>
            </p:nvSpPr>
            <p:spPr bwMode="auto">
              <a:xfrm>
                <a:off x="2395457"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5" name="Rectangle 192"/>
              <p:cNvSpPr>
                <a:spLocks noChangeArrowheads="1"/>
              </p:cNvSpPr>
              <p:nvPr/>
            </p:nvSpPr>
            <p:spPr bwMode="auto">
              <a:xfrm>
                <a:off x="1563530" y="1653888"/>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6" name="Rectangle 193"/>
              <p:cNvSpPr>
                <a:spLocks noChangeArrowheads="1"/>
              </p:cNvSpPr>
              <p:nvPr/>
            </p:nvSpPr>
            <p:spPr bwMode="auto">
              <a:xfrm>
                <a:off x="1697323" y="1653888"/>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7" name="Rectangle 194"/>
              <p:cNvSpPr>
                <a:spLocks noChangeArrowheads="1"/>
              </p:cNvSpPr>
              <p:nvPr/>
            </p:nvSpPr>
            <p:spPr bwMode="auto">
              <a:xfrm>
                <a:off x="1831115" y="1653888"/>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8" name="Rectangle 196"/>
              <p:cNvSpPr>
                <a:spLocks noChangeArrowheads="1"/>
              </p:cNvSpPr>
              <p:nvPr/>
            </p:nvSpPr>
            <p:spPr bwMode="auto">
              <a:xfrm>
                <a:off x="1563530" y="1805071"/>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9" name="Rectangle 197"/>
              <p:cNvSpPr>
                <a:spLocks noChangeArrowheads="1"/>
              </p:cNvSpPr>
              <p:nvPr/>
            </p:nvSpPr>
            <p:spPr bwMode="auto">
              <a:xfrm>
                <a:off x="1697323" y="1805071"/>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0" name="Rectangle 198"/>
              <p:cNvSpPr>
                <a:spLocks noChangeArrowheads="1"/>
              </p:cNvSpPr>
              <p:nvPr/>
            </p:nvSpPr>
            <p:spPr bwMode="auto">
              <a:xfrm>
                <a:off x="1831115" y="1805071"/>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1" name="Rectangle 200"/>
              <p:cNvSpPr>
                <a:spLocks noChangeArrowheads="1"/>
              </p:cNvSpPr>
              <p:nvPr/>
            </p:nvSpPr>
            <p:spPr bwMode="auto">
              <a:xfrm>
                <a:off x="1563530" y="195597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2" name="Rectangle 201"/>
              <p:cNvSpPr>
                <a:spLocks noChangeArrowheads="1"/>
              </p:cNvSpPr>
              <p:nvPr/>
            </p:nvSpPr>
            <p:spPr bwMode="auto">
              <a:xfrm>
                <a:off x="1697323" y="195597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3" name="Rectangle 202"/>
              <p:cNvSpPr>
                <a:spLocks noChangeArrowheads="1"/>
              </p:cNvSpPr>
              <p:nvPr/>
            </p:nvSpPr>
            <p:spPr bwMode="auto">
              <a:xfrm>
                <a:off x="1831115" y="1955974"/>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4" name="Rectangle 203"/>
              <p:cNvSpPr>
                <a:spLocks noChangeArrowheads="1"/>
              </p:cNvSpPr>
              <p:nvPr/>
            </p:nvSpPr>
            <p:spPr bwMode="auto">
              <a:xfrm>
                <a:off x="1429737" y="2107157"/>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5" name="Rectangle 204"/>
              <p:cNvSpPr>
                <a:spLocks noChangeArrowheads="1"/>
              </p:cNvSpPr>
              <p:nvPr/>
            </p:nvSpPr>
            <p:spPr bwMode="auto">
              <a:xfrm>
                <a:off x="1563530" y="210715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6" name="Rectangle 205"/>
              <p:cNvSpPr>
                <a:spLocks noChangeArrowheads="1"/>
              </p:cNvSpPr>
              <p:nvPr/>
            </p:nvSpPr>
            <p:spPr bwMode="auto">
              <a:xfrm>
                <a:off x="1697323" y="210715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7" name="Rectangle 206"/>
              <p:cNvSpPr>
                <a:spLocks noChangeArrowheads="1"/>
              </p:cNvSpPr>
              <p:nvPr/>
            </p:nvSpPr>
            <p:spPr bwMode="auto">
              <a:xfrm>
                <a:off x="1831115" y="2107157"/>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8" name="Rectangle 207"/>
              <p:cNvSpPr>
                <a:spLocks noChangeArrowheads="1"/>
              </p:cNvSpPr>
              <p:nvPr/>
            </p:nvSpPr>
            <p:spPr bwMode="auto">
              <a:xfrm>
                <a:off x="1429737" y="2258059"/>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9" name="Rectangle 208"/>
              <p:cNvSpPr>
                <a:spLocks noChangeArrowheads="1"/>
              </p:cNvSpPr>
              <p:nvPr/>
            </p:nvSpPr>
            <p:spPr bwMode="auto">
              <a:xfrm>
                <a:off x="1563530" y="225805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0" name="Rectangle 209"/>
              <p:cNvSpPr>
                <a:spLocks noChangeArrowheads="1"/>
              </p:cNvSpPr>
              <p:nvPr/>
            </p:nvSpPr>
            <p:spPr bwMode="auto">
              <a:xfrm>
                <a:off x="1697323" y="225805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1" name="Rectangle 210"/>
              <p:cNvSpPr>
                <a:spLocks noChangeArrowheads="1"/>
              </p:cNvSpPr>
              <p:nvPr/>
            </p:nvSpPr>
            <p:spPr bwMode="auto">
              <a:xfrm>
                <a:off x="1831115" y="2258059"/>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2" name="Rectangle 211"/>
              <p:cNvSpPr>
                <a:spLocks noChangeArrowheads="1"/>
              </p:cNvSpPr>
              <p:nvPr/>
            </p:nvSpPr>
            <p:spPr bwMode="auto">
              <a:xfrm>
                <a:off x="1429737" y="2409242"/>
                <a:ext cx="9648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3" name="Rectangle 212"/>
              <p:cNvSpPr>
                <a:spLocks noChangeArrowheads="1"/>
              </p:cNvSpPr>
              <p:nvPr/>
            </p:nvSpPr>
            <p:spPr bwMode="auto">
              <a:xfrm>
                <a:off x="1563530"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4" name="Rectangle 213"/>
              <p:cNvSpPr>
                <a:spLocks noChangeArrowheads="1"/>
              </p:cNvSpPr>
              <p:nvPr/>
            </p:nvSpPr>
            <p:spPr bwMode="auto">
              <a:xfrm>
                <a:off x="1697323"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5" name="Rectangle 214"/>
              <p:cNvSpPr>
                <a:spLocks noChangeArrowheads="1"/>
              </p:cNvSpPr>
              <p:nvPr/>
            </p:nvSpPr>
            <p:spPr bwMode="auto">
              <a:xfrm>
                <a:off x="1831115" y="2409242"/>
                <a:ext cx="96768" cy="9340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6" name="Rectangle 215"/>
              <p:cNvSpPr>
                <a:spLocks noChangeArrowheads="1"/>
              </p:cNvSpPr>
              <p:nvPr/>
            </p:nvSpPr>
            <p:spPr bwMode="auto">
              <a:xfrm>
                <a:off x="1648237" y="2631669"/>
                <a:ext cx="624085" cy="14725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7" name="Rectangle 216"/>
              <p:cNvSpPr>
                <a:spLocks noChangeArrowheads="1"/>
              </p:cNvSpPr>
              <p:nvPr/>
            </p:nvSpPr>
            <p:spPr bwMode="auto">
              <a:xfrm>
                <a:off x="1648237" y="2599974"/>
                <a:ext cx="624085" cy="35902"/>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8" name="Freeform 6"/>
              <p:cNvSpPr>
                <a:spLocks/>
              </p:cNvSpPr>
              <p:nvPr/>
            </p:nvSpPr>
            <p:spPr bwMode="auto">
              <a:xfrm>
                <a:off x="1591701" y="1632695"/>
                <a:ext cx="520067" cy="1151578"/>
              </a:xfrm>
              <a:custGeom>
                <a:avLst/>
                <a:gdLst>
                  <a:gd name="T0" fmla="*/ 351 w 392"/>
                  <a:gd name="T1" fmla="*/ 40 h 868"/>
                  <a:gd name="T2" fmla="*/ 351 w 392"/>
                  <a:gd name="T3" fmla="*/ 0 h 868"/>
                  <a:gd name="T4" fmla="*/ 41 w 392"/>
                  <a:gd name="T5" fmla="*/ 0 h 868"/>
                  <a:gd name="T6" fmla="*/ 41 w 392"/>
                  <a:gd name="T7" fmla="*/ 40 h 868"/>
                  <a:gd name="T8" fmla="*/ 0 w 392"/>
                  <a:gd name="T9" fmla="*/ 40 h 868"/>
                  <a:gd name="T10" fmla="*/ 0 w 392"/>
                  <a:gd name="T11" fmla="*/ 868 h 868"/>
                  <a:gd name="T12" fmla="*/ 392 w 392"/>
                  <a:gd name="T13" fmla="*/ 868 h 868"/>
                  <a:gd name="T14" fmla="*/ 392 w 392"/>
                  <a:gd name="T15" fmla="*/ 40 h 868"/>
                  <a:gd name="T16" fmla="*/ 351 w 392"/>
                  <a:gd name="T17" fmla="*/ 4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868">
                    <a:moveTo>
                      <a:pt x="351" y="40"/>
                    </a:moveTo>
                    <a:lnTo>
                      <a:pt x="351" y="0"/>
                    </a:lnTo>
                    <a:lnTo>
                      <a:pt x="41" y="0"/>
                    </a:lnTo>
                    <a:lnTo>
                      <a:pt x="41" y="40"/>
                    </a:lnTo>
                    <a:lnTo>
                      <a:pt x="0" y="40"/>
                    </a:lnTo>
                    <a:lnTo>
                      <a:pt x="0" y="868"/>
                    </a:lnTo>
                    <a:lnTo>
                      <a:pt x="392" y="868"/>
                    </a:lnTo>
                    <a:lnTo>
                      <a:pt x="392" y="40"/>
                    </a:lnTo>
                    <a:lnTo>
                      <a:pt x="351" y="40"/>
                    </a:ln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489" name="Rectangle 7"/>
              <p:cNvSpPr>
                <a:spLocks noChangeArrowheads="1"/>
              </p:cNvSpPr>
              <p:nvPr/>
            </p:nvSpPr>
            <p:spPr bwMode="auto">
              <a:xfrm>
                <a:off x="1516079" y="2333194"/>
                <a:ext cx="664678" cy="749587"/>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490" name="Rectangle 8"/>
              <p:cNvSpPr>
                <a:spLocks noChangeArrowheads="1"/>
              </p:cNvSpPr>
              <p:nvPr/>
            </p:nvSpPr>
            <p:spPr bwMode="auto">
              <a:xfrm>
                <a:off x="1699164" y="1801186"/>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1" name="Rectangle 9"/>
              <p:cNvSpPr>
                <a:spLocks noChangeArrowheads="1"/>
              </p:cNvSpPr>
              <p:nvPr/>
            </p:nvSpPr>
            <p:spPr bwMode="auto">
              <a:xfrm>
                <a:off x="1699164" y="1955084"/>
                <a:ext cx="92869" cy="888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2" name="Rectangle 10"/>
              <p:cNvSpPr>
                <a:spLocks noChangeArrowheads="1"/>
              </p:cNvSpPr>
              <p:nvPr/>
            </p:nvSpPr>
            <p:spPr bwMode="auto">
              <a:xfrm>
                <a:off x="1699164" y="210765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3" name="Rectangle 11"/>
              <p:cNvSpPr>
                <a:spLocks noChangeArrowheads="1"/>
              </p:cNvSpPr>
              <p:nvPr/>
            </p:nvSpPr>
            <p:spPr bwMode="auto">
              <a:xfrm>
                <a:off x="1906129" y="1801186"/>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4" name="Rectangle 12"/>
              <p:cNvSpPr>
                <a:spLocks noChangeArrowheads="1"/>
              </p:cNvSpPr>
              <p:nvPr/>
            </p:nvSpPr>
            <p:spPr bwMode="auto">
              <a:xfrm>
                <a:off x="1906129" y="1955084"/>
                <a:ext cx="92869" cy="888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5" name="Rectangle 13"/>
              <p:cNvSpPr>
                <a:spLocks noChangeArrowheads="1"/>
              </p:cNvSpPr>
              <p:nvPr/>
            </p:nvSpPr>
            <p:spPr bwMode="auto">
              <a:xfrm>
                <a:off x="1906129" y="210765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6" name="Rectangle 14"/>
              <p:cNvSpPr>
                <a:spLocks noChangeArrowheads="1"/>
              </p:cNvSpPr>
              <p:nvPr/>
            </p:nvSpPr>
            <p:spPr bwMode="auto">
              <a:xfrm>
                <a:off x="1794686" y="2402182"/>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7" name="Rectangle 15"/>
              <p:cNvSpPr>
                <a:spLocks noChangeArrowheads="1"/>
              </p:cNvSpPr>
              <p:nvPr/>
            </p:nvSpPr>
            <p:spPr bwMode="auto">
              <a:xfrm>
                <a:off x="1985731" y="2402182"/>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8" name="Rectangle 16"/>
              <p:cNvSpPr>
                <a:spLocks noChangeArrowheads="1"/>
              </p:cNvSpPr>
              <p:nvPr/>
            </p:nvSpPr>
            <p:spPr bwMode="auto">
              <a:xfrm>
                <a:off x="1794686" y="257863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9" name="Rectangle 17"/>
              <p:cNvSpPr>
                <a:spLocks noChangeArrowheads="1"/>
              </p:cNvSpPr>
              <p:nvPr/>
            </p:nvSpPr>
            <p:spPr bwMode="auto">
              <a:xfrm>
                <a:off x="1985731" y="2578634"/>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0" name="Rectangle 18"/>
              <p:cNvSpPr>
                <a:spLocks noChangeArrowheads="1"/>
              </p:cNvSpPr>
              <p:nvPr/>
            </p:nvSpPr>
            <p:spPr bwMode="auto">
              <a:xfrm>
                <a:off x="1794686" y="2739165"/>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1" name="Rectangle 19"/>
              <p:cNvSpPr>
                <a:spLocks noChangeArrowheads="1"/>
              </p:cNvSpPr>
              <p:nvPr/>
            </p:nvSpPr>
            <p:spPr bwMode="auto">
              <a:xfrm>
                <a:off x="1985731" y="2739165"/>
                <a:ext cx="92869" cy="902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2" name="Rectangle 20"/>
              <p:cNvSpPr>
                <a:spLocks noChangeArrowheads="1"/>
              </p:cNvSpPr>
              <p:nvPr/>
            </p:nvSpPr>
            <p:spPr bwMode="auto">
              <a:xfrm>
                <a:off x="1762846" y="1595547"/>
                <a:ext cx="165838" cy="61028"/>
              </a:xfrm>
              <a:prstGeom prst="rect">
                <a:avLst/>
              </a:prstGeom>
              <a:gradFill>
                <a:gsLst>
                  <a:gs pos="0">
                    <a:srgbClr val="A3A3A3"/>
                  </a:gs>
                  <a:gs pos="100000">
                    <a:srgbClr val="A3A3A3">
                      <a:lumMod val="50000"/>
                    </a:srgbClr>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3" name="Rectangle 22"/>
              <p:cNvSpPr>
                <a:spLocks noChangeArrowheads="1"/>
              </p:cNvSpPr>
              <p:nvPr/>
            </p:nvSpPr>
            <p:spPr bwMode="auto">
              <a:xfrm>
                <a:off x="1554554" y="2288086"/>
                <a:ext cx="587729" cy="45108"/>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504" name="Rectangle 23"/>
              <p:cNvSpPr>
                <a:spLocks noChangeArrowheads="1"/>
              </p:cNvSpPr>
              <p:nvPr/>
            </p:nvSpPr>
            <p:spPr bwMode="auto">
              <a:xfrm>
                <a:off x="1652730" y="2915616"/>
                <a:ext cx="372804" cy="14859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5" name="Rectangle 24"/>
              <p:cNvSpPr>
                <a:spLocks noChangeArrowheads="1"/>
              </p:cNvSpPr>
              <p:nvPr/>
            </p:nvSpPr>
            <p:spPr bwMode="auto">
              <a:xfrm>
                <a:off x="1642116" y="1627388"/>
                <a:ext cx="419238" cy="58375"/>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506" name="Rectangle 76"/>
              <p:cNvSpPr>
                <a:spLocks noChangeArrowheads="1"/>
              </p:cNvSpPr>
              <p:nvPr/>
            </p:nvSpPr>
            <p:spPr bwMode="auto">
              <a:xfrm>
                <a:off x="755184" y="1669360"/>
                <a:ext cx="322387" cy="59745"/>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507" name="Rectangle 77"/>
              <p:cNvSpPr>
                <a:spLocks noChangeArrowheads="1"/>
              </p:cNvSpPr>
              <p:nvPr/>
            </p:nvSpPr>
            <p:spPr bwMode="auto">
              <a:xfrm>
                <a:off x="690115" y="1727922"/>
                <a:ext cx="453117" cy="1252875"/>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508" name="Rectangle 78"/>
              <p:cNvSpPr>
                <a:spLocks noChangeArrowheads="1"/>
              </p:cNvSpPr>
              <p:nvPr/>
            </p:nvSpPr>
            <p:spPr bwMode="auto">
              <a:xfrm>
                <a:off x="714959" y="1785893"/>
                <a:ext cx="208813" cy="526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9" name="Rectangle 79"/>
              <p:cNvSpPr>
                <a:spLocks noChangeArrowheads="1"/>
              </p:cNvSpPr>
              <p:nvPr/>
            </p:nvSpPr>
            <p:spPr bwMode="auto">
              <a:xfrm>
                <a:off x="714959" y="1863384"/>
                <a:ext cx="208813"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0" name="Rectangle 80"/>
              <p:cNvSpPr>
                <a:spLocks noChangeArrowheads="1"/>
              </p:cNvSpPr>
              <p:nvPr/>
            </p:nvSpPr>
            <p:spPr bwMode="auto">
              <a:xfrm>
                <a:off x="714959" y="1941467"/>
                <a:ext cx="208813"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1" name="Rectangle 81"/>
              <p:cNvSpPr>
                <a:spLocks noChangeArrowheads="1"/>
              </p:cNvSpPr>
              <p:nvPr/>
            </p:nvSpPr>
            <p:spPr bwMode="auto">
              <a:xfrm>
                <a:off x="714959" y="2019550"/>
                <a:ext cx="208813"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2" name="Rectangle 82"/>
              <p:cNvSpPr>
                <a:spLocks noChangeArrowheads="1"/>
              </p:cNvSpPr>
              <p:nvPr/>
            </p:nvSpPr>
            <p:spPr bwMode="auto">
              <a:xfrm>
                <a:off x="714959" y="2098224"/>
                <a:ext cx="208813"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3" name="Rectangle 83"/>
              <p:cNvSpPr>
                <a:spLocks noChangeArrowheads="1"/>
              </p:cNvSpPr>
              <p:nvPr/>
            </p:nvSpPr>
            <p:spPr bwMode="auto">
              <a:xfrm>
                <a:off x="714959" y="2176307"/>
                <a:ext cx="208813" cy="526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4" name="Rectangle 84"/>
              <p:cNvSpPr>
                <a:spLocks noChangeArrowheads="1"/>
              </p:cNvSpPr>
              <p:nvPr/>
            </p:nvSpPr>
            <p:spPr bwMode="auto">
              <a:xfrm>
                <a:off x="714959" y="2259122"/>
                <a:ext cx="208813"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5" name="Rectangle 85"/>
              <p:cNvSpPr>
                <a:spLocks noChangeArrowheads="1"/>
              </p:cNvSpPr>
              <p:nvPr/>
            </p:nvSpPr>
            <p:spPr bwMode="auto">
              <a:xfrm>
                <a:off x="714959" y="2336614"/>
                <a:ext cx="208813"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6" name="Rectangle 86"/>
              <p:cNvSpPr>
                <a:spLocks noChangeArrowheads="1"/>
              </p:cNvSpPr>
              <p:nvPr/>
            </p:nvSpPr>
            <p:spPr bwMode="auto">
              <a:xfrm>
                <a:off x="714959" y="2414696"/>
                <a:ext cx="208813"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7" name="Rectangle 87"/>
              <p:cNvSpPr>
                <a:spLocks noChangeArrowheads="1"/>
              </p:cNvSpPr>
              <p:nvPr/>
            </p:nvSpPr>
            <p:spPr bwMode="auto">
              <a:xfrm>
                <a:off x="714959" y="2493371"/>
                <a:ext cx="208813"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8" name="Rectangle 88"/>
              <p:cNvSpPr>
                <a:spLocks noChangeArrowheads="1"/>
              </p:cNvSpPr>
              <p:nvPr/>
            </p:nvSpPr>
            <p:spPr bwMode="auto">
              <a:xfrm>
                <a:off x="714959" y="2571454"/>
                <a:ext cx="208813"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9" name="Rectangle 89"/>
              <p:cNvSpPr>
                <a:spLocks noChangeArrowheads="1"/>
              </p:cNvSpPr>
              <p:nvPr/>
            </p:nvSpPr>
            <p:spPr bwMode="auto">
              <a:xfrm>
                <a:off x="714959" y="2649536"/>
                <a:ext cx="208813"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0" name="Rectangle 90"/>
              <p:cNvSpPr>
                <a:spLocks noChangeArrowheads="1"/>
              </p:cNvSpPr>
              <p:nvPr/>
            </p:nvSpPr>
            <p:spPr bwMode="auto">
              <a:xfrm>
                <a:off x="967545" y="1785893"/>
                <a:ext cx="55604" cy="526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1" name="Rectangle 91"/>
              <p:cNvSpPr>
                <a:spLocks noChangeArrowheads="1"/>
              </p:cNvSpPr>
              <p:nvPr/>
            </p:nvSpPr>
            <p:spPr bwMode="auto">
              <a:xfrm>
                <a:off x="967545" y="1863975"/>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2" name="Rectangle 92"/>
              <p:cNvSpPr>
                <a:spLocks noChangeArrowheads="1"/>
              </p:cNvSpPr>
              <p:nvPr/>
            </p:nvSpPr>
            <p:spPr bwMode="auto">
              <a:xfrm>
                <a:off x="967545" y="1942650"/>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3" name="Rectangle 93"/>
              <p:cNvSpPr>
                <a:spLocks noChangeArrowheads="1"/>
              </p:cNvSpPr>
              <p:nvPr/>
            </p:nvSpPr>
            <p:spPr bwMode="auto">
              <a:xfrm>
                <a:off x="1062782" y="1785893"/>
                <a:ext cx="55604" cy="526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4" name="Rectangle 94"/>
              <p:cNvSpPr>
                <a:spLocks noChangeArrowheads="1"/>
              </p:cNvSpPr>
              <p:nvPr/>
            </p:nvSpPr>
            <p:spPr bwMode="auto">
              <a:xfrm>
                <a:off x="1062782" y="1863975"/>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5" name="Rectangle 95"/>
              <p:cNvSpPr>
                <a:spLocks noChangeArrowheads="1"/>
              </p:cNvSpPr>
              <p:nvPr/>
            </p:nvSpPr>
            <p:spPr bwMode="auto">
              <a:xfrm>
                <a:off x="1062782" y="1942650"/>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6" name="Rectangle 96"/>
              <p:cNvSpPr>
                <a:spLocks noChangeArrowheads="1"/>
              </p:cNvSpPr>
              <p:nvPr/>
            </p:nvSpPr>
            <p:spPr bwMode="auto">
              <a:xfrm>
                <a:off x="967545" y="2021916"/>
                <a:ext cx="55604" cy="526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7" name="Rectangle 97"/>
              <p:cNvSpPr>
                <a:spLocks noChangeArrowheads="1"/>
              </p:cNvSpPr>
              <p:nvPr/>
            </p:nvSpPr>
            <p:spPr bwMode="auto">
              <a:xfrm>
                <a:off x="967545" y="2099999"/>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8" name="Rectangle 98"/>
              <p:cNvSpPr>
                <a:spLocks noChangeArrowheads="1"/>
              </p:cNvSpPr>
              <p:nvPr/>
            </p:nvSpPr>
            <p:spPr bwMode="auto">
              <a:xfrm>
                <a:off x="967545" y="2178673"/>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9" name="Rectangle 99"/>
              <p:cNvSpPr>
                <a:spLocks noChangeArrowheads="1"/>
              </p:cNvSpPr>
              <p:nvPr/>
            </p:nvSpPr>
            <p:spPr bwMode="auto">
              <a:xfrm>
                <a:off x="1062782" y="2021916"/>
                <a:ext cx="55604" cy="5264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0" name="Rectangle 100"/>
              <p:cNvSpPr>
                <a:spLocks noChangeArrowheads="1"/>
              </p:cNvSpPr>
              <p:nvPr/>
            </p:nvSpPr>
            <p:spPr bwMode="auto">
              <a:xfrm>
                <a:off x="1062782" y="2099999"/>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1" name="Rectangle 101"/>
              <p:cNvSpPr>
                <a:spLocks noChangeArrowheads="1"/>
              </p:cNvSpPr>
              <p:nvPr/>
            </p:nvSpPr>
            <p:spPr bwMode="auto">
              <a:xfrm>
                <a:off x="1062782" y="2178673"/>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2" name="Rectangle 102"/>
              <p:cNvSpPr>
                <a:spLocks noChangeArrowheads="1"/>
              </p:cNvSpPr>
              <p:nvPr/>
            </p:nvSpPr>
            <p:spPr bwMode="auto">
              <a:xfrm>
                <a:off x="967545" y="2257348"/>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3" name="Rectangle 103"/>
              <p:cNvSpPr>
                <a:spLocks noChangeArrowheads="1"/>
              </p:cNvSpPr>
              <p:nvPr/>
            </p:nvSpPr>
            <p:spPr bwMode="auto">
              <a:xfrm>
                <a:off x="967545" y="2336022"/>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4" name="Rectangle 104"/>
              <p:cNvSpPr>
                <a:spLocks noChangeArrowheads="1"/>
              </p:cNvSpPr>
              <p:nvPr/>
            </p:nvSpPr>
            <p:spPr bwMode="auto">
              <a:xfrm>
                <a:off x="967545" y="2414696"/>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5" name="Rectangle 105"/>
              <p:cNvSpPr>
                <a:spLocks noChangeArrowheads="1"/>
              </p:cNvSpPr>
              <p:nvPr/>
            </p:nvSpPr>
            <p:spPr bwMode="auto">
              <a:xfrm>
                <a:off x="1062782" y="2257348"/>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6" name="Rectangle 106"/>
              <p:cNvSpPr>
                <a:spLocks noChangeArrowheads="1"/>
              </p:cNvSpPr>
              <p:nvPr/>
            </p:nvSpPr>
            <p:spPr bwMode="auto">
              <a:xfrm>
                <a:off x="1062782" y="2336022"/>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7" name="Rectangle 107"/>
              <p:cNvSpPr>
                <a:spLocks noChangeArrowheads="1"/>
              </p:cNvSpPr>
              <p:nvPr/>
            </p:nvSpPr>
            <p:spPr bwMode="auto">
              <a:xfrm>
                <a:off x="1062782" y="2414696"/>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8" name="Rectangle 108"/>
              <p:cNvSpPr>
                <a:spLocks noChangeArrowheads="1"/>
              </p:cNvSpPr>
              <p:nvPr/>
            </p:nvSpPr>
            <p:spPr bwMode="auto">
              <a:xfrm>
                <a:off x="967545" y="2493371"/>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9" name="Rectangle 109"/>
              <p:cNvSpPr>
                <a:spLocks noChangeArrowheads="1"/>
              </p:cNvSpPr>
              <p:nvPr/>
            </p:nvSpPr>
            <p:spPr bwMode="auto">
              <a:xfrm>
                <a:off x="1062782" y="2493371"/>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0" name="Rectangle 110"/>
              <p:cNvSpPr>
                <a:spLocks noChangeArrowheads="1"/>
              </p:cNvSpPr>
              <p:nvPr/>
            </p:nvSpPr>
            <p:spPr bwMode="auto">
              <a:xfrm>
                <a:off x="967545" y="2572045"/>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1" name="Rectangle 111"/>
              <p:cNvSpPr>
                <a:spLocks noChangeArrowheads="1"/>
              </p:cNvSpPr>
              <p:nvPr/>
            </p:nvSpPr>
            <p:spPr bwMode="auto">
              <a:xfrm>
                <a:off x="1062782" y="2572045"/>
                <a:ext cx="55604" cy="5383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2" name="Rectangle 112"/>
              <p:cNvSpPr>
                <a:spLocks noChangeArrowheads="1"/>
              </p:cNvSpPr>
              <p:nvPr/>
            </p:nvSpPr>
            <p:spPr bwMode="auto">
              <a:xfrm>
                <a:off x="967545" y="2650719"/>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3" name="Rectangle 113"/>
              <p:cNvSpPr>
                <a:spLocks noChangeArrowheads="1"/>
              </p:cNvSpPr>
              <p:nvPr/>
            </p:nvSpPr>
            <p:spPr bwMode="auto">
              <a:xfrm>
                <a:off x="1062782" y="2650719"/>
                <a:ext cx="55604" cy="532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4" name="Rectangle 114"/>
              <p:cNvSpPr>
                <a:spLocks noChangeArrowheads="1"/>
              </p:cNvSpPr>
              <p:nvPr/>
            </p:nvSpPr>
            <p:spPr bwMode="auto">
              <a:xfrm>
                <a:off x="669411" y="1711359"/>
                <a:ext cx="493933" cy="42591"/>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545" name="Rectangle 115"/>
              <p:cNvSpPr>
                <a:spLocks noChangeArrowheads="1"/>
              </p:cNvSpPr>
              <p:nvPr/>
            </p:nvSpPr>
            <p:spPr bwMode="auto">
              <a:xfrm>
                <a:off x="758733" y="2834096"/>
                <a:ext cx="315880" cy="13427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6" name="Rectangle 116"/>
              <p:cNvSpPr>
                <a:spLocks noChangeArrowheads="1"/>
              </p:cNvSpPr>
              <p:nvPr/>
            </p:nvSpPr>
            <p:spPr bwMode="auto">
              <a:xfrm>
                <a:off x="730339" y="2812209"/>
                <a:ext cx="372668" cy="40816"/>
              </a:xfrm>
              <a:prstGeom prst="rect">
                <a:avLst/>
              </a:prstGeom>
              <a:gradFill>
                <a:gsLst>
                  <a:gs pos="0">
                    <a:srgbClr val="424545"/>
                  </a:gs>
                  <a:gs pos="100000">
                    <a:srgbClr val="424545">
                      <a:lumMod val="50000"/>
                    </a:srgbClr>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7" name="Rectangle 32"/>
              <p:cNvSpPr>
                <a:spLocks noChangeArrowheads="1"/>
              </p:cNvSpPr>
              <p:nvPr/>
            </p:nvSpPr>
            <p:spPr bwMode="auto">
              <a:xfrm>
                <a:off x="1042725" y="1908911"/>
                <a:ext cx="467773" cy="130996"/>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548" name="Rectangle 6"/>
              <p:cNvSpPr>
                <a:spLocks noChangeArrowheads="1"/>
              </p:cNvSpPr>
              <p:nvPr/>
            </p:nvSpPr>
            <p:spPr bwMode="auto">
              <a:xfrm>
                <a:off x="1021463" y="2018400"/>
                <a:ext cx="512009" cy="1063611"/>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549" name="Rectangle 7"/>
              <p:cNvSpPr>
                <a:spLocks noChangeArrowheads="1"/>
              </p:cNvSpPr>
              <p:nvPr/>
            </p:nvSpPr>
            <p:spPr bwMode="auto">
              <a:xfrm>
                <a:off x="1063499" y="2085365"/>
                <a:ext cx="84317" cy="816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0" name="Rectangle 8"/>
              <p:cNvSpPr>
                <a:spLocks noChangeArrowheads="1"/>
              </p:cNvSpPr>
              <p:nvPr/>
            </p:nvSpPr>
            <p:spPr bwMode="auto">
              <a:xfrm>
                <a:off x="1180320" y="2085365"/>
                <a:ext cx="84072" cy="816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1" name="Rectangle 9"/>
              <p:cNvSpPr>
                <a:spLocks noChangeArrowheads="1"/>
              </p:cNvSpPr>
              <p:nvPr/>
            </p:nvSpPr>
            <p:spPr bwMode="auto">
              <a:xfrm>
                <a:off x="1296897" y="2085365"/>
                <a:ext cx="84317" cy="816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2" name="Rectangle 10"/>
              <p:cNvSpPr>
                <a:spLocks noChangeArrowheads="1"/>
              </p:cNvSpPr>
              <p:nvPr/>
            </p:nvSpPr>
            <p:spPr bwMode="auto">
              <a:xfrm>
                <a:off x="1413473" y="2085365"/>
                <a:ext cx="84317" cy="816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3" name="Rectangle 11"/>
              <p:cNvSpPr>
                <a:spLocks noChangeArrowheads="1"/>
              </p:cNvSpPr>
              <p:nvPr/>
            </p:nvSpPr>
            <p:spPr bwMode="auto">
              <a:xfrm>
                <a:off x="1063499" y="2217094"/>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4" name="Rectangle 12"/>
              <p:cNvSpPr>
                <a:spLocks noChangeArrowheads="1"/>
              </p:cNvSpPr>
              <p:nvPr/>
            </p:nvSpPr>
            <p:spPr bwMode="auto">
              <a:xfrm>
                <a:off x="1180320" y="2217094"/>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5" name="Rectangle 13"/>
              <p:cNvSpPr>
                <a:spLocks noChangeArrowheads="1"/>
              </p:cNvSpPr>
              <p:nvPr/>
            </p:nvSpPr>
            <p:spPr bwMode="auto">
              <a:xfrm>
                <a:off x="1296897" y="2217094"/>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6" name="Rectangle 14"/>
              <p:cNvSpPr>
                <a:spLocks noChangeArrowheads="1"/>
              </p:cNvSpPr>
              <p:nvPr/>
            </p:nvSpPr>
            <p:spPr bwMode="auto">
              <a:xfrm>
                <a:off x="1413473" y="2217094"/>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7" name="Rectangle 15"/>
              <p:cNvSpPr>
                <a:spLocks noChangeArrowheads="1"/>
              </p:cNvSpPr>
              <p:nvPr/>
            </p:nvSpPr>
            <p:spPr bwMode="auto">
              <a:xfrm>
                <a:off x="1063499" y="2348824"/>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8" name="Rectangle 16"/>
              <p:cNvSpPr>
                <a:spLocks noChangeArrowheads="1"/>
              </p:cNvSpPr>
              <p:nvPr/>
            </p:nvSpPr>
            <p:spPr bwMode="auto">
              <a:xfrm>
                <a:off x="1180320" y="2348824"/>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9" name="Rectangle 17"/>
              <p:cNvSpPr>
                <a:spLocks noChangeArrowheads="1"/>
              </p:cNvSpPr>
              <p:nvPr/>
            </p:nvSpPr>
            <p:spPr bwMode="auto">
              <a:xfrm>
                <a:off x="1296897" y="2348824"/>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0" name="Rectangle 18"/>
              <p:cNvSpPr>
                <a:spLocks noChangeArrowheads="1"/>
              </p:cNvSpPr>
              <p:nvPr/>
            </p:nvSpPr>
            <p:spPr bwMode="auto">
              <a:xfrm>
                <a:off x="1413473" y="2348824"/>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1" name="Rectangle 19"/>
              <p:cNvSpPr>
                <a:spLocks noChangeArrowheads="1"/>
              </p:cNvSpPr>
              <p:nvPr/>
            </p:nvSpPr>
            <p:spPr bwMode="auto">
              <a:xfrm>
                <a:off x="1063499" y="2480309"/>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2" name="Rectangle 20"/>
              <p:cNvSpPr>
                <a:spLocks noChangeArrowheads="1"/>
              </p:cNvSpPr>
              <p:nvPr/>
            </p:nvSpPr>
            <p:spPr bwMode="auto">
              <a:xfrm>
                <a:off x="1180320" y="2480309"/>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3" name="Rectangle 21"/>
              <p:cNvSpPr>
                <a:spLocks noChangeArrowheads="1"/>
              </p:cNvSpPr>
              <p:nvPr/>
            </p:nvSpPr>
            <p:spPr bwMode="auto">
              <a:xfrm>
                <a:off x="1296897" y="2480309"/>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4" name="Rectangle 22"/>
              <p:cNvSpPr>
                <a:spLocks noChangeArrowheads="1"/>
              </p:cNvSpPr>
              <p:nvPr/>
            </p:nvSpPr>
            <p:spPr bwMode="auto">
              <a:xfrm>
                <a:off x="1413473" y="2480309"/>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5" name="Rectangle 23"/>
              <p:cNvSpPr>
                <a:spLocks noChangeArrowheads="1"/>
              </p:cNvSpPr>
              <p:nvPr/>
            </p:nvSpPr>
            <p:spPr bwMode="auto">
              <a:xfrm>
                <a:off x="1063499" y="26120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6" name="Rectangle 24"/>
              <p:cNvSpPr>
                <a:spLocks noChangeArrowheads="1"/>
              </p:cNvSpPr>
              <p:nvPr/>
            </p:nvSpPr>
            <p:spPr bwMode="auto">
              <a:xfrm>
                <a:off x="1180320" y="2612038"/>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7" name="Rectangle 25"/>
              <p:cNvSpPr>
                <a:spLocks noChangeArrowheads="1"/>
              </p:cNvSpPr>
              <p:nvPr/>
            </p:nvSpPr>
            <p:spPr bwMode="auto">
              <a:xfrm>
                <a:off x="1296897" y="26120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8" name="Rectangle 26"/>
              <p:cNvSpPr>
                <a:spLocks noChangeArrowheads="1"/>
              </p:cNvSpPr>
              <p:nvPr/>
            </p:nvSpPr>
            <p:spPr bwMode="auto">
              <a:xfrm>
                <a:off x="1413473" y="26120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9" name="Rectangle 27"/>
              <p:cNvSpPr>
                <a:spLocks noChangeArrowheads="1"/>
              </p:cNvSpPr>
              <p:nvPr/>
            </p:nvSpPr>
            <p:spPr bwMode="auto">
              <a:xfrm>
                <a:off x="1063499" y="274376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0" name="Rectangle 28"/>
              <p:cNvSpPr>
                <a:spLocks noChangeArrowheads="1"/>
              </p:cNvSpPr>
              <p:nvPr/>
            </p:nvSpPr>
            <p:spPr bwMode="auto">
              <a:xfrm>
                <a:off x="1180320" y="2743767"/>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1" name="Rectangle 29"/>
              <p:cNvSpPr>
                <a:spLocks noChangeArrowheads="1"/>
              </p:cNvSpPr>
              <p:nvPr/>
            </p:nvSpPr>
            <p:spPr bwMode="auto">
              <a:xfrm>
                <a:off x="1296897" y="274376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2" name="Rectangle 30"/>
              <p:cNvSpPr>
                <a:spLocks noChangeArrowheads="1"/>
              </p:cNvSpPr>
              <p:nvPr/>
            </p:nvSpPr>
            <p:spPr bwMode="auto">
              <a:xfrm>
                <a:off x="1413473" y="274376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3" name="Rectangle 31"/>
              <p:cNvSpPr>
                <a:spLocks noChangeArrowheads="1"/>
              </p:cNvSpPr>
              <p:nvPr/>
            </p:nvSpPr>
            <p:spPr bwMode="auto">
              <a:xfrm>
                <a:off x="1194006" y="2929508"/>
                <a:ext cx="172055" cy="142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4" name="Rectangle 33"/>
              <p:cNvSpPr>
                <a:spLocks noChangeArrowheads="1"/>
              </p:cNvSpPr>
              <p:nvPr/>
            </p:nvSpPr>
            <p:spPr bwMode="auto">
              <a:xfrm>
                <a:off x="1042725" y="2003981"/>
                <a:ext cx="467773" cy="15641"/>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5" name="Rectangle 40"/>
              <p:cNvSpPr>
                <a:spLocks noChangeArrowheads="1"/>
              </p:cNvSpPr>
              <p:nvPr/>
            </p:nvSpPr>
            <p:spPr bwMode="auto">
              <a:xfrm>
                <a:off x="1469929" y="2553139"/>
                <a:ext cx="519585" cy="529361"/>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576" name="Rectangle 41"/>
              <p:cNvSpPr>
                <a:spLocks noChangeArrowheads="1"/>
              </p:cNvSpPr>
              <p:nvPr/>
            </p:nvSpPr>
            <p:spPr bwMode="auto">
              <a:xfrm>
                <a:off x="1516120"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7" name="Rectangle 42"/>
              <p:cNvSpPr>
                <a:spLocks noChangeArrowheads="1"/>
              </p:cNvSpPr>
              <p:nvPr/>
            </p:nvSpPr>
            <p:spPr bwMode="auto">
              <a:xfrm>
                <a:off x="1632696"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8" name="Rectangle 43"/>
              <p:cNvSpPr>
                <a:spLocks noChangeArrowheads="1"/>
              </p:cNvSpPr>
              <p:nvPr/>
            </p:nvSpPr>
            <p:spPr bwMode="auto">
              <a:xfrm>
                <a:off x="1749518" y="2610327"/>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9" name="Rectangle 44"/>
              <p:cNvSpPr>
                <a:spLocks noChangeArrowheads="1"/>
              </p:cNvSpPr>
              <p:nvPr/>
            </p:nvSpPr>
            <p:spPr bwMode="auto">
              <a:xfrm>
                <a:off x="1864872"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0" name="Rectangle 46"/>
              <p:cNvSpPr>
                <a:spLocks noChangeArrowheads="1"/>
              </p:cNvSpPr>
              <p:nvPr/>
            </p:nvSpPr>
            <p:spPr bwMode="auto">
              <a:xfrm>
                <a:off x="1516120"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1" name="Rectangle 47"/>
              <p:cNvSpPr>
                <a:spLocks noChangeArrowheads="1"/>
              </p:cNvSpPr>
              <p:nvPr/>
            </p:nvSpPr>
            <p:spPr bwMode="auto">
              <a:xfrm>
                <a:off x="1632696"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2" name="Rectangle 48"/>
              <p:cNvSpPr>
                <a:spLocks noChangeArrowheads="1"/>
              </p:cNvSpPr>
              <p:nvPr/>
            </p:nvSpPr>
            <p:spPr bwMode="auto">
              <a:xfrm>
                <a:off x="1749518" y="2721283"/>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3" name="Rectangle 49"/>
              <p:cNvSpPr>
                <a:spLocks noChangeArrowheads="1"/>
              </p:cNvSpPr>
              <p:nvPr/>
            </p:nvSpPr>
            <p:spPr bwMode="auto">
              <a:xfrm>
                <a:off x="1864872"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4" name="Rectangle 51"/>
              <p:cNvSpPr>
                <a:spLocks noChangeArrowheads="1"/>
              </p:cNvSpPr>
              <p:nvPr/>
            </p:nvSpPr>
            <p:spPr bwMode="auto">
              <a:xfrm>
                <a:off x="1516120"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5" name="Rectangle 52"/>
              <p:cNvSpPr>
                <a:spLocks noChangeArrowheads="1"/>
              </p:cNvSpPr>
              <p:nvPr/>
            </p:nvSpPr>
            <p:spPr bwMode="auto">
              <a:xfrm>
                <a:off x="1632696"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6" name="Rectangle 53"/>
              <p:cNvSpPr>
                <a:spLocks noChangeArrowheads="1"/>
              </p:cNvSpPr>
              <p:nvPr/>
            </p:nvSpPr>
            <p:spPr bwMode="auto">
              <a:xfrm>
                <a:off x="1749518" y="2834438"/>
                <a:ext cx="84072"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7" name="Rectangle 54"/>
              <p:cNvSpPr>
                <a:spLocks noChangeArrowheads="1"/>
              </p:cNvSpPr>
              <p:nvPr/>
            </p:nvSpPr>
            <p:spPr bwMode="auto">
              <a:xfrm>
                <a:off x="1864872"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8" name="Rectangle 56"/>
              <p:cNvSpPr>
                <a:spLocks noChangeArrowheads="1"/>
              </p:cNvSpPr>
              <p:nvPr/>
            </p:nvSpPr>
            <p:spPr bwMode="auto">
              <a:xfrm>
                <a:off x="581062" y="2553139"/>
                <a:ext cx="519585" cy="529361"/>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589" name="Rectangle 57"/>
              <p:cNvSpPr>
                <a:spLocks noChangeArrowheads="1"/>
              </p:cNvSpPr>
              <p:nvPr/>
            </p:nvSpPr>
            <p:spPr bwMode="auto">
              <a:xfrm>
                <a:off x="627253"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0" name="Rectangle 58"/>
              <p:cNvSpPr>
                <a:spLocks noChangeArrowheads="1"/>
              </p:cNvSpPr>
              <p:nvPr/>
            </p:nvSpPr>
            <p:spPr bwMode="auto">
              <a:xfrm>
                <a:off x="743829"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1" name="Rectangle 59"/>
              <p:cNvSpPr>
                <a:spLocks noChangeArrowheads="1"/>
              </p:cNvSpPr>
              <p:nvPr/>
            </p:nvSpPr>
            <p:spPr bwMode="auto">
              <a:xfrm>
                <a:off x="860406"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2" name="Rectangle 60"/>
              <p:cNvSpPr>
                <a:spLocks noChangeArrowheads="1"/>
              </p:cNvSpPr>
              <p:nvPr/>
            </p:nvSpPr>
            <p:spPr bwMode="auto">
              <a:xfrm>
                <a:off x="975761" y="2610327"/>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3" name="Rectangle 62"/>
              <p:cNvSpPr>
                <a:spLocks noChangeArrowheads="1"/>
              </p:cNvSpPr>
              <p:nvPr/>
            </p:nvSpPr>
            <p:spPr bwMode="auto">
              <a:xfrm>
                <a:off x="627253"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4" name="Rectangle 63"/>
              <p:cNvSpPr>
                <a:spLocks noChangeArrowheads="1"/>
              </p:cNvSpPr>
              <p:nvPr/>
            </p:nvSpPr>
            <p:spPr bwMode="auto">
              <a:xfrm>
                <a:off x="743829"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5" name="Rectangle 64"/>
              <p:cNvSpPr>
                <a:spLocks noChangeArrowheads="1"/>
              </p:cNvSpPr>
              <p:nvPr/>
            </p:nvSpPr>
            <p:spPr bwMode="auto">
              <a:xfrm>
                <a:off x="860406"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6" name="Rectangle 65"/>
              <p:cNvSpPr>
                <a:spLocks noChangeArrowheads="1"/>
              </p:cNvSpPr>
              <p:nvPr/>
            </p:nvSpPr>
            <p:spPr bwMode="auto">
              <a:xfrm>
                <a:off x="975761" y="2721283"/>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7" name="Rectangle 67"/>
              <p:cNvSpPr>
                <a:spLocks noChangeArrowheads="1"/>
              </p:cNvSpPr>
              <p:nvPr/>
            </p:nvSpPr>
            <p:spPr bwMode="auto">
              <a:xfrm>
                <a:off x="627253"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8" name="Rectangle 68"/>
              <p:cNvSpPr>
                <a:spLocks noChangeArrowheads="1"/>
              </p:cNvSpPr>
              <p:nvPr/>
            </p:nvSpPr>
            <p:spPr bwMode="auto">
              <a:xfrm>
                <a:off x="743829"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9" name="Rectangle 69"/>
              <p:cNvSpPr>
                <a:spLocks noChangeArrowheads="1"/>
              </p:cNvSpPr>
              <p:nvPr/>
            </p:nvSpPr>
            <p:spPr bwMode="auto">
              <a:xfrm>
                <a:off x="860406"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0" name="Rectangle 70"/>
              <p:cNvSpPr>
                <a:spLocks noChangeArrowheads="1"/>
              </p:cNvSpPr>
              <p:nvPr/>
            </p:nvSpPr>
            <p:spPr bwMode="auto">
              <a:xfrm>
                <a:off x="975761" y="2834438"/>
                <a:ext cx="84317" cy="813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1" name="AutoShape 27"/>
              <p:cNvSpPr>
                <a:spLocks noChangeAspect="1" noChangeArrowheads="1" noTextEdit="1"/>
              </p:cNvSpPr>
              <p:nvPr/>
            </p:nvSpPr>
            <p:spPr bwMode="auto">
              <a:xfrm>
                <a:off x="1970883" y="2332440"/>
                <a:ext cx="553234" cy="7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2" name="Rectangle 29"/>
              <p:cNvSpPr>
                <a:spLocks noChangeArrowheads="1"/>
              </p:cNvSpPr>
              <p:nvPr/>
            </p:nvSpPr>
            <p:spPr bwMode="auto">
              <a:xfrm>
                <a:off x="1970883" y="2384181"/>
                <a:ext cx="554561" cy="697845"/>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603" name="Rectangle 30"/>
              <p:cNvSpPr>
                <a:spLocks noChangeArrowheads="1"/>
              </p:cNvSpPr>
              <p:nvPr/>
            </p:nvSpPr>
            <p:spPr bwMode="auto">
              <a:xfrm>
                <a:off x="2026604" y="2463783"/>
                <a:ext cx="116750"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4" name="Rectangle 31"/>
              <p:cNvSpPr>
                <a:spLocks noChangeArrowheads="1"/>
              </p:cNvSpPr>
              <p:nvPr/>
            </p:nvSpPr>
            <p:spPr bwMode="auto">
              <a:xfrm>
                <a:off x="2191115" y="2463783"/>
                <a:ext cx="118076"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5" name="Rectangle 32"/>
              <p:cNvSpPr>
                <a:spLocks noChangeArrowheads="1"/>
              </p:cNvSpPr>
              <p:nvPr/>
            </p:nvSpPr>
            <p:spPr bwMode="auto">
              <a:xfrm>
                <a:off x="2356953" y="2463783"/>
                <a:ext cx="118076"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6" name="Rectangle 33"/>
              <p:cNvSpPr>
                <a:spLocks noChangeArrowheads="1"/>
              </p:cNvSpPr>
              <p:nvPr/>
            </p:nvSpPr>
            <p:spPr bwMode="auto">
              <a:xfrm>
                <a:off x="2026604" y="2662789"/>
                <a:ext cx="116750"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7" name="Rectangle 34"/>
              <p:cNvSpPr>
                <a:spLocks noChangeArrowheads="1"/>
              </p:cNvSpPr>
              <p:nvPr/>
            </p:nvSpPr>
            <p:spPr bwMode="auto">
              <a:xfrm>
                <a:off x="2191115" y="2662789"/>
                <a:ext cx="118076"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8" name="Rectangle 35"/>
              <p:cNvSpPr>
                <a:spLocks noChangeArrowheads="1"/>
              </p:cNvSpPr>
              <p:nvPr/>
            </p:nvSpPr>
            <p:spPr bwMode="auto">
              <a:xfrm>
                <a:off x="2356953" y="2662789"/>
                <a:ext cx="118076"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9" name="Freeform 36"/>
              <p:cNvSpPr>
                <a:spLocks/>
              </p:cNvSpPr>
              <p:nvPr/>
            </p:nvSpPr>
            <p:spPr bwMode="auto">
              <a:xfrm>
                <a:off x="1970883" y="2332440"/>
                <a:ext cx="554561" cy="95523"/>
              </a:xfrm>
              <a:custGeom>
                <a:avLst/>
                <a:gdLst>
                  <a:gd name="T0" fmla="*/ 394 w 418"/>
                  <a:gd name="T1" fmla="*/ 37 h 72"/>
                  <a:gd name="T2" fmla="*/ 394 w 418"/>
                  <a:gd name="T3" fmla="*/ 20 h 72"/>
                  <a:gd name="T4" fmla="*/ 374 w 418"/>
                  <a:gd name="T5" fmla="*/ 20 h 72"/>
                  <a:gd name="T6" fmla="*/ 374 w 418"/>
                  <a:gd name="T7" fmla="*/ 0 h 72"/>
                  <a:gd name="T8" fmla="*/ 43 w 418"/>
                  <a:gd name="T9" fmla="*/ 0 h 72"/>
                  <a:gd name="T10" fmla="*/ 43 w 418"/>
                  <a:gd name="T11" fmla="*/ 20 h 72"/>
                  <a:gd name="T12" fmla="*/ 23 w 418"/>
                  <a:gd name="T13" fmla="*/ 20 h 72"/>
                  <a:gd name="T14" fmla="*/ 23 w 418"/>
                  <a:gd name="T15" fmla="*/ 37 h 72"/>
                  <a:gd name="T16" fmla="*/ 0 w 418"/>
                  <a:gd name="T17" fmla="*/ 37 h 72"/>
                  <a:gd name="T18" fmla="*/ 0 w 418"/>
                  <a:gd name="T19" fmla="*/ 72 h 72"/>
                  <a:gd name="T20" fmla="*/ 418 w 418"/>
                  <a:gd name="T21" fmla="*/ 72 h 72"/>
                  <a:gd name="T22" fmla="*/ 418 w 418"/>
                  <a:gd name="T23" fmla="*/ 37 h 72"/>
                  <a:gd name="T24" fmla="*/ 394 w 418"/>
                  <a:gd name="T2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72">
                    <a:moveTo>
                      <a:pt x="394" y="37"/>
                    </a:moveTo>
                    <a:lnTo>
                      <a:pt x="394" y="20"/>
                    </a:lnTo>
                    <a:lnTo>
                      <a:pt x="374" y="20"/>
                    </a:lnTo>
                    <a:lnTo>
                      <a:pt x="374" y="0"/>
                    </a:lnTo>
                    <a:lnTo>
                      <a:pt x="43" y="0"/>
                    </a:lnTo>
                    <a:lnTo>
                      <a:pt x="43" y="20"/>
                    </a:lnTo>
                    <a:lnTo>
                      <a:pt x="23" y="20"/>
                    </a:lnTo>
                    <a:lnTo>
                      <a:pt x="23" y="37"/>
                    </a:lnTo>
                    <a:lnTo>
                      <a:pt x="0" y="37"/>
                    </a:lnTo>
                    <a:lnTo>
                      <a:pt x="0" y="72"/>
                    </a:lnTo>
                    <a:lnTo>
                      <a:pt x="418" y="72"/>
                    </a:lnTo>
                    <a:lnTo>
                      <a:pt x="418" y="37"/>
                    </a:lnTo>
                    <a:lnTo>
                      <a:pt x="394" y="37"/>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610" name="Rectangle 37"/>
              <p:cNvSpPr>
                <a:spLocks noChangeArrowheads="1"/>
              </p:cNvSpPr>
              <p:nvPr/>
            </p:nvSpPr>
            <p:spPr bwMode="auto">
              <a:xfrm>
                <a:off x="2356953" y="2910882"/>
                <a:ext cx="128690" cy="16451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1" name="Rectangle 38"/>
              <p:cNvSpPr>
                <a:spLocks noChangeArrowheads="1"/>
              </p:cNvSpPr>
              <p:nvPr/>
            </p:nvSpPr>
            <p:spPr bwMode="auto">
              <a:xfrm>
                <a:off x="2030585" y="2536752"/>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2" name="Rectangle 39"/>
              <p:cNvSpPr>
                <a:spLocks noChangeArrowheads="1"/>
              </p:cNvSpPr>
              <p:nvPr/>
            </p:nvSpPr>
            <p:spPr bwMode="auto">
              <a:xfrm>
                <a:off x="2191115" y="2536752"/>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3" name="Rectangle 40"/>
              <p:cNvSpPr>
                <a:spLocks noChangeArrowheads="1"/>
              </p:cNvSpPr>
              <p:nvPr/>
            </p:nvSpPr>
            <p:spPr bwMode="auto">
              <a:xfrm>
                <a:off x="2354300" y="2536752"/>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4" name="Rectangle 41"/>
              <p:cNvSpPr>
                <a:spLocks noChangeArrowheads="1"/>
              </p:cNvSpPr>
              <p:nvPr/>
            </p:nvSpPr>
            <p:spPr bwMode="auto">
              <a:xfrm>
                <a:off x="2030585" y="2731777"/>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5" name="Rectangle 42"/>
              <p:cNvSpPr>
                <a:spLocks noChangeArrowheads="1"/>
              </p:cNvSpPr>
              <p:nvPr/>
            </p:nvSpPr>
            <p:spPr bwMode="auto">
              <a:xfrm>
                <a:off x="2191115" y="2731777"/>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6" name="Rectangle 43"/>
              <p:cNvSpPr>
                <a:spLocks noChangeArrowheads="1"/>
              </p:cNvSpPr>
              <p:nvPr/>
            </p:nvSpPr>
            <p:spPr bwMode="auto">
              <a:xfrm>
                <a:off x="2026604" y="2863121"/>
                <a:ext cx="116750"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7" name="Rectangle 44"/>
              <p:cNvSpPr>
                <a:spLocks noChangeArrowheads="1"/>
              </p:cNvSpPr>
              <p:nvPr/>
            </p:nvSpPr>
            <p:spPr bwMode="auto">
              <a:xfrm>
                <a:off x="2191115" y="2863121"/>
                <a:ext cx="118076" cy="1658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8" name="Rectangle 45"/>
              <p:cNvSpPr>
                <a:spLocks noChangeArrowheads="1"/>
              </p:cNvSpPr>
              <p:nvPr/>
            </p:nvSpPr>
            <p:spPr bwMode="auto">
              <a:xfrm>
                <a:off x="2026604" y="2932109"/>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9" name="Rectangle 46"/>
              <p:cNvSpPr>
                <a:spLocks noChangeArrowheads="1"/>
              </p:cNvSpPr>
              <p:nvPr/>
            </p:nvSpPr>
            <p:spPr bwMode="auto">
              <a:xfrm>
                <a:off x="2191115" y="2932109"/>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0" name="Rectangle 47"/>
              <p:cNvSpPr>
                <a:spLocks noChangeArrowheads="1"/>
              </p:cNvSpPr>
              <p:nvPr/>
            </p:nvSpPr>
            <p:spPr bwMode="auto">
              <a:xfrm>
                <a:off x="2354300" y="2731777"/>
                <a:ext cx="119403" cy="9287"/>
              </a:xfrm>
              <a:prstGeom prst="rect">
                <a:avLst/>
              </a:prstGeom>
              <a:gradFill flip="none" rotWithShape="1">
                <a:gsLst>
                  <a:gs pos="0">
                    <a:sysClr val="window" lastClr="FFFFFF">
                      <a:lumMod val="75000"/>
                    </a:sysClr>
                  </a:gs>
                  <a:gs pos="100000">
                    <a:sysClr val="window" lastClr="FFFFFF">
                      <a:lumMod val="85000"/>
                    </a:sys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26" name="Group 425"/>
            <p:cNvGrpSpPr/>
            <p:nvPr/>
          </p:nvGrpSpPr>
          <p:grpSpPr>
            <a:xfrm>
              <a:off x="1858512" y="1073302"/>
              <a:ext cx="740782" cy="2468596"/>
              <a:chOff x="4093712" y="1327832"/>
              <a:chExt cx="976804" cy="3255122"/>
            </a:xfrm>
          </p:grpSpPr>
          <p:sp>
            <p:nvSpPr>
              <p:cNvPr id="427" name="Rectangle 19"/>
              <p:cNvSpPr>
                <a:spLocks noChangeArrowheads="1"/>
              </p:cNvSpPr>
              <p:nvPr/>
            </p:nvSpPr>
            <p:spPr bwMode="auto">
              <a:xfrm>
                <a:off x="4916872" y="3693310"/>
                <a:ext cx="121536" cy="11730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8" name="Rectangle 23"/>
              <p:cNvSpPr>
                <a:spLocks noChangeArrowheads="1"/>
              </p:cNvSpPr>
              <p:nvPr/>
            </p:nvSpPr>
            <p:spPr bwMode="auto">
              <a:xfrm>
                <a:off x="4916872" y="3883188"/>
                <a:ext cx="121536" cy="11730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9" name="Rectangle 27"/>
              <p:cNvSpPr>
                <a:spLocks noChangeArrowheads="1"/>
              </p:cNvSpPr>
              <p:nvPr/>
            </p:nvSpPr>
            <p:spPr bwMode="auto">
              <a:xfrm>
                <a:off x="4916872" y="4073066"/>
                <a:ext cx="121536" cy="11730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0" name="Freeform 6"/>
              <p:cNvSpPr>
                <a:spLocks/>
              </p:cNvSpPr>
              <p:nvPr/>
            </p:nvSpPr>
            <p:spPr bwMode="auto">
              <a:xfrm>
                <a:off x="4174743" y="1818236"/>
                <a:ext cx="765904" cy="1693864"/>
              </a:xfrm>
              <a:custGeom>
                <a:avLst/>
                <a:gdLst>
                  <a:gd name="T0" fmla="*/ 617 w 690"/>
                  <a:gd name="T1" fmla="*/ 70 h 1526"/>
                  <a:gd name="T2" fmla="*/ 617 w 690"/>
                  <a:gd name="T3" fmla="*/ 0 h 1526"/>
                  <a:gd name="T4" fmla="*/ 74 w 690"/>
                  <a:gd name="T5" fmla="*/ 0 h 1526"/>
                  <a:gd name="T6" fmla="*/ 74 w 690"/>
                  <a:gd name="T7" fmla="*/ 70 h 1526"/>
                  <a:gd name="T8" fmla="*/ 0 w 690"/>
                  <a:gd name="T9" fmla="*/ 70 h 1526"/>
                  <a:gd name="T10" fmla="*/ 0 w 690"/>
                  <a:gd name="T11" fmla="*/ 1526 h 1526"/>
                  <a:gd name="T12" fmla="*/ 690 w 690"/>
                  <a:gd name="T13" fmla="*/ 1526 h 1526"/>
                  <a:gd name="T14" fmla="*/ 690 w 690"/>
                  <a:gd name="T15" fmla="*/ 70 h 1526"/>
                  <a:gd name="T16" fmla="*/ 617 w 690"/>
                  <a:gd name="T17" fmla="*/ 7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526">
                    <a:moveTo>
                      <a:pt x="617" y="70"/>
                    </a:moveTo>
                    <a:lnTo>
                      <a:pt x="617" y="0"/>
                    </a:lnTo>
                    <a:lnTo>
                      <a:pt x="74" y="0"/>
                    </a:lnTo>
                    <a:lnTo>
                      <a:pt x="74" y="70"/>
                    </a:lnTo>
                    <a:lnTo>
                      <a:pt x="0" y="70"/>
                    </a:lnTo>
                    <a:lnTo>
                      <a:pt x="0" y="1526"/>
                    </a:lnTo>
                    <a:lnTo>
                      <a:pt x="690" y="1526"/>
                    </a:lnTo>
                    <a:lnTo>
                      <a:pt x="690" y="70"/>
                    </a:lnTo>
                    <a:lnTo>
                      <a:pt x="617" y="70"/>
                    </a:ln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431" name="Rectangle 7"/>
              <p:cNvSpPr>
                <a:spLocks noChangeArrowheads="1"/>
              </p:cNvSpPr>
              <p:nvPr/>
            </p:nvSpPr>
            <p:spPr bwMode="auto">
              <a:xfrm>
                <a:off x="4093712" y="3481830"/>
                <a:ext cx="976804" cy="1101124"/>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sp>
            <p:nvSpPr>
              <p:cNvPr id="432" name="Rectangle 8"/>
              <p:cNvSpPr>
                <a:spLocks noChangeArrowheads="1"/>
              </p:cNvSpPr>
              <p:nvPr/>
            </p:nvSpPr>
            <p:spPr bwMode="auto">
              <a:xfrm>
                <a:off x="4333473" y="2700389"/>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3" name="Rectangle 9"/>
              <p:cNvSpPr>
                <a:spLocks noChangeArrowheads="1"/>
              </p:cNvSpPr>
              <p:nvPr/>
            </p:nvSpPr>
            <p:spPr bwMode="auto">
              <a:xfrm>
                <a:off x="4333473" y="2925720"/>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4" name="Rectangle 10"/>
              <p:cNvSpPr>
                <a:spLocks noChangeArrowheads="1"/>
              </p:cNvSpPr>
              <p:nvPr/>
            </p:nvSpPr>
            <p:spPr bwMode="auto">
              <a:xfrm>
                <a:off x="4333473" y="3151050"/>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5" name="Rectangle 11"/>
              <p:cNvSpPr>
                <a:spLocks noChangeArrowheads="1"/>
              </p:cNvSpPr>
              <p:nvPr/>
            </p:nvSpPr>
            <p:spPr bwMode="auto">
              <a:xfrm>
                <a:off x="4637614" y="2700389"/>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6" name="Rectangle 12"/>
              <p:cNvSpPr>
                <a:spLocks noChangeArrowheads="1"/>
              </p:cNvSpPr>
              <p:nvPr/>
            </p:nvSpPr>
            <p:spPr bwMode="auto">
              <a:xfrm>
                <a:off x="4637614" y="2925720"/>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7" name="Rectangle 13"/>
              <p:cNvSpPr>
                <a:spLocks noChangeArrowheads="1"/>
              </p:cNvSpPr>
              <p:nvPr/>
            </p:nvSpPr>
            <p:spPr bwMode="auto">
              <a:xfrm>
                <a:off x="4637614" y="3151050"/>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8" name="Rectangle 14"/>
              <p:cNvSpPr>
                <a:spLocks noChangeArrowheads="1"/>
              </p:cNvSpPr>
              <p:nvPr/>
            </p:nvSpPr>
            <p:spPr bwMode="auto">
              <a:xfrm>
                <a:off x="4224693" y="3583952"/>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9" name="Rectangle 15"/>
              <p:cNvSpPr>
                <a:spLocks noChangeArrowheads="1"/>
              </p:cNvSpPr>
              <p:nvPr/>
            </p:nvSpPr>
            <p:spPr bwMode="auto">
              <a:xfrm>
                <a:off x="4503303" y="3583952"/>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0" name="Rectangle 16"/>
              <p:cNvSpPr>
                <a:spLocks noChangeArrowheads="1"/>
              </p:cNvSpPr>
              <p:nvPr/>
            </p:nvSpPr>
            <p:spPr bwMode="auto">
              <a:xfrm>
                <a:off x="4783026" y="3583952"/>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1" name="Rectangle 17"/>
              <p:cNvSpPr>
                <a:spLocks noChangeArrowheads="1"/>
              </p:cNvSpPr>
              <p:nvPr/>
            </p:nvSpPr>
            <p:spPr bwMode="auto">
              <a:xfrm>
                <a:off x="4224693" y="3843693"/>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2" name="Rectangle 18"/>
              <p:cNvSpPr>
                <a:spLocks noChangeArrowheads="1"/>
              </p:cNvSpPr>
              <p:nvPr/>
            </p:nvSpPr>
            <p:spPr bwMode="auto">
              <a:xfrm>
                <a:off x="4503303" y="3843693"/>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3" name="Rectangle 19"/>
              <p:cNvSpPr>
                <a:spLocks noChangeArrowheads="1"/>
              </p:cNvSpPr>
              <p:nvPr/>
            </p:nvSpPr>
            <p:spPr bwMode="auto">
              <a:xfrm>
                <a:off x="4783026" y="3843693"/>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4" name="Rectangle 20"/>
              <p:cNvSpPr>
                <a:spLocks noChangeArrowheads="1"/>
              </p:cNvSpPr>
              <p:nvPr/>
            </p:nvSpPr>
            <p:spPr bwMode="auto">
              <a:xfrm>
                <a:off x="4224693" y="4080123"/>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5" name="Rectangle 21"/>
              <p:cNvSpPr>
                <a:spLocks noChangeArrowheads="1"/>
              </p:cNvSpPr>
              <p:nvPr/>
            </p:nvSpPr>
            <p:spPr bwMode="auto">
              <a:xfrm>
                <a:off x="4503303" y="4080123"/>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6" name="Rectangle 22"/>
              <p:cNvSpPr>
                <a:spLocks noChangeArrowheads="1"/>
              </p:cNvSpPr>
              <p:nvPr/>
            </p:nvSpPr>
            <p:spPr bwMode="auto">
              <a:xfrm>
                <a:off x="4783026" y="4080123"/>
                <a:ext cx="13764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7" name="Rectangle 23"/>
              <p:cNvSpPr>
                <a:spLocks noChangeArrowheads="1"/>
              </p:cNvSpPr>
              <p:nvPr/>
            </p:nvSpPr>
            <p:spPr bwMode="auto">
              <a:xfrm>
                <a:off x="4133672" y="3416341"/>
                <a:ext cx="862474" cy="65489"/>
              </a:xfrm>
              <a:prstGeom prst="rect">
                <a:avLst/>
              </a:pr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448" name="Freeform 25"/>
              <p:cNvSpPr>
                <a:spLocks/>
              </p:cNvSpPr>
              <p:nvPr/>
            </p:nvSpPr>
            <p:spPr bwMode="auto">
              <a:xfrm>
                <a:off x="4250223" y="1327832"/>
                <a:ext cx="616054" cy="564015"/>
              </a:xfrm>
              <a:custGeom>
                <a:avLst/>
                <a:gdLst>
                  <a:gd name="T0" fmla="*/ 378 w 555"/>
                  <a:gd name="T1" fmla="*/ 711 h 787"/>
                  <a:gd name="T2" fmla="*/ 378 w 555"/>
                  <a:gd name="T3" fmla="*/ 668 h 787"/>
                  <a:gd name="T4" fmla="*/ 283 w 555"/>
                  <a:gd name="T5" fmla="*/ 668 h 787"/>
                  <a:gd name="T6" fmla="*/ 283 w 555"/>
                  <a:gd name="T7" fmla="*/ 0 h 787"/>
                  <a:gd name="T8" fmla="*/ 263 w 555"/>
                  <a:gd name="T9" fmla="*/ 0 h 787"/>
                  <a:gd name="T10" fmla="*/ 263 w 555"/>
                  <a:gd name="T11" fmla="*/ 668 h 787"/>
                  <a:gd name="T12" fmla="*/ 160 w 555"/>
                  <a:gd name="T13" fmla="*/ 668 h 787"/>
                  <a:gd name="T14" fmla="*/ 160 w 555"/>
                  <a:gd name="T15" fmla="*/ 711 h 787"/>
                  <a:gd name="T16" fmla="*/ 0 w 555"/>
                  <a:gd name="T17" fmla="*/ 711 h 787"/>
                  <a:gd name="T18" fmla="*/ 0 w 555"/>
                  <a:gd name="T19" fmla="*/ 787 h 787"/>
                  <a:gd name="T20" fmla="*/ 555 w 555"/>
                  <a:gd name="T21" fmla="*/ 787 h 787"/>
                  <a:gd name="T22" fmla="*/ 555 w 555"/>
                  <a:gd name="T23" fmla="*/ 711 h 787"/>
                  <a:gd name="T24" fmla="*/ 378 w 555"/>
                  <a:gd name="T25" fmla="*/ 71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5" h="787">
                    <a:moveTo>
                      <a:pt x="378" y="711"/>
                    </a:moveTo>
                    <a:lnTo>
                      <a:pt x="378" y="668"/>
                    </a:lnTo>
                    <a:lnTo>
                      <a:pt x="283" y="668"/>
                    </a:lnTo>
                    <a:lnTo>
                      <a:pt x="283" y="0"/>
                    </a:lnTo>
                    <a:lnTo>
                      <a:pt x="263" y="0"/>
                    </a:lnTo>
                    <a:lnTo>
                      <a:pt x="263" y="668"/>
                    </a:lnTo>
                    <a:lnTo>
                      <a:pt x="160" y="668"/>
                    </a:lnTo>
                    <a:lnTo>
                      <a:pt x="160" y="711"/>
                    </a:lnTo>
                    <a:lnTo>
                      <a:pt x="0" y="711"/>
                    </a:lnTo>
                    <a:lnTo>
                      <a:pt x="0" y="787"/>
                    </a:lnTo>
                    <a:lnTo>
                      <a:pt x="555" y="787"/>
                    </a:lnTo>
                    <a:lnTo>
                      <a:pt x="555" y="711"/>
                    </a:lnTo>
                    <a:lnTo>
                      <a:pt x="378" y="711"/>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p:spPr>
            <p:txBody>
              <a:bodyPr wrap="square" lIns="0" tIns="0" rIns="0" bIns="0" rtlCol="0" anchor="ctr"/>
              <a:lstStyle/>
              <a:p>
                <a:pPr algn="ctr"/>
                <a:endParaRPr lang="en-US" sz="1200" b="1" kern="0" dirty="0">
                  <a:solidFill>
                    <a:sysClr val="window" lastClr="FFFFFF"/>
                  </a:solidFill>
                  <a:latin typeface="Arial"/>
                  <a:ea typeface="Tahoma" pitchFamily="34" charset="0"/>
                  <a:cs typeface="Tahoma" pitchFamily="34" charset="0"/>
                </a:endParaRPr>
              </a:p>
            </p:txBody>
          </p:sp>
          <p:sp>
            <p:nvSpPr>
              <p:cNvPr id="449" name="Rectangle 8"/>
              <p:cNvSpPr>
                <a:spLocks noChangeArrowheads="1"/>
              </p:cNvSpPr>
              <p:nvPr/>
            </p:nvSpPr>
            <p:spPr bwMode="auto">
              <a:xfrm>
                <a:off x="4333473" y="2255541"/>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0" name="Rectangle 9"/>
              <p:cNvSpPr>
                <a:spLocks noChangeArrowheads="1"/>
              </p:cNvSpPr>
              <p:nvPr/>
            </p:nvSpPr>
            <p:spPr bwMode="auto">
              <a:xfrm>
                <a:off x="4333473" y="2480873"/>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1" name="Rectangle 11"/>
              <p:cNvSpPr>
                <a:spLocks noChangeArrowheads="1"/>
              </p:cNvSpPr>
              <p:nvPr/>
            </p:nvSpPr>
            <p:spPr bwMode="auto">
              <a:xfrm>
                <a:off x="4637614" y="2255541"/>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2" name="Rectangle 12"/>
              <p:cNvSpPr>
                <a:spLocks noChangeArrowheads="1"/>
              </p:cNvSpPr>
              <p:nvPr/>
            </p:nvSpPr>
            <p:spPr bwMode="auto">
              <a:xfrm>
                <a:off x="4637614" y="2480873"/>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3" name="Rectangle 8"/>
              <p:cNvSpPr>
                <a:spLocks noChangeArrowheads="1"/>
              </p:cNvSpPr>
              <p:nvPr/>
            </p:nvSpPr>
            <p:spPr bwMode="auto">
              <a:xfrm>
                <a:off x="4333473" y="2030210"/>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4" name="Rectangle 11"/>
              <p:cNvSpPr>
                <a:spLocks noChangeArrowheads="1"/>
              </p:cNvSpPr>
              <p:nvPr/>
            </p:nvSpPr>
            <p:spPr bwMode="auto">
              <a:xfrm>
                <a:off x="4637614" y="2030210"/>
                <a:ext cx="136531" cy="13208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aphicFrame>
        <p:nvGraphicFramePr>
          <p:cNvPr id="716" name="Chart 715"/>
          <p:cNvGraphicFramePr>
            <a:graphicFrameLocks/>
          </p:cNvGraphicFramePr>
          <p:nvPr>
            <p:extLst>
              <p:ext uri="{D42A27DB-BD31-4B8C-83A1-F6EECF244321}">
                <p14:modId xmlns:p14="http://schemas.microsoft.com/office/powerpoint/2010/main" val="4040324661"/>
              </p:ext>
            </p:extLst>
          </p:nvPr>
        </p:nvGraphicFramePr>
        <p:xfrm>
          <a:off x="-222260" y="0"/>
          <a:ext cx="9507820" cy="4620993"/>
        </p:xfrm>
        <a:graphic>
          <a:graphicData uri="http://schemas.openxmlformats.org/drawingml/2006/chart">
            <c:chart xmlns:c="http://schemas.openxmlformats.org/drawingml/2006/chart" xmlns:r="http://schemas.openxmlformats.org/officeDocument/2006/relationships" r:id="rId5"/>
          </a:graphicData>
        </a:graphic>
      </p:graphicFrame>
      <p:grpSp>
        <p:nvGrpSpPr>
          <p:cNvPr id="330" name="Group 329"/>
          <p:cNvGrpSpPr/>
          <p:nvPr/>
        </p:nvGrpSpPr>
        <p:grpSpPr>
          <a:xfrm>
            <a:off x="7247111" y="1835026"/>
            <a:ext cx="1731698" cy="1271628"/>
            <a:chOff x="6471000" y="1693915"/>
            <a:chExt cx="1731698" cy="1271628"/>
          </a:xfrm>
        </p:grpSpPr>
        <p:sp>
          <p:nvSpPr>
            <p:cNvPr id="331" name="TextBox 330"/>
            <p:cNvSpPr txBox="1"/>
            <p:nvPr/>
          </p:nvSpPr>
          <p:spPr>
            <a:xfrm>
              <a:off x="6471000" y="2180713"/>
              <a:ext cx="1286229" cy="784830"/>
            </a:xfrm>
            <a:prstGeom prst="rect">
              <a:avLst/>
            </a:prstGeom>
            <a:noFill/>
          </p:spPr>
          <p:txBody>
            <a:bodyPr wrap="none" rtlCol="0">
              <a:spAutoFit/>
            </a:bodyPr>
            <a:lstStyle/>
            <a:p>
              <a:r>
                <a:rPr lang="en-US" sz="1500" dirty="0">
                  <a:solidFill>
                    <a:srgbClr val="FFFFFF"/>
                  </a:solidFill>
                </a:rPr>
                <a:t>Influenced to </a:t>
              </a:r>
              <a:endParaRPr lang="en-US" sz="1500" dirty="0" smtClean="0">
                <a:solidFill>
                  <a:srgbClr val="FFFFFF"/>
                </a:solidFill>
              </a:endParaRPr>
            </a:p>
            <a:p>
              <a:r>
                <a:rPr lang="en-US" sz="1500" dirty="0" smtClean="0">
                  <a:solidFill>
                    <a:srgbClr val="FFFFFF"/>
                  </a:solidFill>
                </a:rPr>
                <a:t>Purchase by </a:t>
              </a:r>
            </a:p>
            <a:p>
              <a:r>
                <a:rPr lang="en-US" sz="1500" dirty="0" smtClean="0">
                  <a:solidFill>
                    <a:srgbClr val="FFFFFF"/>
                  </a:solidFill>
                </a:rPr>
                <a:t>social media</a:t>
              </a:r>
            </a:p>
          </p:txBody>
        </p:sp>
        <p:sp>
          <p:nvSpPr>
            <p:cNvPr id="332" name="TextBox 331"/>
            <p:cNvSpPr txBox="1"/>
            <p:nvPr/>
          </p:nvSpPr>
          <p:spPr>
            <a:xfrm>
              <a:off x="7068359" y="1693915"/>
              <a:ext cx="1134339" cy="661720"/>
            </a:xfrm>
            <a:prstGeom prst="rect">
              <a:avLst/>
            </a:prstGeom>
            <a:noFill/>
          </p:spPr>
          <p:txBody>
            <a:bodyPr wrap="none" rtlCol="0">
              <a:spAutoFit/>
            </a:bodyPr>
            <a:lstStyle/>
            <a:p>
              <a:r>
                <a:rPr lang="en-US" sz="3700" dirty="0" smtClean="0">
                  <a:solidFill>
                    <a:srgbClr val="FFFFFF"/>
                  </a:solidFill>
                </a:rPr>
                <a:t>71%</a:t>
              </a:r>
            </a:p>
          </p:txBody>
        </p:sp>
      </p:grpSp>
      <p:grpSp>
        <p:nvGrpSpPr>
          <p:cNvPr id="333" name="Group 332"/>
          <p:cNvGrpSpPr/>
          <p:nvPr/>
        </p:nvGrpSpPr>
        <p:grpSpPr>
          <a:xfrm>
            <a:off x="5785552" y="3696858"/>
            <a:ext cx="3192635" cy="707886"/>
            <a:chOff x="5602108" y="3696858"/>
            <a:chExt cx="3192635" cy="707886"/>
          </a:xfrm>
        </p:grpSpPr>
        <p:sp>
          <p:nvSpPr>
            <p:cNvPr id="334" name="TextBox 333"/>
            <p:cNvSpPr txBox="1"/>
            <p:nvPr/>
          </p:nvSpPr>
          <p:spPr>
            <a:xfrm>
              <a:off x="5602108" y="3799108"/>
              <a:ext cx="3048308" cy="553998"/>
            </a:xfrm>
            <a:prstGeom prst="rect">
              <a:avLst/>
            </a:prstGeom>
            <a:noFill/>
          </p:spPr>
          <p:txBody>
            <a:bodyPr wrap="square" rtlCol="0">
              <a:spAutoFit/>
            </a:bodyPr>
            <a:lstStyle/>
            <a:p>
              <a:r>
                <a:rPr lang="en-US" sz="1500" dirty="0" smtClean="0">
                  <a:solidFill>
                    <a:srgbClr val="FFFFFF"/>
                  </a:solidFill>
                </a:rPr>
                <a:t>Fortune 500 </a:t>
              </a:r>
              <a:r>
                <a:rPr lang="en-US" sz="1500" dirty="0">
                  <a:solidFill>
                    <a:srgbClr val="FFFFFF"/>
                  </a:solidFill>
                </a:rPr>
                <a:t>deploying </a:t>
              </a:r>
              <a:endParaRPr lang="en-US" sz="1500" dirty="0" smtClean="0">
                <a:solidFill>
                  <a:srgbClr val="FFFFFF"/>
                </a:solidFill>
              </a:endParaRPr>
            </a:p>
            <a:p>
              <a:r>
                <a:rPr lang="en-US" sz="1500" dirty="0" smtClean="0">
                  <a:solidFill>
                    <a:srgbClr val="FFFFFF"/>
                  </a:solidFill>
                </a:rPr>
                <a:t>mobile applications </a:t>
              </a:r>
            </a:p>
          </p:txBody>
        </p:sp>
        <p:sp>
          <p:nvSpPr>
            <p:cNvPr id="335" name="TextBox 334"/>
            <p:cNvSpPr txBox="1"/>
            <p:nvPr/>
          </p:nvSpPr>
          <p:spPr>
            <a:xfrm>
              <a:off x="7583404" y="3696858"/>
              <a:ext cx="1211339" cy="707886"/>
            </a:xfrm>
            <a:prstGeom prst="rect">
              <a:avLst/>
            </a:prstGeom>
            <a:noFill/>
          </p:spPr>
          <p:txBody>
            <a:bodyPr wrap="none" rtlCol="0">
              <a:spAutoFit/>
            </a:bodyPr>
            <a:lstStyle/>
            <a:p>
              <a:r>
                <a:rPr lang="en-US" sz="4000" dirty="0" smtClean="0">
                  <a:solidFill>
                    <a:srgbClr val="FFFFFF"/>
                  </a:solidFill>
                </a:rPr>
                <a:t>62%</a:t>
              </a:r>
            </a:p>
          </p:txBody>
        </p:sp>
      </p:grpSp>
      <p:sp>
        <p:nvSpPr>
          <p:cNvPr id="6" name="TextBox 5"/>
          <p:cNvSpPr txBox="1"/>
          <p:nvPr/>
        </p:nvSpPr>
        <p:spPr>
          <a:xfrm>
            <a:off x="112889" y="3908778"/>
            <a:ext cx="1664713" cy="276999"/>
          </a:xfrm>
          <a:prstGeom prst="rect">
            <a:avLst/>
          </a:prstGeom>
          <a:noFill/>
        </p:spPr>
        <p:txBody>
          <a:bodyPr wrap="none" rtlCol="0">
            <a:spAutoFit/>
          </a:bodyPr>
          <a:lstStyle/>
          <a:p>
            <a:r>
              <a:rPr lang="en-US" sz="1200" dirty="0" err="1" smtClean="0">
                <a:solidFill>
                  <a:schemeClr val="tx2"/>
                </a:solidFill>
              </a:rPr>
              <a:t>BizChanger</a:t>
            </a:r>
            <a:r>
              <a:rPr lang="en-US" sz="1200" dirty="0" smtClean="0">
                <a:solidFill>
                  <a:schemeClr val="tx2"/>
                </a:solidFill>
              </a:rPr>
              <a:t> Jan 2012</a:t>
            </a:r>
          </a:p>
        </p:txBody>
      </p:sp>
      <p:sp>
        <p:nvSpPr>
          <p:cNvPr id="337" name="TextBox 336"/>
          <p:cNvSpPr txBox="1"/>
          <p:nvPr/>
        </p:nvSpPr>
        <p:spPr>
          <a:xfrm>
            <a:off x="180622" y="4202289"/>
            <a:ext cx="1091465" cy="276999"/>
          </a:xfrm>
          <a:prstGeom prst="rect">
            <a:avLst/>
          </a:prstGeom>
          <a:noFill/>
        </p:spPr>
        <p:txBody>
          <a:bodyPr wrap="none" rtlCol="0">
            <a:spAutoFit/>
          </a:bodyPr>
          <a:lstStyle/>
          <a:p>
            <a:r>
              <a:rPr lang="en-US" sz="1200" dirty="0" smtClean="0">
                <a:solidFill>
                  <a:schemeClr val="tx2"/>
                </a:solidFill>
              </a:rPr>
              <a:t>Gartner 2012</a:t>
            </a:r>
          </a:p>
        </p:txBody>
      </p:sp>
    </p:spTree>
    <p:extLst>
      <p:ext uri="{BB962C8B-B14F-4D97-AF65-F5344CB8AC3E}">
        <p14:creationId xmlns:p14="http://schemas.microsoft.com/office/powerpoint/2010/main" val="331759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78000">
                                      <p:stCondLst>
                                        <p:cond delay="800"/>
                                      </p:stCondLst>
                                      <p:childTnLst>
                                        <p:set>
                                          <p:cBhvr>
                                            <p:cTn id="6" dur="1" fill="hold">
                                              <p:stCondLst>
                                                <p:cond delay="0"/>
                                              </p:stCondLst>
                                            </p:cTn>
                                            <p:tgtEl>
                                              <p:spTgt spid="36"/>
                                            </p:tgtEl>
                                            <p:attrNameLst>
                                              <p:attrName>style.visibility</p:attrName>
                                            </p:attrNameLst>
                                          </p:cBhvr>
                                          <p:to>
                                            <p:strVal val="visible"/>
                                          </p:to>
                                        </p:set>
                                        <p:anim calcmode="lin" valueType="num" p14:bounceEnd="78000">
                                          <p:cBhvr additive="base">
                                            <p:cTn id="7" dur="1000" fill="hold"/>
                                            <p:tgtEl>
                                              <p:spTgt spid="36"/>
                                            </p:tgtEl>
                                            <p:attrNameLst>
                                              <p:attrName>ppt_x</p:attrName>
                                            </p:attrNameLst>
                                          </p:cBhvr>
                                          <p:tavLst>
                                            <p:tav tm="0">
                                              <p:val>
                                                <p:strVal val="#ppt_x"/>
                                              </p:val>
                                            </p:tav>
                                            <p:tav tm="100000">
                                              <p:val>
                                                <p:strVal val="#ppt_x"/>
                                              </p:val>
                                            </p:tav>
                                          </p:tavLst>
                                        </p:anim>
                                        <p:anim calcmode="lin" valueType="num" p14:bounceEnd="78000">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3.88889E-6 4.38136E-7 L 3.88889E-6 -0.62666 " pathEditMode="relative" rAng="0" ptsTypes="AA">
                                          <p:cBhvr>
                                            <p:cTn id="10" dur="1500" fill="hold"/>
                                            <p:tgtEl>
                                              <p:spTgt spid="36"/>
                                            </p:tgtEl>
                                            <p:attrNameLst>
                                              <p:attrName>ppt_x</p:attrName>
                                              <p:attrName>ppt_y</p:attrName>
                                            </p:attrNameLst>
                                          </p:cBhvr>
                                          <p:rCtr x="0" y="-31317"/>
                                        </p:animMotion>
                                      </p:childTnLst>
                                    </p:cTn>
                                  </p:par>
                                  <p:par>
                                    <p:cTn id="11" presetID="2" presetClass="entr" presetSubtype="8" decel="5000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1000" fill="hold"/>
                                            <p:tgtEl>
                                              <p:spTgt spid="32"/>
                                            </p:tgtEl>
                                            <p:attrNameLst>
                                              <p:attrName>ppt_x</p:attrName>
                                            </p:attrNameLst>
                                          </p:cBhvr>
                                          <p:tavLst>
                                            <p:tav tm="0">
                                              <p:val>
                                                <p:strVal val="0-#ppt_w/2"/>
                                              </p:val>
                                            </p:tav>
                                            <p:tav tm="100000">
                                              <p:val>
                                                <p:strVal val="#ppt_x"/>
                                              </p:val>
                                            </p:tav>
                                          </p:tavLst>
                                        </p:anim>
                                        <p:anim calcmode="lin" valueType="num">
                                          <p:cBhvr additive="base">
                                            <p:cTn id="14" dur="10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8" decel="5000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0-#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8" decel="5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000" fill="hold"/>
                                            <p:tgtEl>
                                              <p:spTgt spid="10"/>
                                            </p:tgtEl>
                                            <p:attrNameLst>
                                              <p:attrName>ppt_x</p:attrName>
                                            </p:attrNameLst>
                                          </p:cBhvr>
                                          <p:tavLst>
                                            <p:tav tm="0">
                                              <p:val>
                                                <p:strVal val="0-#ppt_w/2"/>
                                              </p:val>
                                            </p:tav>
                                            <p:tav tm="100000">
                                              <p:val>
                                                <p:strVal val="#ppt_x"/>
                                              </p:val>
                                            </p:tav>
                                          </p:tavLst>
                                        </p:anim>
                                        <p:anim calcmode="lin" valueType="num">
                                          <p:cBhvr additive="base">
                                            <p:cTn id="22" dur="10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decel="5000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decel="5000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1+#ppt_w/2"/>
                                              </p:val>
                                            </p:tav>
                                            <p:tav tm="100000">
                                              <p:val>
                                                <p:strVal val="#ppt_x"/>
                                              </p:val>
                                            </p:tav>
                                          </p:tavLst>
                                        </p:anim>
                                        <p:anim calcmode="lin" valueType="num">
                                          <p:cBhvr additive="base">
                                            <p:cTn id="30" dur="1000" fill="hold"/>
                                            <p:tgtEl>
                                              <p:spTgt spid="2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000" fill="hold"/>
                                            <p:tgtEl>
                                              <p:spTgt spid="15"/>
                                            </p:tgtEl>
                                            <p:attrNameLst>
                                              <p:attrName>ppt_x</p:attrName>
                                            </p:attrNameLst>
                                          </p:cBhvr>
                                          <p:tavLst>
                                            <p:tav tm="0">
                                              <p:val>
                                                <p:strVal val="1+#ppt_w/2"/>
                                              </p:val>
                                            </p:tav>
                                            <p:tav tm="100000">
                                              <p:val>
                                                <p:strVal val="#ppt_x"/>
                                              </p:val>
                                            </p:tav>
                                          </p:tavLst>
                                        </p:anim>
                                        <p:anim calcmode="lin" valueType="num">
                                          <p:cBhvr additive="base">
                                            <p:cTn id="34" dur="10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5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2"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1000" fill="hold"/>
                                            <p:tgtEl>
                                              <p:spTgt spid="21"/>
                                            </p:tgtEl>
                                            <p:attrNameLst>
                                              <p:attrName>ppt_x</p:attrName>
                                            </p:attrNameLst>
                                          </p:cBhvr>
                                          <p:tavLst>
                                            <p:tav tm="0">
                                              <p:val>
                                                <p:strVal val="1+#ppt_w/2"/>
                                              </p:val>
                                            </p:tav>
                                            <p:tav tm="100000">
                                              <p:val>
                                                <p:strVal val="#ppt_x"/>
                                              </p:val>
                                            </p:tav>
                                          </p:tavLst>
                                        </p:anim>
                                        <p:anim calcmode="lin" valueType="num">
                                          <p:cBhvr additive="base">
                                            <p:cTn id="42" dur="10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5000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1000" fill="hold"/>
                                            <p:tgtEl>
                                              <p:spTgt spid="33"/>
                                            </p:tgtEl>
                                            <p:attrNameLst>
                                              <p:attrName>ppt_x</p:attrName>
                                            </p:attrNameLst>
                                          </p:cBhvr>
                                          <p:tavLst>
                                            <p:tav tm="0">
                                              <p:val>
                                                <p:strVal val="1+#ppt_w/2"/>
                                              </p:val>
                                            </p:tav>
                                            <p:tav tm="100000">
                                              <p:val>
                                                <p:strVal val="#ppt_x"/>
                                              </p:val>
                                            </p:tav>
                                          </p:tavLst>
                                        </p:anim>
                                        <p:anim calcmode="lin" valueType="num">
                                          <p:cBhvr additive="base">
                                            <p:cTn id="46" dur="1000" fill="hold"/>
                                            <p:tgtEl>
                                              <p:spTgt spid="33"/>
                                            </p:tgtEl>
                                            <p:attrNameLst>
                                              <p:attrName>ppt_y</p:attrName>
                                            </p:attrNameLst>
                                          </p:cBhvr>
                                          <p:tavLst>
                                            <p:tav tm="0">
                                              <p:val>
                                                <p:strVal val="#ppt_y"/>
                                              </p:val>
                                            </p:tav>
                                            <p:tav tm="100000">
                                              <p:val>
                                                <p:strVal val="#ppt_y"/>
                                              </p:val>
                                            </p:tav>
                                          </p:tavLst>
                                        </p:anim>
                                      </p:childTnLst>
                                    </p:cTn>
                                  </p:par>
                                  <p:par>
                                    <p:cTn id="47" presetID="2" presetClass="entr" presetSubtype="2" decel="5000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1000" fill="hold"/>
                                            <p:tgtEl>
                                              <p:spTgt spid="14"/>
                                            </p:tgtEl>
                                            <p:attrNameLst>
                                              <p:attrName>ppt_x</p:attrName>
                                            </p:attrNameLst>
                                          </p:cBhvr>
                                          <p:tavLst>
                                            <p:tav tm="0">
                                              <p:val>
                                                <p:strVal val="1+#ppt_w/2"/>
                                              </p:val>
                                            </p:tav>
                                            <p:tav tm="100000">
                                              <p:val>
                                                <p:strVal val="#ppt_x"/>
                                              </p:val>
                                            </p:tav>
                                          </p:tavLst>
                                        </p:anim>
                                        <p:anim calcmode="lin" valueType="num">
                                          <p:cBhvr additive="base">
                                            <p:cTn id="50" dur="1000" fill="hold"/>
                                            <p:tgtEl>
                                              <p:spTgt spid="14"/>
                                            </p:tgtEl>
                                            <p:attrNameLst>
                                              <p:attrName>ppt_y</p:attrName>
                                            </p:attrNameLst>
                                          </p:cBhvr>
                                          <p:tavLst>
                                            <p:tav tm="0">
                                              <p:val>
                                                <p:strVal val="#ppt_y"/>
                                              </p:val>
                                            </p:tav>
                                            <p:tav tm="100000">
                                              <p:val>
                                                <p:strVal val="#ppt_y"/>
                                              </p:val>
                                            </p:tav>
                                          </p:tavLst>
                                        </p:anim>
                                      </p:childTnLst>
                                    </p:cTn>
                                  </p:par>
                                  <p:par>
                                    <p:cTn id="51" presetID="2" presetClass="entr" presetSubtype="8" decel="50000" fill="hold" grpId="1"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1000" fill="hold"/>
                                            <p:tgtEl>
                                              <p:spTgt spid="33"/>
                                            </p:tgtEl>
                                            <p:attrNameLst>
                                              <p:attrName>ppt_x</p:attrName>
                                            </p:attrNameLst>
                                          </p:cBhvr>
                                          <p:tavLst>
                                            <p:tav tm="0">
                                              <p:val>
                                                <p:strVal val="0-#ppt_w/2"/>
                                              </p:val>
                                            </p:tav>
                                            <p:tav tm="100000">
                                              <p:val>
                                                <p:strVal val="#ppt_x"/>
                                              </p:val>
                                            </p:tav>
                                          </p:tavLst>
                                        </p:anim>
                                        <p:anim calcmode="lin" valueType="num">
                                          <p:cBhvr additive="base">
                                            <p:cTn id="54" dur="1000" fill="hold"/>
                                            <p:tgtEl>
                                              <p:spTgt spid="33"/>
                                            </p:tgtEl>
                                            <p:attrNameLst>
                                              <p:attrName>ppt_y</p:attrName>
                                            </p:attrNameLst>
                                          </p:cBhvr>
                                          <p:tavLst>
                                            <p:tav tm="0">
                                              <p:val>
                                                <p:strVal val="#ppt_y"/>
                                              </p:val>
                                            </p:tav>
                                            <p:tav tm="100000">
                                              <p:val>
                                                <p:strVal val="#ppt_y"/>
                                              </p:val>
                                            </p:tav>
                                          </p:tavLst>
                                        </p:anim>
                                      </p:childTnLst>
                                    </p:cTn>
                                  </p:par>
                                  <p:par>
                                    <p:cTn id="55" presetID="2" presetClass="entr" presetSubtype="8" decel="5000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1000" fill="hold"/>
                                            <p:tgtEl>
                                              <p:spTgt spid="35"/>
                                            </p:tgtEl>
                                            <p:attrNameLst>
                                              <p:attrName>ppt_x</p:attrName>
                                            </p:attrNameLst>
                                          </p:cBhvr>
                                          <p:tavLst>
                                            <p:tav tm="0">
                                              <p:val>
                                                <p:strVal val="0-#ppt_w/2"/>
                                              </p:val>
                                            </p:tav>
                                            <p:tav tm="100000">
                                              <p:val>
                                                <p:strVal val="#ppt_x"/>
                                              </p:val>
                                            </p:tav>
                                          </p:tavLst>
                                        </p:anim>
                                        <p:anim calcmode="lin" valueType="num">
                                          <p:cBhvr additive="base">
                                            <p:cTn id="58" dur="1000" fill="hold"/>
                                            <p:tgtEl>
                                              <p:spTgt spid="35"/>
                                            </p:tgtEl>
                                            <p:attrNameLst>
                                              <p:attrName>ppt_y</p:attrName>
                                            </p:attrNameLst>
                                          </p:cBhvr>
                                          <p:tavLst>
                                            <p:tav tm="0">
                                              <p:val>
                                                <p:strVal val="#ppt_y"/>
                                              </p:val>
                                            </p:tav>
                                            <p:tav tm="100000">
                                              <p:val>
                                                <p:strVal val="#ppt_y"/>
                                              </p:val>
                                            </p:tav>
                                          </p:tavLst>
                                        </p:anim>
                                      </p:childTnLst>
                                    </p:cTn>
                                  </p:par>
                                  <p:par>
                                    <p:cTn id="59" presetID="2" presetClass="entr" presetSubtype="8" decel="50000" fill="hold" grpId="1"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1000" fill="hold"/>
                                            <p:tgtEl>
                                              <p:spTgt spid="14"/>
                                            </p:tgtEl>
                                            <p:attrNameLst>
                                              <p:attrName>ppt_x</p:attrName>
                                            </p:attrNameLst>
                                          </p:cBhvr>
                                          <p:tavLst>
                                            <p:tav tm="0">
                                              <p:val>
                                                <p:strVal val="0-#ppt_w/2"/>
                                              </p:val>
                                            </p:tav>
                                            <p:tav tm="100000">
                                              <p:val>
                                                <p:strVal val="#ppt_x"/>
                                              </p:val>
                                            </p:tav>
                                          </p:tavLst>
                                        </p:anim>
                                        <p:anim calcmode="lin" valueType="num">
                                          <p:cBhvr additive="base">
                                            <p:cTn id="62" dur="1000" fill="hold"/>
                                            <p:tgtEl>
                                              <p:spTgt spid="14"/>
                                            </p:tgtEl>
                                            <p:attrNameLst>
                                              <p:attrName>ppt_y</p:attrName>
                                            </p:attrNameLst>
                                          </p:cBhvr>
                                          <p:tavLst>
                                            <p:tav tm="0">
                                              <p:val>
                                                <p:strVal val="#ppt_y"/>
                                              </p:val>
                                            </p:tav>
                                            <p:tav tm="100000">
                                              <p:val>
                                                <p:strVal val="#ppt_y"/>
                                              </p:val>
                                            </p:tav>
                                          </p:tavLst>
                                        </p:anim>
                                      </p:childTnLst>
                                    </p:cTn>
                                  </p:par>
                                  <p:par>
                                    <p:cTn id="63" presetID="2" presetClass="entr" presetSubtype="8" decel="5000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1000" fill="hold"/>
                                            <p:tgtEl>
                                              <p:spTgt spid="25"/>
                                            </p:tgtEl>
                                            <p:attrNameLst>
                                              <p:attrName>ppt_x</p:attrName>
                                            </p:attrNameLst>
                                          </p:cBhvr>
                                          <p:tavLst>
                                            <p:tav tm="0">
                                              <p:val>
                                                <p:strVal val="0-#ppt_w/2"/>
                                              </p:val>
                                            </p:tav>
                                            <p:tav tm="100000">
                                              <p:val>
                                                <p:strVal val="#ppt_x"/>
                                              </p:val>
                                            </p:tav>
                                          </p:tavLst>
                                        </p:anim>
                                        <p:anim calcmode="lin" valueType="num">
                                          <p:cBhvr additive="base">
                                            <p:cTn id="66" dur="1000" fill="hold"/>
                                            <p:tgtEl>
                                              <p:spTgt spid="25"/>
                                            </p:tgtEl>
                                            <p:attrNameLst>
                                              <p:attrName>ppt_y</p:attrName>
                                            </p:attrNameLst>
                                          </p:cBhvr>
                                          <p:tavLst>
                                            <p:tav tm="0">
                                              <p:val>
                                                <p:strVal val="#ppt_y"/>
                                              </p:val>
                                            </p:tav>
                                            <p:tav tm="100000">
                                              <p:val>
                                                <p:strVal val="#ppt_y"/>
                                              </p:val>
                                            </p:tav>
                                          </p:tavLst>
                                        </p:anim>
                                      </p:childTnLst>
                                    </p:cTn>
                                  </p:par>
                                  <p:par>
                                    <p:cTn id="67" presetID="2" presetClass="entr" presetSubtype="8" decel="5000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1000" fill="hold"/>
                                            <p:tgtEl>
                                              <p:spTgt spid="12"/>
                                            </p:tgtEl>
                                            <p:attrNameLst>
                                              <p:attrName>ppt_x</p:attrName>
                                            </p:attrNameLst>
                                          </p:cBhvr>
                                          <p:tavLst>
                                            <p:tav tm="0">
                                              <p:val>
                                                <p:strVal val="0-#ppt_w/2"/>
                                              </p:val>
                                            </p:tav>
                                            <p:tav tm="100000">
                                              <p:val>
                                                <p:strVal val="#ppt_x"/>
                                              </p:val>
                                            </p:tav>
                                          </p:tavLst>
                                        </p:anim>
                                        <p:anim calcmode="lin" valueType="num">
                                          <p:cBhvr additive="base">
                                            <p:cTn id="70" dur="1000" fill="hold"/>
                                            <p:tgtEl>
                                              <p:spTgt spid="12"/>
                                            </p:tgtEl>
                                            <p:attrNameLst>
                                              <p:attrName>ppt_y</p:attrName>
                                            </p:attrNameLst>
                                          </p:cBhvr>
                                          <p:tavLst>
                                            <p:tav tm="0">
                                              <p:val>
                                                <p:strVal val="#ppt_y"/>
                                              </p:val>
                                            </p:tav>
                                            <p:tav tm="100000">
                                              <p:val>
                                                <p:strVal val="#ppt_y"/>
                                              </p:val>
                                            </p:tav>
                                          </p:tavLst>
                                        </p:anim>
                                      </p:childTnLst>
                                    </p:cTn>
                                  </p:par>
                                  <p:par>
                                    <p:cTn id="71" presetID="2" presetClass="entr" presetSubtype="8" decel="5000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1000" fill="hold"/>
                                            <p:tgtEl>
                                              <p:spTgt spid="16"/>
                                            </p:tgtEl>
                                            <p:attrNameLst>
                                              <p:attrName>ppt_x</p:attrName>
                                            </p:attrNameLst>
                                          </p:cBhvr>
                                          <p:tavLst>
                                            <p:tav tm="0">
                                              <p:val>
                                                <p:strVal val="0-#ppt_w/2"/>
                                              </p:val>
                                            </p:tav>
                                            <p:tav tm="100000">
                                              <p:val>
                                                <p:strVal val="#ppt_x"/>
                                              </p:val>
                                            </p:tav>
                                          </p:tavLst>
                                        </p:anim>
                                        <p:anim calcmode="lin" valueType="num">
                                          <p:cBhvr additive="base">
                                            <p:cTn id="74" dur="1000" fill="hold"/>
                                            <p:tgtEl>
                                              <p:spTgt spid="16"/>
                                            </p:tgtEl>
                                            <p:attrNameLst>
                                              <p:attrName>ppt_y</p:attrName>
                                            </p:attrNameLst>
                                          </p:cBhvr>
                                          <p:tavLst>
                                            <p:tav tm="0">
                                              <p:val>
                                                <p:strVal val="#ppt_y"/>
                                              </p:val>
                                            </p:tav>
                                            <p:tav tm="100000">
                                              <p:val>
                                                <p:strVal val="#ppt_y"/>
                                              </p:val>
                                            </p:tav>
                                          </p:tavLst>
                                        </p:anim>
                                      </p:childTnLst>
                                    </p:cTn>
                                  </p:par>
                                  <p:par>
                                    <p:cTn id="75" presetID="2" presetClass="entr" presetSubtype="8" decel="5000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1000" fill="hold"/>
                                            <p:tgtEl>
                                              <p:spTgt spid="34"/>
                                            </p:tgtEl>
                                            <p:attrNameLst>
                                              <p:attrName>ppt_x</p:attrName>
                                            </p:attrNameLst>
                                          </p:cBhvr>
                                          <p:tavLst>
                                            <p:tav tm="0">
                                              <p:val>
                                                <p:strVal val="0-#ppt_w/2"/>
                                              </p:val>
                                            </p:tav>
                                            <p:tav tm="100000">
                                              <p:val>
                                                <p:strVal val="#ppt_x"/>
                                              </p:val>
                                            </p:tav>
                                          </p:tavLst>
                                        </p:anim>
                                        <p:anim calcmode="lin" valueType="num">
                                          <p:cBhvr additive="base">
                                            <p:cTn id="78" dur="1000" fill="hold"/>
                                            <p:tgtEl>
                                              <p:spTgt spid="34"/>
                                            </p:tgtEl>
                                            <p:attrNameLst>
                                              <p:attrName>ppt_y</p:attrName>
                                            </p:attrNameLst>
                                          </p:cBhvr>
                                          <p:tavLst>
                                            <p:tav tm="0">
                                              <p:val>
                                                <p:strVal val="#ppt_y"/>
                                              </p:val>
                                            </p:tav>
                                            <p:tav tm="100000">
                                              <p:val>
                                                <p:strVal val="#ppt_y"/>
                                              </p:val>
                                            </p:tav>
                                          </p:tavLst>
                                        </p:anim>
                                      </p:childTnLst>
                                    </p:cTn>
                                  </p:par>
                                  <p:par>
                                    <p:cTn id="79" presetID="2" presetClass="entr" presetSubtype="8" decel="5000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1000" fill="hold"/>
                                            <p:tgtEl>
                                              <p:spTgt spid="26"/>
                                            </p:tgtEl>
                                            <p:attrNameLst>
                                              <p:attrName>ppt_x</p:attrName>
                                            </p:attrNameLst>
                                          </p:cBhvr>
                                          <p:tavLst>
                                            <p:tav tm="0">
                                              <p:val>
                                                <p:strVal val="0-#ppt_w/2"/>
                                              </p:val>
                                            </p:tav>
                                            <p:tav tm="100000">
                                              <p:val>
                                                <p:strVal val="#ppt_x"/>
                                              </p:val>
                                            </p:tav>
                                          </p:tavLst>
                                        </p:anim>
                                        <p:anim calcmode="lin" valueType="num">
                                          <p:cBhvr additive="base">
                                            <p:cTn id="82" dur="1000" fill="hold"/>
                                            <p:tgtEl>
                                              <p:spTgt spid="26"/>
                                            </p:tgtEl>
                                            <p:attrNameLst>
                                              <p:attrName>ppt_y</p:attrName>
                                            </p:attrNameLst>
                                          </p:cBhvr>
                                          <p:tavLst>
                                            <p:tav tm="0">
                                              <p:val>
                                                <p:strVal val="#ppt_y"/>
                                              </p:val>
                                            </p:tav>
                                            <p:tav tm="100000">
                                              <p:val>
                                                <p:strVal val="#ppt_y"/>
                                              </p:val>
                                            </p:tav>
                                          </p:tavLst>
                                        </p:anim>
                                      </p:childTnLst>
                                    </p:cTn>
                                  </p:par>
                                  <p:par>
                                    <p:cTn id="83" presetID="2" presetClass="entr" presetSubtype="2" decel="5000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1000" fill="hold"/>
                                            <p:tgtEl>
                                              <p:spTgt spid="13"/>
                                            </p:tgtEl>
                                            <p:attrNameLst>
                                              <p:attrName>ppt_x</p:attrName>
                                            </p:attrNameLst>
                                          </p:cBhvr>
                                          <p:tavLst>
                                            <p:tav tm="0">
                                              <p:val>
                                                <p:strVal val="1+#ppt_w/2"/>
                                              </p:val>
                                            </p:tav>
                                            <p:tav tm="100000">
                                              <p:val>
                                                <p:strVal val="#ppt_x"/>
                                              </p:val>
                                            </p:tav>
                                          </p:tavLst>
                                        </p:anim>
                                        <p:anim calcmode="lin" valueType="num">
                                          <p:cBhvr additive="base">
                                            <p:cTn id="86" dur="1000" fill="hold"/>
                                            <p:tgtEl>
                                              <p:spTgt spid="13"/>
                                            </p:tgtEl>
                                            <p:attrNameLst>
                                              <p:attrName>ppt_y</p:attrName>
                                            </p:attrNameLst>
                                          </p:cBhvr>
                                          <p:tavLst>
                                            <p:tav tm="0">
                                              <p:val>
                                                <p:strVal val="#ppt_y"/>
                                              </p:val>
                                            </p:tav>
                                            <p:tav tm="100000">
                                              <p:val>
                                                <p:strVal val="#ppt_y"/>
                                              </p:val>
                                            </p:tav>
                                          </p:tavLst>
                                        </p:anim>
                                      </p:childTnLst>
                                    </p:cTn>
                                  </p:par>
                                  <p:par>
                                    <p:cTn id="87" presetID="2" presetClass="entr" presetSubtype="2" decel="5000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 calcmode="lin" valueType="num">
                                          <p:cBhvr additive="base">
                                            <p:cTn id="89" dur="1000" fill="hold"/>
                                            <p:tgtEl>
                                              <p:spTgt spid="9"/>
                                            </p:tgtEl>
                                            <p:attrNameLst>
                                              <p:attrName>ppt_x</p:attrName>
                                            </p:attrNameLst>
                                          </p:cBhvr>
                                          <p:tavLst>
                                            <p:tav tm="0">
                                              <p:val>
                                                <p:strVal val="1+#ppt_w/2"/>
                                              </p:val>
                                            </p:tav>
                                            <p:tav tm="100000">
                                              <p:val>
                                                <p:strVal val="#ppt_x"/>
                                              </p:val>
                                            </p:tav>
                                          </p:tavLst>
                                        </p:anim>
                                        <p:anim calcmode="lin" valueType="num">
                                          <p:cBhvr additive="base">
                                            <p:cTn id="9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716"/>
                                            </p:tgtEl>
                                            <p:attrNameLst>
                                              <p:attrName>style.visibility</p:attrName>
                                            </p:attrNameLst>
                                          </p:cBhvr>
                                          <p:to>
                                            <p:strVal val="visible"/>
                                          </p:to>
                                        </p:set>
                                        <p:animEffect transition="in" filter="dissolve">
                                          <p:cBhvr>
                                            <p:cTn id="95" dur="2000"/>
                                            <p:tgtEl>
                                              <p:spTgt spid="716"/>
                                            </p:tgtEl>
                                          </p:cBhvr>
                                        </p:animEffect>
                                      </p:childTnLst>
                                    </p:cTn>
                                  </p:par>
                                </p:childTnLst>
                              </p:cTn>
                            </p:par>
                            <p:par>
                              <p:cTn id="96" fill="hold">
                                <p:stCondLst>
                                  <p:cond delay="2000"/>
                                </p:stCondLst>
                                <p:childTnLst>
                                  <p:par>
                                    <p:cTn id="97" presetID="1" presetClass="entr" presetSubtype="0" fill="hold" nodeType="afterEffect">
                                      <p:stCondLst>
                                        <p:cond delay="0"/>
                                      </p:stCondLst>
                                      <p:childTnLst>
                                        <p:set>
                                          <p:cBhvr>
                                            <p:cTn id="98" dur="1" fill="hold">
                                              <p:stCondLst>
                                                <p:cond delay="0"/>
                                              </p:stCondLst>
                                            </p:cTn>
                                            <p:tgtEl>
                                              <p:spTgt spid="333"/>
                                            </p:tgtEl>
                                            <p:attrNameLst>
                                              <p:attrName>style.visibility</p:attrName>
                                            </p:attrNameLst>
                                          </p:cBhvr>
                                          <p:to>
                                            <p:strVal val="visible"/>
                                          </p:to>
                                        </p:set>
                                      </p:childTnLst>
                                    </p:cTn>
                                  </p:par>
                                </p:childTnLst>
                              </p:cTn>
                            </p:par>
                            <p:par>
                              <p:cTn id="99" fill="hold">
                                <p:stCondLst>
                                  <p:cond delay="2000"/>
                                </p:stCondLst>
                                <p:childTnLst>
                                  <p:par>
                                    <p:cTn id="100" presetID="1" presetClass="entr" presetSubtype="0" fill="hold" nodeType="afterEffect">
                                      <p:stCondLst>
                                        <p:cond delay="0"/>
                                      </p:stCondLst>
                                      <p:childTnLst>
                                        <p:set>
                                          <p:cBhvr>
                                            <p:cTn id="101"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4" grpId="1" animBg="1"/>
          <p:bldP spid="15" grpId="0" animBg="1"/>
          <p:bldP spid="16" grpId="0" animBg="1"/>
          <p:bldP spid="19" grpId="0" animBg="1"/>
          <p:bldP spid="20" grpId="0" animBg="1"/>
          <p:bldP spid="21" grpId="0" animBg="1"/>
          <p:bldP spid="24" grpId="0" animBg="1"/>
          <p:bldP spid="25" grpId="0" animBg="1"/>
          <p:bldP spid="32" grpId="0" animBg="1"/>
          <p:bldP spid="33" grpId="0" animBg="1"/>
          <p:bldP spid="33" grpId="1" animBg="1"/>
          <p:bldP spid="34" grpId="0" animBg="1"/>
          <p:bldP spid="35" grpId="0" animBg="1"/>
          <p:bldGraphic spid="716"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80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3.88889E-6 4.38136E-7 L 3.88889E-6 -0.62666 " pathEditMode="relative" rAng="0" ptsTypes="AA">
                                          <p:cBhvr>
                                            <p:cTn id="10" dur="1500" fill="hold"/>
                                            <p:tgtEl>
                                              <p:spTgt spid="36"/>
                                            </p:tgtEl>
                                            <p:attrNameLst>
                                              <p:attrName>ppt_x</p:attrName>
                                              <p:attrName>ppt_y</p:attrName>
                                            </p:attrNameLst>
                                          </p:cBhvr>
                                          <p:rCtr x="0" y="-31317"/>
                                        </p:animMotion>
                                      </p:childTnLst>
                                    </p:cTn>
                                  </p:par>
                                  <p:par>
                                    <p:cTn id="11" presetID="2" presetClass="entr" presetSubtype="8" decel="5000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1000" fill="hold"/>
                                            <p:tgtEl>
                                              <p:spTgt spid="32"/>
                                            </p:tgtEl>
                                            <p:attrNameLst>
                                              <p:attrName>ppt_x</p:attrName>
                                            </p:attrNameLst>
                                          </p:cBhvr>
                                          <p:tavLst>
                                            <p:tav tm="0">
                                              <p:val>
                                                <p:strVal val="0-#ppt_w/2"/>
                                              </p:val>
                                            </p:tav>
                                            <p:tav tm="100000">
                                              <p:val>
                                                <p:strVal val="#ppt_x"/>
                                              </p:val>
                                            </p:tav>
                                          </p:tavLst>
                                        </p:anim>
                                        <p:anim calcmode="lin" valueType="num">
                                          <p:cBhvr additive="base">
                                            <p:cTn id="14" dur="10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8" decel="5000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0-#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8" decel="5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000" fill="hold"/>
                                            <p:tgtEl>
                                              <p:spTgt spid="10"/>
                                            </p:tgtEl>
                                            <p:attrNameLst>
                                              <p:attrName>ppt_x</p:attrName>
                                            </p:attrNameLst>
                                          </p:cBhvr>
                                          <p:tavLst>
                                            <p:tav tm="0">
                                              <p:val>
                                                <p:strVal val="0-#ppt_w/2"/>
                                              </p:val>
                                            </p:tav>
                                            <p:tav tm="100000">
                                              <p:val>
                                                <p:strVal val="#ppt_x"/>
                                              </p:val>
                                            </p:tav>
                                          </p:tavLst>
                                        </p:anim>
                                        <p:anim calcmode="lin" valueType="num">
                                          <p:cBhvr additive="base">
                                            <p:cTn id="22" dur="10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decel="5000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decel="5000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1+#ppt_w/2"/>
                                              </p:val>
                                            </p:tav>
                                            <p:tav tm="100000">
                                              <p:val>
                                                <p:strVal val="#ppt_x"/>
                                              </p:val>
                                            </p:tav>
                                          </p:tavLst>
                                        </p:anim>
                                        <p:anim calcmode="lin" valueType="num">
                                          <p:cBhvr additive="base">
                                            <p:cTn id="30" dur="1000" fill="hold"/>
                                            <p:tgtEl>
                                              <p:spTgt spid="2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000" fill="hold"/>
                                            <p:tgtEl>
                                              <p:spTgt spid="15"/>
                                            </p:tgtEl>
                                            <p:attrNameLst>
                                              <p:attrName>ppt_x</p:attrName>
                                            </p:attrNameLst>
                                          </p:cBhvr>
                                          <p:tavLst>
                                            <p:tav tm="0">
                                              <p:val>
                                                <p:strVal val="1+#ppt_w/2"/>
                                              </p:val>
                                            </p:tav>
                                            <p:tav tm="100000">
                                              <p:val>
                                                <p:strVal val="#ppt_x"/>
                                              </p:val>
                                            </p:tav>
                                          </p:tavLst>
                                        </p:anim>
                                        <p:anim calcmode="lin" valueType="num">
                                          <p:cBhvr additive="base">
                                            <p:cTn id="34" dur="10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5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2"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1000" fill="hold"/>
                                            <p:tgtEl>
                                              <p:spTgt spid="21"/>
                                            </p:tgtEl>
                                            <p:attrNameLst>
                                              <p:attrName>ppt_x</p:attrName>
                                            </p:attrNameLst>
                                          </p:cBhvr>
                                          <p:tavLst>
                                            <p:tav tm="0">
                                              <p:val>
                                                <p:strVal val="1+#ppt_w/2"/>
                                              </p:val>
                                            </p:tav>
                                            <p:tav tm="100000">
                                              <p:val>
                                                <p:strVal val="#ppt_x"/>
                                              </p:val>
                                            </p:tav>
                                          </p:tavLst>
                                        </p:anim>
                                        <p:anim calcmode="lin" valueType="num">
                                          <p:cBhvr additive="base">
                                            <p:cTn id="42" dur="10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5000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1000" fill="hold"/>
                                            <p:tgtEl>
                                              <p:spTgt spid="33"/>
                                            </p:tgtEl>
                                            <p:attrNameLst>
                                              <p:attrName>ppt_x</p:attrName>
                                            </p:attrNameLst>
                                          </p:cBhvr>
                                          <p:tavLst>
                                            <p:tav tm="0">
                                              <p:val>
                                                <p:strVal val="1+#ppt_w/2"/>
                                              </p:val>
                                            </p:tav>
                                            <p:tav tm="100000">
                                              <p:val>
                                                <p:strVal val="#ppt_x"/>
                                              </p:val>
                                            </p:tav>
                                          </p:tavLst>
                                        </p:anim>
                                        <p:anim calcmode="lin" valueType="num">
                                          <p:cBhvr additive="base">
                                            <p:cTn id="46" dur="1000" fill="hold"/>
                                            <p:tgtEl>
                                              <p:spTgt spid="33"/>
                                            </p:tgtEl>
                                            <p:attrNameLst>
                                              <p:attrName>ppt_y</p:attrName>
                                            </p:attrNameLst>
                                          </p:cBhvr>
                                          <p:tavLst>
                                            <p:tav tm="0">
                                              <p:val>
                                                <p:strVal val="#ppt_y"/>
                                              </p:val>
                                            </p:tav>
                                            <p:tav tm="100000">
                                              <p:val>
                                                <p:strVal val="#ppt_y"/>
                                              </p:val>
                                            </p:tav>
                                          </p:tavLst>
                                        </p:anim>
                                      </p:childTnLst>
                                    </p:cTn>
                                  </p:par>
                                  <p:par>
                                    <p:cTn id="47" presetID="2" presetClass="entr" presetSubtype="2" decel="5000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1000" fill="hold"/>
                                            <p:tgtEl>
                                              <p:spTgt spid="14"/>
                                            </p:tgtEl>
                                            <p:attrNameLst>
                                              <p:attrName>ppt_x</p:attrName>
                                            </p:attrNameLst>
                                          </p:cBhvr>
                                          <p:tavLst>
                                            <p:tav tm="0">
                                              <p:val>
                                                <p:strVal val="1+#ppt_w/2"/>
                                              </p:val>
                                            </p:tav>
                                            <p:tav tm="100000">
                                              <p:val>
                                                <p:strVal val="#ppt_x"/>
                                              </p:val>
                                            </p:tav>
                                          </p:tavLst>
                                        </p:anim>
                                        <p:anim calcmode="lin" valueType="num">
                                          <p:cBhvr additive="base">
                                            <p:cTn id="50" dur="1000" fill="hold"/>
                                            <p:tgtEl>
                                              <p:spTgt spid="14"/>
                                            </p:tgtEl>
                                            <p:attrNameLst>
                                              <p:attrName>ppt_y</p:attrName>
                                            </p:attrNameLst>
                                          </p:cBhvr>
                                          <p:tavLst>
                                            <p:tav tm="0">
                                              <p:val>
                                                <p:strVal val="#ppt_y"/>
                                              </p:val>
                                            </p:tav>
                                            <p:tav tm="100000">
                                              <p:val>
                                                <p:strVal val="#ppt_y"/>
                                              </p:val>
                                            </p:tav>
                                          </p:tavLst>
                                        </p:anim>
                                      </p:childTnLst>
                                    </p:cTn>
                                  </p:par>
                                  <p:par>
                                    <p:cTn id="51" presetID="2" presetClass="entr" presetSubtype="8" decel="50000" fill="hold" grpId="1"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1000" fill="hold"/>
                                            <p:tgtEl>
                                              <p:spTgt spid="33"/>
                                            </p:tgtEl>
                                            <p:attrNameLst>
                                              <p:attrName>ppt_x</p:attrName>
                                            </p:attrNameLst>
                                          </p:cBhvr>
                                          <p:tavLst>
                                            <p:tav tm="0">
                                              <p:val>
                                                <p:strVal val="0-#ppt_w/2"/>
                                              </p:val>
                                            </p:tav>
                                            <p:tav tm="100000">
                                              <p:val>
                                                <p:strVal val="#ppt_x"/>
                                              </p:val>
                                            </p:tav>
                                          </p:tavLst>
                                        </p:anim>
                                        <p:anim calcmode="lin" valueType="num">
                                          <p:cBhvr additive="base">
                                            <p:cTn id="54" dur="1000" fill="hold"/>
                                            <p:tgtEl>
                                              <p:spTgt spid="33"/>
                                            </p:tgtEl>
                                            <p:attrNameLst>
                                              <p:attrName>ppt_y</p:attrName>
                                            </p:attrNameLst>
                                          </p:cBhvr>
                                          <p:tavLst>
                                            <p:tav tm="0">
                                              <p:val>
                                                <p:strVal val="#ppt_y"/>
                                              </p:val>
                                            </p:tav>
                                            <p:tav tm="100000">
                                              <p:val>
                                                <p:strVal val="#ppt_y"/>
                                              </p:val>
                                            </p:tav>
                                          </p:tavLst>
                                        </p:anim>
                                      </p:childTnLst>
                                    </p:cTn>
                                  </p:par>
                                  <p:par>
                                    <p:cTn id="55" presetID="2" presetClass="entr" presetSubtype="8" decel="5000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1000" fill="hold"/>
                                            <p:tgtEl>
                                              <p:spTgt spid="35"/>
                                            </p:tgtEl>
                                            <p:attrNameLst>
                                              <p:attrName>ppt_x</p:attrName>
                                            </p:attrNameLst>
                                          </p:cBhvr>
                                          <p:tavLst>
                                            <p:tav tm="0">
                                              <p:val>
                                                <p:strVal val="0-#ppt_w/2"/>
                                              </p:val>
                                            </p:tav>
                                            <p:tav tm="100000">
                                              <p:val>
                                                <p:strVal val="#ppt_x"/>
                                              </p:val>
                                            </p:tav>
                                          </p:tavLst>
                                        </p:anim>
                                        <p:anim calcmode="lin" valueType="num">
                                          <p:cBhvr additive="base">
                                            <p:cTn id="58" dur="1000" fill="hold"/>
                                            <p:tgtEl>
                                              <p:spTgt spid="35"/>
                                            </p:tgtEl>
                                            <p:attrNameLst>
                                              <p:attrName>ppt_y</p:attrName>
                                            </p:attrNameLst>
                                          </p:cBhvr>
                                          <p:tavLst>
                                            <p:tav tm="0">
                                              <p:val>
                                                <p:strVal val="#ppt_y"/>
                                              </p:val>
                                            </p:tav>
                                            <p:tav tm="100000">
                                              <p:val>
                                                <p:strVal val="#ppt_y"/>
                                              </p:val>
                                            </p:tav>
                                          </p:tavLst>
                                        </p:anim>
                                      </p:childTnLst>
                                    </p:cTn>
                                  </p:par>
                                  <p:par>
                                    <p:cTn id="59" presetID="2" presetClass="entr" presetSubtype="8" decel="50000" fill="hold" grpId="1"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1000" fill="hold"/>
                                            <p:tgtEl>
                                              <p:spTgt spid="14"/>
                                            </p:tgtEl>
                                            <p:attrNameLst>
                                              <p:attrName>ppt_x</p:attrName>
                                            </p:attrNameLst>
                                          </p:cBhvr>
                                          <p:tavLst>
                                            <p:tav tm="0">
                                              <p:val>
                                                <p:strVal val="0-#ppt_w/2"/>
                                              </p:val>
                                            </p:tav>
                                            <p:tav tm="100000">
                                              <p:val>
                                                <p:strVal val="#ppt_x"/>
                                              </p:val>
                                            </p:tav>
                                          </p:tavLst>
                                        </p:anim>
                                        <p:anim calcmode="lin" valueType="num">
                                          <p:cBhvr additive="base">
                                            <p:cTn id="62" dur="1000" fill="hold"/>
                                            <p:tgtEl>
                                              <p:spTgt spid="14"/>
                                            </p:tgtEl>
                                            <p:attrNameLst>
                                              <p:attrName>ppt_y</p:attrName>
                                            </p:attrNameLst>
                                          </p:cBhvr>
                                          <p:tavLst>
                                            <p:tav tm="0">
                                              <p:val>
                                                <p:strVal val="#ppt_y"/>
                                              </p:val>
                                            </p:tav>
                                            <p:tav tm="100000">
                                              <p:val>
                                                <p:strVal val="#ppt_y"/>
                                              </p:val>
                                            </p:tav>
                                          </p:tavLst>
                                        </p:anim>
                                      </p:childTnLst>
                                    </p:cTn>
                                  </p:par>
                                  <p:par>
                                    <p:cTn id="63" presetID="2" presetClass="entr" presetSubtype="8" decel="5000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1000" fill="hold"/>
                                            <p:tgtEl>
                                              <p:spTgt spid="25"/>
                                            </p:tgtEl>
                                            <p:attrNameLst>
                                              <p:attrName>ppt_x</p:attrName>
                                            </p:attrNameLst>
                                          </p:cBhvr>
                                          <p:tavLst>
                                            <p:tav tm="0">
                                              <p:val>
                                                <p:strVal val="0-#ppt_w/2"/>
                                              </p:val>
                                            </p:tav>
                                            <p:tav tm="100000">
                                              <p:val>
                                                <p:strVal val="#ppt_x"/>
                                              </p:val>
                                            </p:tav>
                                          </p:tavLst>
                                        </p:anim>
                                        <p:anim calcmode="lin" valueType="num">
                                          <p:cBhvr additive="base">
                                            <p:cTn id="66" dur="1000" fill="hold"/>
                                            <p:tgtEl>
                                              <p:spTgt spid="25"/>
                                            </p:tgtEl>
                                            <p:attrNameLst>
                                              <p:attrName>ppt_y</p:attrName>
                                            </p:attrNameLst>
                                          </p:cBhvr>
                                          <p:tavLst>
                                            <p:tav tm="0">
                                              <p:val>
                                                <p:strVal val="#ppt_y"/>
                                              </p:val>
                                            </p:tav>
                                            <p:tav tm="100000">
                                              <p:val>
                                                <p:strVal val="#ppt_y"/>
                                              </p:val>
                                            </p:tav>
                                          </p:tavLst>
                                        </p:anim>
                                      </p:childTnLst>
                                    </p:cTn>
                                  </p:par>
                                  <p:par>
                                    <p:cTn id="67" presetID="2" presetClass="entr" presetSubtype="8" decel="5000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1000" fill="hold"/>
                                            <p:tgtEl>
                                              <p:spTgt spid="12"/>
                                            </p:tgtEl>
                                            <p:attrNameLst>
                                              <p:attrName>ppt_x</p:attrName>
                                            </p:attrNameLst>
                                          </p:cBhvr>
                                          <p:tavLst>
                                            <p:tav tm="0">
                                              <p:val>
                                                <p:strVal val="0-#ppt_w/2"/>
                                              </p:val>
                                            </p:tav>
                                            <p:tav tm="100000">
                                              <p:val>
                                                <p:strVal val="#ppt_x"/>
                                              </p:val>
                                            </p:tav>
                                          </p:tavLst>
                                        </p:anim>
                                        <p:anim calcmode="lin" valueType="num">
                                          <p:cBhvr additive="base">
                                            <p:cTn id="70" dur="1000" fill="hold"/>
                                            <p:tgtEl>
                                              <p:spTgt spid="12"/>
                                            </p:tgtEl>
                                            <p:attrNameLst>
                                              <p:attrName>ppt_y</p:attrName>
                                            </p:attrNameLst>
                                          </p:cBhvr>
                                          <p:tavLst>
                                            <p:tav tm="0">
                                              <p:val>
                                                <p:strVal val="#ppt_y"/>
                                              </p:val>
                                            </p:tav>
                                            <p:tav tm="100000">
                                              <p:val>
                                                <p:strVal val="#ppt_y"/>
                                              </p:val>
                                            </p:tav>
                                          </p:tavLst>
                                        </p:anim>
                                      </p:childTnLst>
                                    </p:cTn>
                                  </p:par>
                                  <p:par>
                                    <p:cTn id="71" presetID="2" presetClass="entr" presetSubtype="8" decel="5000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1000" fill="hold"/>
                                            <p:tgtEl>
                                              <p:spTgt spid="16"/>
                                            </p:tgtEl>
                                            <p:attrNameLst>
                                              <p:attrName>ppt_x</p:attrName>
                                            </p:attrNameLst>
                                          </p:cBhvr>
                                          <p:tavLst>
                                            <p:tav tm="0">
                                              <p:val>
                                                <p:strVal val="0-#ppt_w/2"/>
                                              </p:val>
                                            </p:tav>
                                            <p:tav tm="100000">
                                              <p:val>
                                                <p:strVal val="#ppt_x"/>
                                              </p:val>
                                            </p:tav>
                                          </p:tavLst>
                                        </p:anim>
                                        <p:anim calcmode="lin" valueType="num">
                                          <p:cBhvr additive="base">
                                            <p:cTn id="74" dur="1000" fill="hold"/>
                                            <p:tgtEl>
                                              <p:spTgt spid="16"/>
                                            </p:tgtEl>
                                            <p:attrNameLst>
                                              <p:attrName>ppt_y</p:attrName>
                                            </p:attrNameLst>
                                          </p:cBhvr>
                                          <p:tavLst>
                                            <p:tav tm="0">
                                              <p:val>
                                                <p:strVal val="#ppt_y"/>
                                              </p:val>
                                            </p:tav>
                                            <p:tav tm="100000">
                                              <p:val>
                                                <p:strVal val="#ppt_y"/>
                                              </p:val>
                                            </p:tav>
                                          </p:tavLst>
                                        </p:anim>
                                      </p:childTnLst>
                                    </p:cTn>
                                  </p:par>
                                  <p:par>
                                    <p:cTn id="75" presetID="2" presetClass="entr" presetSubtype="8" decel="5000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1000" fill="hold"/>
                                            <p:tgtEl>
                                              <p:spTgt spid="34"/>
                                            </p:tgtEl>
                                            <p:attrNameLst>
                                              <p:attrName>ppt_x</p:attrName>
                                            </p:attrNameLst>
                                          </p:cBhvr>
                                          <p:tavLst>
                                            <p:tav tm="0">
                                              <p:val>
                                                <p:strVal val="0-#ppt_w/2"/>
                                              </p:val>
                                            </p:tav>
                                            <p:tav tm="100000">
                                              <p:val>
                                                <p:strVal val="#ppt_x"/>
                                              </p:val>
                                            </p:tav>
                                          </p:tavLst>
                                        </p:anim>
                                        <p:anim calcmode="lin" valueType="num">
                                          <p:cBhvr additive="base">
                                            <p:cTn id="78" dur="1000" fill="hold"/>
                                            <p:tgtEl>
                                              <p:spTgt spid="34"/>
                                            </p:tgtEl>
                                            <p:attrNameLst>
                                              <p:attrName>ppt_y</p:attrName>
                                            </p:attrNameLst>
                                          </p:cBhvr>
                                          <p:tavLst>
                                            <p:tav tm="0">
                                              <p:val>
                                                <p:strVal val="#ppt_y"/>
                                              </p:val>
                                            </p:tav>
                                            <p:tav tm="100000">
                                              <p:val>
                                                <p:strVal val="#ppt_y"/>
                                              </p:val>
                                            </p:tav>
                                          </p:tavLst>
                                        </p:anim>
                                      </p:childTnLst>
                                    </p:cTn>
                                  </p:par>
                                  <p:par>
                                    <p:cTn id="79" presetID="2" presetClass="entr" presetSubtype="8" decel="5000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1000" fill="hold"/>
                                            <p:tgtEl>
                                              <p:spTgt spid="26"/>
                                            </p:tgtEl>
                                            <p:attrNameLst>
                                              <p:attrName>ppt_x</p:attrName>
                                            </p:attrNameLst>
                                          </p:cBhvr>
                                          <p:tavLst>
                                            <p:tav tm="0">
                                              <p:val>
                                                <p:strVal val="0-#ppt_w/2"/>
                                              </p:val>
                                            </p:tav>
                                            <p:tav tm="100000">
                                              <p:val>
                                                <p:strVal val="#ppt_x"/>
                                              </p:val>
                                            </p:tav>
                                          </p:tavLst>
                                        </p:anim>
                                        <p:anim calcmode="lin" valueType="num">
                                          <p:cBhvr additive="base">
                                            <p:cTn id="82" dur="1000" fill="hold"/>
                                            <p:tgtEl>
                                              <p:spTgt spid="26"/>
                                            </p:tgtEl>
                                            <p:attrNameLst>
                                              <p:attrName>ppt_y</p:attrName>
                                            </p:attrNameLst>
                                          </p:cBhvr>
                                          <p:tavLst>
                                            <p:tav tm="0">
                                              <p:val>
                                                <p:strVal val="#ppt_y"/>
                                              </p:val>
                                            </p:tav>
                                            <p:tav tm="100000">
                                              <p:val>
                                                <p:strVal val="#ppt_y"/>
                                              </p:val>
                                            </p:tav>
                                          </p:tavLst>
                                        </p:anim>
                                      </p:childTnLst>
                                    </p:cTn>
                                  </p:par>
                                  <p:par>
                                    <p:cTn id="83" presetID="2" presetClass="entr" presetSubtype="2" decel="5000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1000" fill="hold"/>
                                            <p:tgtEl>
                                              <p:spTgt spid="13"/>
                                            </p:tgtEl>
                                            <p:attrNameLst>
                                              <p:attrName>ppt_x</p:attrName>
                                            </p:attrNameLst>
                                          </p:cBhvr>
                                          <p:tavLst>
                                            <p:tav tm="0">
                                              <p:val>
                                                <p:strVal val="1+#ppt_w/2"/>
                                              </p:val>
                                            </p:tav>
                                            <p:tav tm="100000">
                                              <p:val>
                                                <p:strVal val="#ppt_x"/>
                                              </p:val>
                                            </p:tav>
                                          </p:tavLst>
                                        </p:anim>
                                        <p:anim calcmode="lin" valueType="num">
                                          <p:cBhvr additive="base">
                                            <p:cTn id="86" dur="1000" fill="hold"/>
                                            <p:tgtEl>
                                              <p:spTgt spid="13"/>
                                            </p:tgtEl>
                                            <p:attrNameLst>
                                              <p:attrName>ppt_y</p:attrName>
                                            </p:attrNameLst>
                                          </p:cBhvr>
                                          <p:tavLst>
                                            <p:tav tm="0">
                                              <p:val>
                                                <p:strVal val="#ppt_y"/>
                                              </p:val>
                                            </p:tav>
                                            <p:tav tm="100000">
                                              <p:val>
                                                <p:strVal val="#ppt_y"/>
                                              </p:val>
                                            </p:tav>
                                          </p:tavLst>
                                        </p:anim>
                                      </p:childTnLst>
                                    </p:cTn>
                                  </p:par>
                                  <p:par>
                                    <p:cTn id="87" presetID="2" presetClass="entr" presetSubtype="2" decel="5000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 calcmode="lin" valueType="num">
                                          <p:cBhvr additive="base">
                                            <p:cTn id="89" dur="1000" fill="hold"/>
                                            <p:tgtEl>
                                              <p:spTgt spid="9"/>
                                            </p:tgtEl>
                                            <p:attrNameLst>
                                              <p:attrName>ppt_x</p:attrName>
                                            </p:attrNameLst>
                                          </p:cBhvr>
                                          <p:tavLst>
                                            <p:tav tm="0">
                                              <p:val>
                                                <p:strVal val="1+#ppt_w/2"/>
                                              </p:val>
                                            </p:tav>
                                            <p:tav tm="100000">
                                              <p:val>
                                                <p:strVal val="#ppt_x"/>
                                              </p:val>
                                            </p:tav>
                                          </p:tavLst>
                                        </p:anim>
                                        <p:anim calcmode="lin" valueType="num">
                                          <p:cBhvr additive="base">
                                            <p:cTn id="9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716"/>
                                            </p:tgtEl>
                                            <p:attrNameLst>
                                              <p:attrName>style.visibility</p:attrName>
                                            </p:attrNameLst>
                                          </p:cBhvr>
                                          <p:to>
                                            <p:strVal val="visible"/>
                                          </p:to>
                                        </p:set>
                                        <p:animEffect transition="in" filter="dissolve">
                                          <p:cBhvr>
                                            <p:cTn id="95" dur="2000"/>
                                            <p:tgtEl>
                                              <p:spTgt spid="716"/>
                                            </p:tgtEl>
                                          </p:cBhvr>
                                        </p:animEffect>
                                      </p:childTnLst>
                                    </p:cTn>
                                  </p:par>
                                </p:childTnLst>
                              </p:cTn>
                            </p:par>
                            <p:par>
                              <p:cTn id="96" fill="hold">
                                <p:stCondLst>
                                  <p:cond delay="2000"/>
                                </p:stCondLst>
                                <p:childTnLst>
                                  <p:par>
                                    <p:cTn id="97" presetID="1" presetClass="entr" presetSubtype="0" fill="hold" nodeType="afterEffect">
                                      <p:stCondLst>
                                        <p:cond delay="0"/>
                                      </p:stCondLst>
                                      <p:childTnLst>
                                        <p:set>
                                          <p:cBhvr>
                                            <p:cTn id="98" dur="1" fill="hold">
                                              <p:stCondLst>
                                                <p:cond delay="0"/>
                                              </p:stCondLst>
                                            </p:cTn>
                                            <p:tgtEl>
                                              <p:spTgt spid="333"/>
                                            </p:tgtEl>
                                            <p:attrNameLst>
                                              <p:attrName>style.visibility</p:attrName>
                                            </p:attrNameLst>
                                          </p:cBhvr>
                                          <p:to>
                                            <p:strVal val="visible"/>
                                          </p:to>
                                        </p:set>
                                      </p:childTnLst>
                                    </p:cTn>
                                  </p:par>
                                </p:childTnLst>
                              </p:cTn>
                            </p:par>
                            <p:par>
                              <p:cTn id="99" fill="hold">
                                <p:stCondLst>
                                  <p:cond delay="2000"/>
                                </p:stCondLst>
                                <p:childTnLst>
                                  <p:par>
                                    <p:cTn id="100" presetID="1" presetClass="entr" presetSubtype="0" fill="hold" nodeType="afterEffect">
                                      <p:stCondLst>
                                        <p:cond delay="0"/>
                                      </p:stCondLst>
                                      <p:childTnLst>
                                        <p:set>
                                          <p:cBhvr>
                                            <p:cTn id="101"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4" grpId="1" animBg="1"/>
          <p:bldP spid="15" grpId="0" animBg="1"/>
          <p:bldP spid="16" grpId="0" animBg="1"/>
          <p:bldP spid="19" grpId="0" animBg="1"/>
          <p:bldP spid="20" grpId="0" animBg="1"/>
          <p:bldP spid="21" grpId="0" animBg="1"/>
          <p:bldP spid="24" grpId="0" animBg="1"/>
          <p:bldP spid="25" grpId="0" animBg="1"/>
          <p:bldP spid="32" grpId="0" animBg="1"/>
          <p:bldP spid="33" grpId="0" animBg="1"/>
          <p:bldP spid="33" grpId="1" animBg="1"/>
          <p:bldP spid="34" grpId="0" animBg="1"/>
          <p:bldP spid="35" grpId="0" animBg="1"/>
          <p:bldGraphic spid="716" grpId="0">
            <p:bldAsOne/>
          </p:bldGraphic>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0800000">
            <a:off x="-105840" y="2199705"/>
            <a:ext cx="9332258" cy="2402593"/>
          </a:xfrm>
          <a:prstGeom prst="rect">
            <a:avLst/>
          </a:prstGeom>
          <a:gradFill>
            <a:gsLst>
              <a:gs pos="60000">
                <a:srgbClr val="EBEDEC"/>
              </a:gs>
              <a:gs pos="100000">
                <a:srgbClr val="CBD0CE"/>
              </a:gs>
              <a:gs pos="0">
                <a:schemeClr val="bg1"/>
              </a:gs>
            </a:gsLst>
            <a:lin ang="54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Rectangle 7"/>
          <p:cNvSpPr/>
          <p:nvPr/>
        </p:nvSpPr>
        <p:spPr>
          <a:xfrm>
            <a:off x="-505011" y="1354065"/>
            <a:ext cx="10081452" cy="1498387"/>
          </a:xfrm>
          <a:prstGeom prst="rect">
            <a:avLst/>
          </a:prstGeom>
          <a:blipFill dpi="0"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Blur radius="7"/>
                      </a14:imgEffect>
                    </a14:imgLayer>
                  </a14:imgProps>
                </a:ext>
              </a:extLst>
            </a:blip>
            <a:srcRect/>
            <a:tile tx="0" ty="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UGHNUT"/>
          <p:cNvSpPr/>
          <p:nvPr/>
        </p:nvSpPr>
        <p:spPr>
          <a:xfrm>
            <a:off x="2578813" y="541790"/>
            <a:ext cx="3986374" cy="3826919"/>
          </a:xfrm>
          <a:prstGeom prst="donut">
            <a:avLst>
              <a:gd name="adj" fmla="val 19745"/>
            </a:avLst>
          </a:prstGeom>
          <a:gradFill>
            <a:gsLst>
              <a:gs pos="0">
                <a:schemeClr val="accent1">
                  <a:alpha val="76000"/>
                </a:schemeClr>
              </a:gs>
              <a:gs pos="100000">
                <a:schemeClr val="accent1">
                  <a:lumMod val="85000"/>
                </a:schemeClr>
              </a:gs>
            </a:gsLst>
            <a:lin ang="5400000" scaled="0"/>
          </a:gradFill>
          <a:ln>
            <a:noFill/>
          </a:ln>
          <a:scene3d>
            <a:camera prst="perspectiveRelaxedModerately" fov="1800000">
              <a:rot lat="20999997" lon="0" rev="0"/>
            </a:camera>
            <a:lightRig rig="soft" dir="t"/>
          </a:scene3d>
          <a:sp3d z="6350" extrusionH="508000" prstMaterial="metal">
            <a:bevelT w="63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p:cNvSpPr txBox="1"/>
          <p:nvPr/>
        </p:nvSpPr>
        <p:spPr>
          <a:xfrm>
            <a:off x="6781543" y="371616"/>
            <a:ext cx="2454924" cy="646331"/>
          </a:xfrm>
          <a:prstGeom prst="rect">
            <a:avLst/>
          </a:prstGeom>
          <a:noFill/>
        </p:spPr>
        <p:txBody>
          <a:bodyPr wrap="square" rtlCol="0">
            <a:spAutoFit/>
          </a:bodyPr>
          <a:lstStyle/>
          <a:p>
            <a:r>
              <a:rPr lang="en-US" dirty="0" smtClean="0">
                <a:solidFill>
                  <a:srgbClr val="424545"/>
                </a:solidFill>
              </a:rPr>
              <a:t>Mobile Work</a:t>
            </a:r>
          </a:p>
          <a:p>
            <a:r>
              <a:rPr lang="en-US" dirty="0" smtClean="0">
                <a:solidFill>
                  <a:srgbClr val="424545"/>
                </a:solidFill>
              </a:rPr>
              <a:t>Force</a:t>
            </a:r>
          </a:p>
        </p:txBody>
      </p:sp>
      <p:cxnSp>
        <p:nvCxnSpPr>
          <p:cNvPr id="25" name="Elbow Connector 24"/>
          <p:cNvCxnSpPr>
            <a:stCxn id="24" idx="1"/>
          </p:cNvCxnSpPr>
          <p:nvPr/>
        </p:nvCxnSpPr>
        <p:spPr>
          <a:xfrm rot="10800000" flipV="1">
            <a:off x="6123409" y="694782"/>
            <a:ext cx="658135" cy="619004"/>
          </a:xfrm>
          <a:prstGeom prst="bentConnector3">
            <a:avLst>
              <a:gd name="adj1" fmla="val 50000"/>
            </a:avLst>
          </a:prstGeom>
          <a:noFill/>
          <a:ln w="22225" cap="rnd">
            <a:gradFill>
              <a:gsLst>
                <a:gs pos="0">
                  <a:schemeClr val="accent1"/>
                </a:gs>
                <a:gs pos="100000">
                  <a:schemeClr val="tx1"/>
                </a:gs>
              </a:gsLst>
              <a:lin ang="5400000" scaled="0"/>
            </a:gradFill>
            <a:prstDash val="sysDot"/>
            <a:headEnd type="oval"/>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p:cNvSpPr txBox="1"/>
          <p:nvPr/>
        </p:nvSpPr>
        <p:spPr>
          <a:xfrm>
            <a:off x="6781543" y="3503329"/>
            <a:ext cx="2218618" cy="646331"/>
          </a:xfrm>
          <a:prstGeom prst="rect">
            <a:avLst/>
          </a:prstGeom>
          <a:noFill/>
        </p:spPr>
        <p:txBody>
          <a:bodyPr wrap="square" rtlCol="0">
            <a:spAutoFit/>
          </a:bodyPr>
          <a:lstStyle/>
          <a:p>
            <a:r>
              <a:rPr lang="en-US" dirty="0" smtClean="0">
                <a:solidFill>
                  <a:srgbClr val="424545"/>
                </a:solidFill>
              </a:rPr>
              <a:t>Service Oriented</a:t>
            </a:r>
          </a:p>
          <a:p>
            <a:r>
              <a:rPr lang="en-US" dirty="0" smtClean="0">
                <a:solidFill>
                  <a:srgbClr val="424545"/>
                </a:solidFill>
              </a:rPr>
              <a:t>Tools</a:t>
            </a:r>
          </a:p>
        </p:txBody>
      </p:sp>
      <p:cxnSp>
        <p:nvCxnSpPr>
          <p:cNvPr id="27" name="Elbow Connector 26"/>
          <p:cNvCxnSpPr>
            <a:stCxn id="26" idx="1"/>
          </p:cNvCxnSpPr>
          <p:nvPr/>
        </p:nvCxnSpPr>
        <p:spPr>
          <a:xfrm rot="10800000">
            <a:off x="6318609" y="3397547"/>
            <a:ext cx="462934" cy="428948"/>
          </a:xfrm>
          <a:prstGeom prst="bentConnector3">
            <a:avLst/>
          </a:prstGeom>
          <a:noFill/>
          <a:ln w="22225" cap="rnd">
            <a:gradFill>
              <a:gsLst>
                <a:gs pos="0">
                  <a:schemeClr val="accent1"/>
                </a:gs>
                <a:gs pos="100000">
                  <a:schemeClr val="tx1"/>
                </a:gs>
              </a:gsLst>
              <a:lin ang="5400000" scaled="0"/>
            </a:gradFill>
            <a:prstDash val="sysDot"/>
            <a:headEnd type="oval"/>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27"/>
          <p:cNvCxnSpPr>
            <a:stCxn id="29" idx="3"/>
          </p:cNvCxnSpPr>
          <p:nvPr/>
        </p:nvCxnSpPr>
        <p:spPr>
          <a:xfrm>
            <a:off x="2116476" y="712419"/>
            <a:ext cx="852755" cy="670377"/>
          </a:xfrm>
          <a:prstGeom prst="bentConnector3">
            <a:avLst/>
          </a:prstGeom>
          <a:noFill/>
          <a:ln w="22225" cap="rnd">
            <a:gradFill>
              <a:gsLst>
                <a:gs pos="0">
                  <a:schemeClr val="accent1"/>
                </a:gs>
                <a:gs pos="100000">
                  <a:schemeClr val="tx1"/>
                </a:gs>
              </a:gsLst>
              <a:lin ang="5400000" scaled="0"/>
            </a:gradFill>
            <a:prstDash val="sysDot"/>
            <a:headEnd type="oval"/>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TextBox 28"/>
          <p:cNvSpPr txBox="1"/>
          <p:nvPr/>
        </p:nvSpPr>
        <p:spPr>
          <a:xfrm>
            <a:off x="0" y="389253"/>
            <a:ext cx="2116476" cy="646331"/>
          </a:xfrm>
          <a:prstGeom prst="rect">
            <a:avLst/>
          </a:prstGeom>
          <a:noFill/>
        </p:spPr>
        <p:txBody>
          <a:bodyPr wrap="square" rtlCol="0">
            <a:spAutoFit/>
          </a:bodyPr>
          <a:lstStyle/>
          <a:p>
            <a:pPr algn="r"/>
            <a:r>
              <a:rPr lang="en-US" dirty="0">
                <a:solidFill>
                  <a:srgbClr val="424545"/>
                </a:solidFill>
              </a:rPr>
              <a:t>C</a:t>
            </a:r>
            <a:r>
              <a:rPr lang="en-US" dirty="0" smtClean="0">
                <a:solidFill>
                  <a:srgbClr val="424545"/>
                </a:solidFill>
              </a:rPr>
              <a:t>ollaborative</a:t>
            </a:r>
            <a:br>
              <a:rPr lang="en-US" dirty="0" smtClean="0">
                <a:solidFill>
                  <a:srgbClr val="424545"/>
                </a:solidFill>
              </a:rPr>
            </a:br>
            <a:r>
              <a:rPr lang="en-US" dirty="0">
                <a:solidFill>
                  <a:srgbClr val="424545"/>
                </a:solidFill>
              </a:rPr>
              <a:t>W</a:t>
            </a:r>
            <a:r>
              <a:rPr lang="en-US" dirty="0" smtClean="0">
                <a:solidFill>
                  <a:srgbClr val="424545"/>
                </a:solidFill>
              </a:rPr>
              <a:t>ork Environment</a:t>
            </a:r>
          </a:p>
        </p:txBody>
      </p:sp>
      <p:sp>
        <p:nvSpPr>
          <p:cNvPr id="30" name="TextBox 29"/>
          <p:cNvSpPr txBox="1"/>
          <p:nvPr/>
        </p:nvSpPr>
        <p:spPr>
          <a:xfrm>
            <a:off x="279687" y="3450418"/>
            <a:ext cx="1836789" cy="646331"/>
          </a:xfrm>
          <a:prstGeom prst="rect">
            <a:avLst/>
          </a:prstGeom>
          <a:noFill/>
        </p:spPr>
        <p:txBody>
          <a:bodyPr wrap="square" rtlCol="0">
            <a:spAutoFit/>
          </a:bodyPr>
          <a:lstStyle/>
          <a:p>
            <a:pPr algn="r"/>
            <a:r>
              <a:rPr lang="en-US" dirty="0" smtClean="0">
                <a:solidFill>
                  <a:srgbClr val="424545"/>
                </a:solidFill>
              </a:rPr>
              <a:t>Social Network  Communication</a:t>
            </a:r>
          </a:p>
        </p:txBody>
      </p:sp>
      <p:cxnSp>
        <p:nvCxnSpPr>
          <p:cNvPr id="31" name="Elbow Connector 30"/>
          <p:cNvCxnSpPr>
            <a:stCxn id="30" idx="3"/>
          </p:cNvCxnSpPr>
          <p:nvPr/>
        </p:nvCxnSpPr>
        <p:spPr>
          <a:xfrm flipV="1">
            <a:off x="2116476" y="3365185"/>
            <a:ext cx="678095" cy="408399"/>
          </a:xfrm>
          <a:prstGeom prst="bentConnector3">
            <a:avLst/>
          </a:prstGeom>
          <a:noFill/>
          <a:ln w="22225" cap="rnd">
            <a:gradFill>
              <a:gsLst>
                <a:gs pos="0">
                  <a:schemeClr val="accent1"/>
                </a:gs>
                <a:gs pos="100000">
                  <a:schemeClr val="tx1"/>
                </a:gs>
              </a:gsLst>
              <a:lin ang="5400000" scaled="0"/>
            </a:gradFill>
            <a:prstDash val="sysDot"/>
            <a:headEnd type="oval"/>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5" name="Group 34"/>
          <p:cNvGrpSpPr/>
          <p:nvPr/>
        </p:nvGrpSpPr>
        <p:grpSpPr>
          <a:xfrm>
            <a:off x="3498255" y="1548519"/>
            <a:ext cx="2129402" cy="1935818"/>
            <a:chOff x="-2844898" y="-1361560"/>
            <a:chExt cx="2593227" cy="2593227"/>
          </a:xfrm>
        </p:grpSpPr>
        <p:cxnSp>
          <p:nvCxnSpPr>
            <p:cNvPr id="36" name="Straight Connector 35"/>
            <p:cNvCxnSpPr/>
            <p:nvPr/>
          </p:nvCxnSpPr>
          <p:spPr>
            <a:xfrm rot="14400000" flipH="1" flipV="1">
              <a:off x="-2510195" y="304519"/>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3600000" flipH="1" flipV="1">
              <a:off x="-586373" y="-806201"/>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H="1" flipV="1">
              <a:off x="-1548284" y="859879"/>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472732" y="-989763"/>
              <a:ext cx="1848896" cy="1848896"/>
            </a:xfrm>
            <a:prstGeom prst="ellipse">
              <a:avLst/>
            </a:prstGeom>
            <a:ln w="127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0" name="Straight Connector 39"/>
            <p:cNvCxnSpPr/>
            <p:nvPr/>
          </p:nvCxnSpPr>
          <p:spPr>
            <a:xfrm flipH="1" flipV="1">
              <a:off x="-1548284" y="-1361560"/>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H="1" flipV="1">
              <a:off x="-2659004" y="-250840"/>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flipH="1" flipV="1">
              <a:off x="-437565" y="-250841"/>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2600000" flipH="1" flipV="1">
              <a:off x="-2103644" y="711071"/>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800000" flipH="1" flipV="1">
              <a:off x="-992925" y="-1212752"/>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9800000" flipH="1" flipV="1">
              <a:off x="-2103644" y="-1212752"/>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9000000" flipH="1" flipV="1">
              <a:off x="-992925" y="711071"/>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8000000" flipH="1" flipV="1">
              <a:off x="-2510195" y="-806201"/>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7200000" flipH="1" flipV="1">
              <a:off x="-586373" y="304519"/>
              <a:ext cx="0" cy="371788"/>
            </a:xfrm>
            <a:prstGeom prst="line">
              <a:avLst/>
            </a:prstGeom>
            <a:ln w="12700" cap="rnd"/>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739210" y="1698192"/>
            <a:ext cx="1644858" cy="1646552"/>
            <a:chOff x="4703430" y="2708923"/>
            <a:chExt cx="1791894" cy="1793739"/>
          </a:xfrm>
        </p:grpSpPr>
        <p:sp>
          <p:nvSpPr>
            <p:cNvPr id="33" name="Freeform 7"/>
            <p:cNvSpPr>
              <a:spLocks/>
            </p:cNvSpPr>
            <p:nvPr/>
          </p:nvSpPr>
          <p:spPr bwMode="auto">
            <a:xfrm>
              <a:off x="4703430" y="2708923"/>
              <a:ext cx="1791894" cy="1793739"/>
            </a:xfrm>
            <a:prstGeom prst="ellipse">
              <a:avLst/>
            </a:prstGeom>
            <a:gradFill>
              <a:gsLst>
                <a:gs pos="47000">
                  <a:schemeClr val="tx2">
                    <a:lumMod val="88000"/>
                    <a:lumOff val="12000"/>
                  </a:schemeClr>
                </a:gs>
                <a:gs pos="0">
                  <a:schemeClr val="tx2">
                    <a:lumMod val="75000"/>
                  </a:schemeClr>
                </a:gs>
              </a:gsLst>
              <a:lin ang="16200000" scaled="0"/>
            </a:gradFill>
            <a:ln w="22225" cap="flat" cmpd="sng" algn="ctr">
              <a:noFill/>
              <a:prstDash val="solid"/>
            </a:ln>
            <a:effectLst/>
            <a:extLst/>
          </p:spPr>
          <p:txBody>
            <a:bodyPr wrap="none" lIns="0" tIns="0" rIns="0" bIns="0" rtlCol="0" anchor="ctr"/>
            <a:lstStyle/>
            <a:p>
              <a:pPr algn="ctr"/>
              <a:r>
                <a:rPr lang="en-US" sz="1600" b="1" kern="0" dirty="0" smtClean="0">
                  <a:solidFill>
                    <a:sysClr val="window" lastClr="FFFFFF"/>
                  </a:solidFill>
                  <a:latin typeface="+mj-lt"/>
                  <a:ea typeface="Tahoma" pitchFamily="34" charset="0"/>
                  <a:cs typeface="Tahoma" pitchFamily="34" charset="0"/>
                </a:rPr>
                <a:t>Anytime</a:t>
              </a:r>
            </a:p>
            <a:p>
              <a:pPr algn="ctr"/>
              <a:r>
                <a:rPr lang="en-US" sz="1600" b="1" kern="0" dirty="0" smtClean="0">
                  <a:solidFill>
                    <a:sysClr val="window" lastClr="FFFFFF"/>
                  </a:solidFill>
                  <a:latin typeface="+mj-lt"/>
                  <a:ea typeface="Tahoma" pitchFamily="34" charset="0"/>
                  <a:cs typeface="Tahoma" pitchFamily="34" charset="0"/>
                </a:rPr>
                <a:t>Anywhere</a:t>
              </a:r>
            </a:p>
          </p:txBody>
        </p:sp>
        <p:sp>
          <p:nvSpPr>
            <p:cNvPr id="34" name="glare"/>
            <p:cNvSpPr>
              <a:spLocks/>
            </p:cNvSpPr>
            <p:nvPr/>
          </p:nvSpPr>
          <p:spPr bwMode="auto">
            <a:xfrm>
              <a:off x="4823514" y="2733971"/>
              <a:ext cx="1551725" cy="927808"/>
            </a:xfrm>
            <a:custGeom>
              <a:avLst/>
              <a:gdLst/>
              <a:ahLst/>
              <a:cxnLst/>
              <a:rect l="l" t="t" r="r" b="b"/>
              <a:pathLst>
                <a:path w="354510" h="211969">
                  <a:moveTo>
                    <a:pt x="177255" y="0"/>
                  </a:moveTo>
                  <a:cubicBezTo>
                    <a:pt x="255075" y="0"/>
                    <a:pt x="322688" y="43754"/>
                    <a:pt x="354510" y="109289"/>
                  </a:cubicBezTo>
                  <a:cubicBezTo>
                    <a:pt x="320366" y="171699"/>
                    <a:pt x="253513" y="211969"/>
                    <a:pt x="177255" y="211969"/>
                  </a:cubicBezTo>
                  <a:cubicBezTo>
                    <a:pt x="100997" y="211969"/>
                    <a:pt x="34144" y="171699"/>
                    <a:pt x="0" y="109289"/>
                  </a:cubicBezTo>
                  <a:cubicBezTo>
                    <a:pt x="31822" y="43754"/>
                    <a:pt x="99435" y="0"/>
                    <a:pt x="177255" y="0"/>
                  </a:cubicBezTo>
                  <a:close/>
                </a:path>
              </a:pathLst>
            </a:custGeom>
            <a:gradFill flip="none" rotWithShape="1">
              <a:gsLst>
                <a:gs pos="2000">
                  <a:sysClr val="window" lastClr="FFFFFF">
                    <a:alpha val="72000"/>
                  </a:sysClr>
                </a:gs>
                <a:gs pos="98000">
                  <a:sysClr val="window" lastClr="FFFFFF">
                    <a:alpha val="0"/>
                  </a:sysClr>
                </a:gs>
              </a:gsLst>
              <a:lin ang="5400000" scaled="1"/>
              <a:tileRect/>
            </a:gradFill>
            <a:ln>
              <a:noFill/>
            </a:ln>
            <a:extLst/>
          </p:spPr>
          <p:txBody>
            <a:bodyPr vert="horz" wrap="none" lIns="91440" tIns="36576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31981487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 presetClass="emph" presetSubtype="0" fill="hold" grpId="0" nodeType="withEffect">
                                  <p:stCondLst>
                                    <p:cond delay="0"/>
                                  </p:stCondLst>
                                  <p:childTnLst>
                                    <p:animScale>
                                      <p:cBhvr>
                                        <p:cTn id="9" dur="10" fill="hold"/>
                                        <p:tgtEl>
                                          <p:spTgt spid="9"/>
                                        </p:tgtEl>
                                      </p:cBhvr>
                                      <p:by x="100000" y="30000"/>
                                    </p:animScale>
                                  </p:childTnLst>
                                </p:cTn>
                              </p:par>
                              <p:par>
                                <p:cTn id="10" presetID="6" presetClass="emph" presetSubtype="0" accel="50000" decel="50000" fill="hold" grpId="2" nodeType="withEffect">
                                  <p:stCondLst>
                                    <p:cond delay="0"/>
                                  </p:stCondLst>
                                  <p:childTnLst>
                                    <p:animScale>
                                      <p:cBhvr>
                                        <p:cTn id="11" dur="1500" fill="hold"/>
                                        <p:tgtEl>
                                          <p:spTgt spid="9"/>
                                        </p:tgtEl>
                                      </p:cBhvr>
                                      <p:by x="100000" y="333330"/>
                                    </p:animScale>
                                  </p:childTnLst>
                                </p:cTn>
                              </p:par>
                              <p:par>
                                <p:cTn id="12" presetID="6" presetClass="entr" presetSubtype="16"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circle(in)">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522813" y="2214017"/>
            <a:ext cx="0" cy="1874520"/>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04388" y="2214017"/>
            <a:ext cx="0" cy="1874520"/>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313016" y="2214017"/>
            <a:ext cx="0" cy="1874520"/>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sp>
        <p:nvSpPr>
          <p:cNvPr id="28" name="experience"/>
          <p:cNvSpPr/>
          <p:nvPr/>
        </p:nvSpPr>
        <p:spPr>
          <a:xfrm>
            <a:off x="1625026" y="4029993"/>
            <a:ext cx="6095539" cy="461665"/>
          </a:xfrm>
          <a:prstGeom prst="rect">
            <a:avLst/>
          </a:prstGeom>
        </p:spPr>
        <p:txBody>
          <a:bodyPr wrap="none">
            <a:spAutoFit/>
          </a:bodyPr>
          <a:lstStyle/>
          <a:p>
            <a:pPr algn="ctr"/>
            <a:r>
              <a:rPr lang="en-US" sz="2400" b="1" dirty="0" smtClean="0">
                <a:ln w="6350">
                  <a:noFill/>
                </a:ln>
                <a:gradFill>
                  <a:gsLst>
                    <a:gs pos="0">
                      <a:schemeClr val="accent1">
                        <a:lumMod val="75000"/>
                      </a:schemeClr>
                    </a:gs>
                    <a:gs pos="100000">
                      <a:schemeClr val="accent1">
                        <a:lumMod val="95000"/>
                      </a:schemeClr>
                    </a:gs>
                  </a:gsLst>
                  <a:lin ang="16200000" scaled="0"/>
                </a:gradFill>
              </a:rPr>
              <a:t>CHANGING </a:t>
            </a:r>
            <a:r>
              <a:rPr lang="en-US" sz="2400" dirty="0" smtClean="0">
                <a:latin typeface="Arial" pitchFamily="34" charset="0"/>
                <a:ea typeface="+mj-ea"/>
                <a:cs typeface="Arial" pitchFamily="34" charset="0"/>
              </a:rPr>
              <a:t>THE WAY</a:t>
            </a:r>
            <a:r>
              <a:rPr lang="en-US" sz="2400" dirty="0" smtClean="0">
                <a:solidFill>
                  <a:schemeClr val="tx2"/>
                </a:solidFill>
                <a:latin typeface="Arial" pitchFamily="34" charset="0"/>
                <a:ea typeface="+mj-ea"/>
                <a:cs typeface="Arial" pitchFamily="34" charset="0"/>
              </a:rPr>
              <a:t> </a:t>
            </a:r>
            <a:r>
              <a:rPr lang="en-US" sz="2400" b="1" dirty="0" smtClean="0">
                <a:ln w="6350">
                  <a:noFill/>
                </a:ln>
                <a:gradFill>
                  <a:gsLst>
                    <a:gs pos="0">
                      <a:schemeClr val="accent1">
                        <a:lumMod val="75000"/>
                      </a:schemeClr>
                    </a:gs>
                    <a:gs pos="100000">
                      <a:schemeClr val="accent1">
                        <a:lumMod val="95000"/>
                      </a:schemeClr>
                    </a:gs>
                  </a:gsLst>
                  <a:lin ang="16200000" scaled="0"/>
                </a:gradFill>
              </a:rPr>
              <a:t>WE DO BUSINESS</a:t>
            </a:r>
            <a:endParaRPr lang="en-US" sz="2400" b="1" dirty="0">
              <a:ln w="6350">
                <a:noFill/>
              </a:ln>
              <a:gradFill>
                <a:gsLst>
                  <a:gs pos="0">
                    <a:schemeClr val="accent1">
                      <a:lumMod val="75000"/>
                    </a:schemeClr>
                  </a:gs>
                  <a:gs pos="100000">
                    <a:schemeClr val="accent1">
                      <a:lumMod val="95000"/>
                    </a:schemeClr>
                  </a:gs>
                </a:gsLst>
                <a:lin ang="16200000" scaled="0"/>
              </a:gradFill>
            </a:endParaRPr>
          </a:p>
        </p:txBody>
      </p:sp>
      <p:sp>
        <p:nvSpPr>
          <p:cNvPr id="40" name="AutoShape 9"/>
          <p:cNvSpPr>
            <a:spLocks/>
          </p:cNvSpPr>
          <p:nvPr/>
        </p:nvSpPr>
        <p:spPr bwMode="auto">
          <a:xfrm>
            <a:off x="-226443" y="1621682"/>
            <a:ext cx="2865220"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r>
              <a:rPr lang="en-US" sz="2000" b="1" dirty="0" smtClean="0">
                <a:solidFill>
                  <a:schemeClr val="bg1"/>
                </a:solidFill>
              </a:rPr>
              <a:t>IT as a Service</a:t>
            </a:r>
            <a:endParaRPr lang="en-US" sz="2000" b="1" dirty="0">
              <a:solidFill>
                <a:schemeClr val="bg1"/>
              </a:solidFill>
            </a:endParaRPr>
          </a:p>
        </p:txBody>
      </p:sp>
      <p:sp>
        <p:nvSpPr>
          <p:cNvPr id="41" name="AutoShape 9"/>
          <p:cNvSpPr>
            <a:spLocks/>
          </p:cNvSpPr>
          <p:nvPr/>
        </p:nvSpPr>
        <p:spPr bwMode="auto">
          <a:xfrm>
            <a:off x="2142051" y="1621682"/>
            <a:ext cx="2703890"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r>
              <a:rPr lang="en-US" sz="2000" b="1" dirty="0" smtClean="0">
                <a:solidFill>
                  <a:schemeClr val="bg1"/>
                </a:solidFill>
              </a:rPr>
              <a:t>Mobile </a:t>
            </a:r>
          </a:p>
          <a:p>
            <a:pPr algn="ctr"/>
            <a:r>
              <a:rPr lang="en-US" sz="2000" b="1" dirty="0" smtClean="0">
                <a:solidFill>
                  <a:schemeClr val="bg1"/>
                </a:solidFill>
              </a:rPr>
              <a:t>Applications</a:t>
            </a:r>
            <a:endParaRPr lang="en-US" sz="2000" b="1" dirty="0">
              <a:solidFill>
                <a:schemeClr val="bg1"/>
              </a:solidFill>
            </a:endParaRPr>
          </a:p>
        </p:txBody>
      </p:sp>
      <p:sp>
        <p:nvSpPr>
          <p:cNvPr id="42" name="AutoShape 9"/>
          <p:cNvSpPr>
            <a:spLocks/>
          </p:cNvSpPr>
          <p:nvPr/>
        </p:nvSpPr>
        <p:spPr bwMode="auto">
          <a:xfrm>
            <a:off x="4435752" y="1621682"/>
            <a:ext cx="2603242"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lnSpc>
                <a:spcPts val="2000"/>
              </a:lnSpc>
            </a:pPr>
            <a:r>
              <a:rPr lang="en-US" sz="2000" b="1" dirty="0" smtClean="0">
                <a:solidFill>
                  <a:schemeClr val="bg1"/>
                </a:solidFill>
              </a:rPr>
              <a:t>Social Media</a:t>
            </a:r>
          </a:p>
          <a:p>
            <a:pPr algn="ctr">
              <a:lnSpc>
                <a:spcPts val="2000"/>
              </a:lnSpc>
            </a:pPr>
            <a:r>
              <a:rPr lang="en-US" sz="2000" b="1" dirty="0" smtClean="0">
                <a:solidFill>
                  <a:schemeClr val="bg1"/>
                </a:solidFill>
              </a:rPr>
              <a:t>Marketing </a:t>
            </a:r>
            <a:endParaRPr lang="en-US" sz="2000" b="1" dirty="0">
              <a:solidFill>
                <a:schemeClr val="bg1"/>
              </a:solidFill>
            </a:endParaRPr>
          </a:p>
        </p:txBody>
      </p:sp>
      <p:sp>
        <p:nvSpPr>
          <p:cNvPr id="43" name="AutoShape 9"/>
          <p:cNvSpPr>
            <a:spLocks/>
          </p:cNvSpPr>
          <p:nvPr/>
        </p:nvSpPr>
        <p:spPr bwMode="auto">
          <a:xfrm>
            <a:off x="6558846" y="1621682"/>
            <a:ext cx="2701421"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lnSpc>
                <a:spcPts val="2000"/>
              </a:lnSpc>
            </a:pPr>
            <a:r>
              <a:rPr lang="en-US" sz="2000" b="1" dirty="0" smtClean="0">
                <a:solidFill>
                  <a:schemeClr val="bg1"/>
                </a:solidFill>
              </a:rPr>
              <a:t>Self Service </a:t>
            </a:r>
          </a:p>
        </p:txBody>
      </p:sp>
      <p:grpSp>
        <p:nvGrpSpPr>
          <p:cNvPr id="2" name="Group 1"/>
          <p:cNvGrpSpPr/>
          <p:nvPr/>
        </p:nvGrpSpPr>
        <p:grpSpPr>
          <a:xfrm>
            <a:off x="219305" y="2502198"/>
            <a:ext cx="1996139" cy="1223135"/>
            <a:chOff x="3041527" y="1175754"/>
            <a:chExt cx="3773610" cy="2295756"/>
          </a:xfrm>
        </p:grpSpPr>
        <p:sp>
          <p:nvSpPr>
            <p:cNvPr id="26" name="Cloud White"/>
            <p:cNvSpPr>
              <a:spLocks noChangeAspect="1"/>
            </p:cNvSpPr>
            <p:nvPr/>
          </p:nvSpPr>
          <p:spPr bwMode="auto">
            <a:xfrm>
              <a:off x="3041527" y="1175754"/>
              <a:ext cx="3773610" cy="2295756"/>
            </a:xfrm>
            <a:custGeom>
              <a:avLst/>
              <a:gdLst>
                <a:gd name="T0" fmla="*/ 3193 w 3580"/>
                <a:gd name="T1" fmla="*/ 967 h 2178"/>
                <a:gd name="T2" fmla="*/ 2918 w 3580"/>
                <a:gd name="T3" fmla="*/ 654 h 2178"/>
                <a:gd name="T4" fmla="*/ 2509 w 3580"/>
                <a:gd name="T5" fmla="*/ 526 h 2178"/>
                <a:gd name="T6" fmla="*/ 1775 w 3580"/>
                <a:gd name="T7" fmla="*/ 0 h 2178"/>
                <a:gd name="T8" fmla="*/ 1770 w 3580"/>
                <a:gd name="T9" fmla="*/ 0 h 2178"/>
                <a:gd name="T10" fmla="*/ 1281 w 3580"/>
                <a:gd name="T11" fmla="*/ 171 h 2178"/>
                <a:gd name="T12" fmla="*/ 1017 w 3580"/>
                <a:gd name="T13" fmla="*/ 574 h 2178"/>
                <a:gd name="T14" fmla="*/ 818 w 3580"/>
                <a:gd name="T15" fmla="*/ 548 h 2178"/>
                <a:gd name="T16" fmla="*/ 814 w 3580"/>
                <a:gd name="T17" fmla="*/ 548 h 2178"/>
                <a:gd name="T18" fmla="*/ 241 w 3580"/>
                <a:gd name="T19" fmla="*/ 784 h 2178"/>
                <a:gd name="T20" fmla="*/ 2 w 3580"/>
                <a:gd name="T21" fmla="*/ 1355 h 2178"/>
                <a:gd name="T22" fmla="*/ 236 w 3580"/>
                <a:gd name="T23" fmla="*/ 1932 h 2178"/>
                <a:gd name="T24" fmla="*/ 809 w 3580"/>
                <a:gd name="T25" fmla="*/ 2173 h 2178"/>
                <a:gd name="T26" fmla="*/ 814 w 3580"/>
                <a:gd name="T27" fmla="*/ 2173 h 2178"/>
                <a:gd name="T28" fmla="*/ 1291 w 3580"/>
                <a:gd name="T29" fmla="*/ 2017 h 2178"/>
                <a:gd name="T30" fmla="*/ 1762 w 3580"/>
                <a:gd name="T31" fmla="*/ 2178 h 2178"/>
                <a:gd name="T32" fmla="*/ 1767 w 3580"/>
                <a:gd name="T33" fmla="*/ 2178 h 2178"/>
                <a:gd name="T34" fmla="*/ 2212 w 3580"/>
                <a:gd name="T35" fmla="*/ 2040 h 2178"/>
                <a:gd name="T36" fmla="*/ 2486 w 3580"/>
                <a:gd name="T37" fmla="*/ 2090 h 2178"/>
                <a:gd name="T38" fmla="*/ 2489 w 3580"/>
                <a:gd name="T39" fmla="*/ 2090 h 2178"/>
                <a:gd name="T40" fmla="*/ 2874 w 3580"/>
                <a:gd name="T41" fmla="*/ 1989 h 2178"/>
                <a:gd name="T42" fmla="*/ 3039 w 3580"/>
                <a:gd name="T43" fmla="*/ 2017 h 2178"/>
                <a:gd name="T44" fmla="*/ 3042 w 3580"/>
                <a:gd name="T45" fmla="*/ 2017 h 2178"/>
                <a:gd name="T46" fmla="*/ 3578 w 3580"/>
                <a:gd name="T47" fmla="*/ 1484 h 2178"/>
                <a:gd name="T48" fmla="*/ 3193 w 3580"/>
                <a:gd name="T49" fmla="*/ 967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80" h="2178">
                  <a:moveTo>
                    <a:pt x="3193" y="967"/>
                  </a:moveTo>
                  <a:cubicBezTo>
                    <a:pt x="3131" y="840"/>
                    <a:pt x="3035" y="730"/>
                    <a:pt x="2918" y="654"/>
                  </a:cubicBezTo>
                  <a:cubicBezTo>
                    <a:pt x="2796" y="574"/>
                    <a:pt x="2655" y="530"/>
                    <a:pt x="2509" y="526"/>
                  </a:cubicBezTo>
                  <a:cubicBezTo>
                    <a:pt x="2401" y="212"/>
                    <a:pt x="2109" y="1"/>
                    <a:pt x="1775" y="0"/>
                  </a:cubicBezTo>
                  <a:cubicBezTo>
                    <a:pt x="1775" y="0"/>
                    <a:pt x="1775" y="0"/>
                    <a:pt x="1770" y="0"/>
                  </a:cubicBezTo>
                  <a:cubicBezTo>
                    <a:pt x="1593" y="0"/>
                    <a:pt x="1420" y="60"/>
                    <a:pt x="1281" y="171"/>
                  </a:cubicBezTo>
                  <a:cubicBezTo>
                    <a:pt x="1153" y="274"/>
                    <a:pt x="1060" y="416"/>
                    <a:pt x="1017" y="574"/>
                  </a:cubicBezTo>
                  <a:cubicBezTo>
                    <a:pt x="952" y="556"/>
                    <a:pt x="885" y="548"/>
                    <a:pt x="818" y="548"/>
                  </a:cubicBezTo>
                  <a:cubicBezTo>
                    <a:pt x="818" y="548"/>
                    <a:pt x="818" y="548"/>
                    <a:pt x="814" y="548"/>
                  </a:cubicBezTo>
                  <a:cubicBezTo>
                    <a:pt x="597" y="548"/>
                    <a:pt x="395" y="631"/>
                    <a:pt x="241" y="784"/>
                  </a:cubicBezTo>
                  <a:cubicBezTo>
                    <a:pt x="88" y="936"/>
                    <a:pt x="2" y="1140"/>
                    <a:pt x="2" y="1355"/>
                  </a:cubicBezTo>
                  <a:cubicBezTo>
                    <a:pt x="0" y="1573"/>
                    <a:pt x="83" y="1777"/>
                    <a:pt x="236" y="1932"/>
                  </a:cubicBezTo>
                  <a:cubicBezTo>
                    <a:pt x="388" y="2087"/>
                    <a:pt x="592" y="2172"/>
                    <a:pt x="809" y="2173"/>
                  </a:cubicBezTo>
                  <a:cubicBezTo>
                    <a:pt x="809" y="2173"/>
                    <a:pt x="809" y="2173"/>
                    <a:pt x="814" y="2173"/>
                  </a:cubicBezTo>
                  <a:cubicBezTo>
                    <a:pt x="988" y="2173"/>
                    <a:pt x="1153" y="2120"/>
                    <a:pt x="1291" y="2017"/>
                  </a:cubicBezTo>
                  <a:cubicBezTo>
                    <a:pt x="1428" y="2123"/>
                    <a:pt x="1589" y="2178"/>
                    <a:pt x="1762" y="2178"/>
                  </a:cubicBezTo>
                  <a:cubicBezTo>
                    <a:pt x="1762" y="2178"/>
                    <a:pt x="1762" y="2178"/>
                    <a:pt x="1767" y="2178"/>
                  </a:cubicBezTo>
                  <a:cubicBezTo>
                    <a:pt x="1927" y="2178"/>
                    <a:pt x="2080" y="2131"/>
                    <a:pt x="2212" y="2040"/>
                  </a:cubicBezTo>
                  <a:cubicBezTo>
                    <a:pt x="2300" y="2072"/>
                    <a:pt x="2391" y="2090"/>
                    <a:pt x="2486" y="2090"/>
                  </a:cubicBezTo>
                  <a:cubicBezTo>
                    <a:pt x="2486" y="2090"/>
                    <a:pt x="2486" y="2090"/>
                    <a:pt x="2489" y="2090"/>
                  </a:cubicBezTo>
                  <a:cubicBezTo>
                    <a:pt x="2625" y="2090"/>
                    <a:pt x="2757" y="2056"/>
                    <a:pt x="2874" y="1989"/>
                  </a:cubicBezTo>
                  <a:cubicBezTo>
                    <a:pt x="2928" y="2007"/>
                    <a:pt x="2983" y="2017"/>
                    <a:pt x="3039" y="2017"/>
                  </a:cubicBezTo>
                  <a:cubicBezTo>
                    <a:pt x="3039" y="2017"/>
                    <a:pt x="3039" y="2017"/>
                    <a:pt x="3042" y="2017"/>
                  </a:cubicBezTo>
                  <a:cubicBezTo>
                    <a:pt x="3337" y="2017"/>
                    <a:pt x="3576" y="1777"/>
                    <a:pt x="3578" y="1484"/>
                  </a:cubicBezTo>
                  <a:cubicBezTo>
                    <a:pt x="3580" y="1244"/>
                    <a:pt x="3422" y="1034"/>
                    <a:pt x="3193" y="967"/>
                  </a:cubicBezTo>
                  <a:close/>
                </a:path>
              </a:pathLst>
            </a:custGeom>
            <a:gradFill>
              <a:gsLst>
                <a:gs pos="100000">
                  <a:schemeClr val="bg1"/>
                </a:gs>
                <a:gs pos="0">
                  <a:schemeClr val="accent2">
                    <a:lumMod val="77000"/>
                  </a:schemeClr>
                </a:gs>
              </a:gsLst>
              <a:lin ang="16200000" scaled="0"/>
            </a:gradFill>
            <a:ln w="254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rot="17100000">
              <a:off x="3172036" y="1921087"/>
              <a:ext cx="1363980" cy="1363980"/>
              <a:chOff x="1664970" y="1607820"/>
              <a:chExt cx="1363980" cy="1363980"/>
            </a:xfrm>
          </p:grpSpPr>
          <p:sp>
            <p:nvSpPr>
              <p:cNvPr id="29" name="Oval 28"/>
              <p:cNvSpPr/>
              <p:nvPr/>
            </p:nvSpPr>
            <p:spPr>
              <a:xfrm>
                <a:off x="1664970" y="1607820"/>
                <a:ext cx="1363980" cy="1363980"/>
              </a:xfrm>
              <a:prstGeom prst="ellipse">
                <a:avLst/>
              </a:prstGeom>
              <a:gradFill flip="none" rotWithShape="1">
                <a:gsLst>
                  <a:gs pos="100000">
                    <a:schemeClr val="tx2">
                      <a:lumMod val="71000"/>
                      <a:lumOff val="29000"/>
                    </a:schemeClr>
                  </a:gs>
                  <a:gs pos="26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rstTxWarp prst="textCircle">
                  <a:avLst/>
                </a:prstTxWarp>
              </a:bodyPr>
              <a:lstStyle/>
              <a:p>
                <a:pPr algn="ctr"/>
                <a:r>
                  <a:rPr lang="en-US" sz="1600" b="1" spc="2400" baseline="30000" dirty="0" smtClean="0"/>
                  <a:t>123456789</a:t>
                </a:r>
                <a:r>
                  <a:rPr lang="en-US" sz="1600" b="1" spc="-300" baseline="30000" dirty="0" smtClean="0"/>
                  <a:t>10</a:t>
                </a:r>
                <a:endParaRPr lang="en-US" sz="1600" b="1" spc="-300" baseline="30000" dirty="0"/>
              </a:p>
            </p:txBody>
          </p:sp>
          <p:sp>
            <p:nvSpPr>
              <p:cNvPr id="30" name="32-Point Star 29"/>
              <p:cNvSpPr/>
              <p:nvPr/>
            </p:nvSpPr>
            <p:spPr>
              <a:xfrm>
                <a:off x="1847850" y="1790700"/>
                <a:ext cx="998220" cy="998220"/>
              </a:xfrm>
              <a:prstGeom prst="star32">
                <a:avLst>
                  <a:gd name="adj" fmla="val 47669"/>
                </a:avLst>
              </a:prstGeom>
              <a:gradFill>
                <a:gsLst>
                  <a:gs pos="100000">
                    <a:schemeClr val="bg1"/>
                  </a:gs>
                  <a:gs pos="0">
                    <a:schemeClr val="accent2">
                      <a:lumMod val="77000"/>
                    </a:schemeClr>
                  </a:gs>
                </a:gsLst>
                <a:lin ang="16200000" scaled="0"/>
              </a:gradFill>
              <a:ln w="25400" cap="flat" cmpd="sng" algn="ctr">
                <a:noFill/>
                <a:prstDash val="solid"/>
              </a:ln>
              <a:effectLst>
                <a:outerShdw blurRad="152400" sx="102000" sy="102000" algn="ctr" rotWithShape="0">
                  <a:prstClr val="black"/>
                </a:outerShdw>
              </a:effectLst>
            </p:spPr>
            <p:txBody>
              <a:bodyPr wrap="none" lIns="0" tIns="91440" rIns="0" bIns="45720" rtlCol="0" anchor="ctr"/>
              <a:lstStyle/>
              <a:p>
                <a:pPr algn="ctr"/>
                <a:r>
                  <a:rPr lang="en-US" sz="1400" b="1" dirty="0">
                    <a:solidFill>
                      <a:schemeClr val="bg2">
                        <a:lumMod val="75000"/>
                      </a:schemeClr>
                    </a:solidFill>
                    <a:effectLst>
                      <a:innerShdw blurRad="114300" dist="50800" dir="16980000">
                        <a:prstClr val="black"/>
                      </a:innerShdw>
                    </a:effectLst>
                  </a:rPr>
                  <a:t>RISK</a:t>
                </a:r>
              </a:p>
            </p:txBody>
          </p:sp>
        </p:grpSp>
        <p:grpSp>
          <p:nvGrpSpPr>
            <p:cNvPr id="31" name="Group 30"/>
            <p:cNvGrpSpPr/>
            <p:nvPr/>
          </p:nvGrpSpPr>
          <p:grpSpPr>
            <a:xfrm>
              <a:off x="4950453" y="1861818"/>
              <a:ext cx="1363980" cy="1363980"/>
              <a:chOff x="1664970" y="1607820"/>
              <a:chExt cx="1363980" cy="1363980"/>
            </a:xfrm>
          </p:grpSpPr>
          <p:sp>
            <p:nvSpPr>
              <p:cNvPr id="32" name="Oval 31"/>
              <p:cNvSpPr/>
              <p:nvPr/>
            </p:nvSpPr>
            <p:spPr>
              <a:xfrm>
                <a:off x="1664970" y="1607820"/>
                <a:ext cx="1363980" cy="1363980"/>
              </a:xfrm>
              <a:prstGeom prst="ellipse">
                <a:avLst/>
              </a:prstGeom>
              <a:gradFill flip="none" rotWithShape="1">
                <a:gsLst>
                  <a:gs pos="100000">
                    <a:schemeClr val="tx2">
                      <a:lumMod val="71000"/>
                      <a:lumOff val="29000"/>
                    </a:schemeClr>
                  </a:gs>
                  <a:gs pos="26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rstTxWarp prst="textCircle">
                  <a:avLst/>
                </a:prstTxWarp>
              </a:bodyPr>
              <a:lstStyle/>
              <a:p>
                <a:pPr algn="ctr"/>
                <a:r>
                  <a:rPr lang="en-US" sz="1600" b="1" spc="2400" baseline="30000" dirty="0" smtClean="0"/>
                  <a:t>123456789</a:t>
                </a:r>
                <a:r>
                  <a:rPr lang="en-US" sz="1600" b="1" spc="-300" baseline="30000" dirty="0" smtClean="0"/>
                  <a:t>10</a:t>
                </a:r>
                <a:endParaRPr lang="en-US" sz="1600" b="1" spc="-300" baseline="30000" dirty="0"/>
              </a:p>
            </p:txBody>
          </p:sp>
          <p:sp>
            <p:nvSpPr>
              <p:cNvPr id="33" name="32-Point Star 32"/>
              <p:cNvSpPr/>
              <p:nvPr/>
            </p:nvSpPr>
            <p:spPr>
              <a:xfrm>
                <a:off x="1847850" y="1790700"/>
                <a:ext cx="998220" cy="998220"/>
              </a:xfrm>
              <a:prstGeom prst="star32">
                <a:avLst>
                  <a:gd name="adj" fmla="val 47669"/>
                </a:avLst>
              </a:prstGeom>
              <a:gradFill>
                <a:gsLst>
                  <a:gs pos="100000">
                    <a:schemeClr val="bg1"/>
                  </a:gs>
                  <a:gs pos="0">
                    <a:schemeClr val="accent2">
                      <a:lumMod val="77000"/>
                    </a:schemeClr>
                  </a:gs>
                </a:gsLst>
                <a:lin ang="16200000" scaled="0"/>
              </a:gradFill>
              <a:ln w="25400" cap="flat" cmpd="sng" algn="ctr">
                <a:noFill/>
                <a:prstDash val="solid"/>
              </a:ln>
              <a:effectLst>
                <a:outerShdw blurRad="152400" sx="102000" sy="102000" algn="ctr" rotWithShape="0">
                  <a:prstClr val="black"/>
                </a:outerShdw>
              </a:effectLst>
            </p:spPr>
            <p:txBody>
              <a:bodyPr wrap="none" lIns="0" tIns="91440" rIns="0" bIns="45720" rtlCol="0" anchor="ctr"/>
              <a:lstStyle/>
              <a:p>
                <a:pPr algn="ctr"/>
                <a:r>
                  <a:rPr lang="en-US" sz="1200" b="1" dirty="0" smtClean="0">
                    <a:solidFill>
                      <a:schemeClr val="bg2">
                        <a:lumMod val="75000"/>
                      </a:schemeClr>
                    </a:solidFill>
                    <a:effectLst>
                      <a:innerShdw blurRad="114300" dist="50800" dir="16980000">
                        <a:prstClr val="black"/>
                      </a:innerShdw>
                    </a:effectLst>
                  </a:rPr>
                  <a:t>CONTROL</a:t>
                </a:r>
                <a:endParaRPr lang="en-US" sz="1200" b="1" dirty="0">
                  <a:solidFill>
                    <a:schemeClr val="bg2">
                      <a:lumMod val="75000"/>
                    </a:schemeClr>
                  </a:solidFill>
                  <a:effectLst>
                    <a:innerShdw blurRad="114300" dist="50800" dir="16980000">
                      <a:prstClr val="black"/>
                    </a:innerShdw>
                  </a:effectLst>
                </a:endParaRPr>
              </a:p>
            </p:txBody>
          </p:sp>
        </p:grpSp>
      </p:grpSp>
      <p:grpSp>
        <p:nvGrpSpPr>
          <p:cNvPr id="34" name="Group 33"/>
          <p:cNvGrpSpPr/>
          <p:nvPr/>
        </p:nvGrpSpPr>
        <p:grpSpPr>
          <a:xfrm rot="5400000">
            <a:off x="3173251" y="2594695"/>
            <a:ext cx="637286" cy="1172436"/>
            <a:chOff x="6425370" y="2159890"/>
            <a:chExt cx="1370057" cy="2732927"/>
          </a:xfrm>
        </p:grpSpPr>
        <p:sp>
          <p:nvSpPr>
            <p:cNvPr id="35" name="Rectangle 34"/>
            <p:cNvSpPr/>
            <p:nvPr/>
          </p:nvSpPr>
          <p:spPr>
            <a:xfrm>
              <a:off x="6916145" y="2377004"/>
              <a:ext cx="388507" cy="60678"/>
            </a:xfrm>
            <a:prstGeom prst="rect">
              <a:avLst/>
            </a:prstGeom>
            <a:gradFill flip="none" rotWithShape="1">
              <a:gsLst>
                <a:gs pos="0">
                  <a:schemeClr val="tx1">
                    <a:lumMod val="85000"/>
                    <a:lumOff val="15000"/>
                  </a:schemeClr>
                </a:gs>
                <a:gs pos="100000">
                  <a:schemeClr val="tx1">
                    <a:lumMod val="50000"/>
                    <a:lumOff val="50000"/>
                  </a:schemeClr>
                </a:gs>
              </a:gsLst>
              <a:lin ang="16200000" scaled="1"/>
              <a:tileRect/>
            </a:gradFill>
            <a:ln w="15875">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6" name="Freeform 9"/>
            <p:cNvSpPr>
              <a:spLocks/>
            </p:cNvSpPr>
            <p:nvPr/>
          </p:nvSpPr>
          <p:spPr bwMode="auto">
            <a:xfrm>
              <a:off x="6534332" y="2598648"/>
              <a:ext cx="1152135" cy="1841613"/>
            </a:xfrm>
            <a:custGeom>
              <a:avLst/>
              <a:gdLst>
                <a:gd name="T0" fmla="*/ 2216 w 2216"/>
                <a:gd name="T1" fmla="*/ 1425 h 1425"/>
                <a:gd name="T2" fmla="*/ 0 w 2216"/>
                <a:gd name="T3" fmla="*/ 1425 h 1425"/>
                <a:gd name="T4" fmla="*/ 0 w 2216"/>
                <a:gd name="T5" fmla="*/ 0 h 1425"/>
                <a:gd name="T6" fmla="*/ 2216 w 2216"/>
                <a:gd name="T7" fmla="*/ 0 h 1425"/>
                <a:gd name="T8" fmla="*/ 2216 w 2216"/>
                <a:gd name="T9" fmla="*/ 1425 h 1425"/>
              </a:gdLst>
              <a:ahLst/>
              <a:cxnLst>
                <a:cxn ang="0">
                  <a:pos x="T0" y="T1"/>
                </a:cxn>
                <a:cxn ang="0">
                  <a:pos x="T2" y="T3"/>
                </a:cxn>
                <a:cxn ang="0">
                  <a:pos x="T4" y="T5"/>
                </a:cxn>
                <a:cxn ang="0">
                  <a:pos x="T6" y="T7"/>
                </a:cxn>
                <a:cxn ang="0">
                  <a:pos x="T8" y="T9"/>
                </a:cxn>
              </a:cxnLst>
              <a:rect l="0" t="0" r="r" b="b"/>
              <a:pathLst>
                <a:path w="2216" h="1425">
                  <a:moveTo>
                    <a:pt x="2216" y="1425"/>
                  </a:moveTo>
                  <a:cubicBezTo>
                    <a:pt x="2115" y="1425"/>
                    <a:pt x="101" y="1425"/>
                    <a:pt x="0" y="1425"/>
                  </a:cubicBezTo>
                  <a:cubicBezTo>
                    <a:pt x="0" y="1328"/>
                    <a:pt x="0" y="97"/>
                    <a:pt x="0" y="0"/>
                  </a:cubicBezTo>
                  <a:cubicBezTo>
                    <a:pt x="101" y="0"/>
                    <a:pt x="2115" y="0"/>
                    <a:pt x="2216" y="0"/>
                  </a:cubicBezTo>
                  <a:cubicBezTo>
                    <a:pt x="2216" y="97"/>
                    <a:pt x="2216" y="1328"/>
                    <a:pt x="2216" y="1425"/>
                  </a:cubicBezTo>
                  <a:close/>
                </a:path>
              </a:pathLst>
            </a:custGeom>
            <a:gradFill flip="none" rotWithShape="1">
              <a:gsLst>
                <a:gs pos="97500">
                  <a:schemeClr val="tx2">
                    <a:lumMod val="40000"/>
                    <a:lumOff val="60000"/>
                  </a:schemeClr>
                </a:gs>
                <a:gs pos="0">
                  <a:schemeClr val="tx1">
                    <a:lumMod val="50000"/>
                    <a:lumOff val="50000"/>
                  </a:schemeClr>
                </a:gs>
                <a:gs pos="4000">
                  <a:sysClr val="window" lastClr="FFFFFF"/>
                </a:gs>
              </a:gsLst>
              <a:lin ang="5400000" scaled="0"/>
              <a:tileRect/>
            </a:gradFill>
            <a:ln>
              <a:noFill/>
            </a:ln>
            <a:effectLst/>
          </p:spPr>
          <p:txBody>
            <a:bodyPr vert="horz" wrap="none" lIns="91440" tIns="0" rIns="91440" bIns="45720" numCol="1" anchor="t" anchorCtr="0" compatLnSpc="1">
              <a:prstTxWarp prst="textNoShape">
                <a:avLst/>
              </a:prstTxWarp>
            </a:bodyPr>
            <a:lstStyle/>
            <a:p>
              <a:endParaRPr lang="en-US" sz="3200" kern="0" spc="-200" baseline="26000" dirty="0">
                <a:solidFill>
                  <a:srgbClr val="424545"/>
                </a:solidFill>
              </a:endParaRPr>
            </a:p>
          </p:txBody>
        </p:sp>
        <p:sp>
          <p:nvSpPr>
            <p:cNvPr id="37" name="Rectangle 9"/>
            <p:cNvSpPr>
              <a:spLocks noChangeArrowheads="1"/>
            </p:cNvSpPr>
            <p:nvPr/>
          </p:nvSpPr>
          <p:spPr bwMode="auto">
            <a:xfrm>
              <a:off x="6425370" y="3032874"/>
              <a:ext cx="11493" cy="81408"/>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38" name="Rectangle 10"/>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
            <p:cNvSpPr>
              <a:spLocks noEditPoints="1"/>
            </p:cNvSpPr>
            <p:nvPr/>
          </p:nvSpPr>
          <p:spPr bwMode="auto">
            <a:xfrm>
              <a:off x="6438781" y="2167553"/>
              <a:ext cx="1356646" cy="2725264"/>
            </a:xfrm>
            <a:custGeom>
              <a:avLst/>
              <a:gdLst>
                <a:gd name="T0" fmla="*/ 1086 w 1199"/>
                <a:gd name="T1" fmla="*/ 0 h 2409"/>
                <a:gd name="T2" fmla="*/ 113 w 1199"/>
                <a:gd name="T3" fmla="*/ 0 h 2409"/>
                <a:gd name="T4" fmla="*/ 0 w 1199"/>
                <a:gd name="T5" fmla="*/ 116 h 2409"/>
                <a:gd name="T6" fmla="*/ 0 w 1199"/>
                <a:gd name="T7" fmla="*/ 2293 h 2409"/>
                <a:gd name="T8" fmla="*/ 113 w 1199"/>
                <a:gd name="T9" fmla="*/ 2409 h 2409"/>
                <a:gd name="T10" fmla="*/ 1086 w 1199"/>
                <a:gd name="T11" fmla="*/ 2409 h 2409"/>
                <a:gd name="T12" fmla="*/ 1199 w 1199"/>
                <a:gd name="T13" fmla="*/ 2293 h 2409"/>
                <a:gd name="T14" fmla="*/ 1199 w 1199"/>
                <a:gd name="T15" fmla="*/ 116 h 2409"/>
                <a:gd name="T16" fmla="*/ 1086 w 1199"/>
                <a:gd name="T17" fmla="*/ 0 h 2409"/>
                <a:gd name="T18" fmla="*/ 488 w 1199"/>
                <a:gd name="T19" fmla="*/ 189 h 2409"/>
                <a:gd name="T20" fmla="*/ 699 w 1199"/>
                <a:gd name="T21" fmla="*/ 189 h 2409"/>
                <a:gd name="T22" fmla="*/ 718 w 1199"/>
                <a:gd name="T23" fmla="*/ 211 h 2409"/>
                <a:gd name="T24" fmla="*/ 699 w 1199"/>
                <a:gd name="T25" fmla="*/ 234 h 2409"/>
                <a:gd name="T26" fmla="*/ 488 w 1199"/>
                <a:gd name="T27" fmla="*/ 234 h 2409"/>
                <a:gd name="T28" fmla="*/ 469 w 1199"/>
                <a:gd name="T29" fmla="*/ 211 h 2409"/>
                <a:gd name="T30" fmla="*/ 488 w 1199"/>
                <a:gd name="T31" fmla="*/ 189 h 2409"/>
                <a:gd name="T32" fmla="*/ 594 w 1199"/>
                <a:gd name="T33" fmla="*/ 2310 h 2409"/>
                <a:gd name="T34" fmla="*/ 479 w 1199"/>
                <a:gd name="T35" fmla="*/ 2196 h 2409"/>
                <a:gd name="T36" fmla="*/ 594 w 1199"/>
                <a:gd name="T37" fmla="*/ 2082 h 2409"/>
                <a:gd name="T38" fmla="*/ 708 w 1199"/>
                <a:gd name="T39" fmla="*/ 2196 h 2409"/>
                <a:gd name="T40" fmla="*/ 594 w 1199"/>
                <a:gd name="T41" fmla="*/ 2310 h 2409"/>
                <a:gd name="T42" fmla="*/ 1099 w 1199"/>
                <a:gd name="T43" fmla="*/ 2006 h 2409"/>
                <a:gd name="T44" fmla="*/ 88 w 1199"/>
                <a:gd name="T45" fmla="*/ 2006 h 2409"/>
                <a:gd name="T46" fmla="*/ 88 w 1199"/>
                <a:gd name="T47" fmla="*/ 391 h 2409"/>
                <a:gd name="T48" fmla="*/ 1099 w 1199"/>
                <a:gd name="T49" fmla="*/ 391 h 2409"/>
                <a:gd name="T50" fmla="*/ 1099 w 1199"/>
                <a:gd name="T51" fmla="*/ 2006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9" h="2409">
                  <a:moveTo>
                    <a:pt x="1086" y="0"/>
                  </a:moveTo>
                  <a:cubicBezTo>
                    <a:pt x="113" y="0"/>
                    <a:pt x="113" y="0"/>
                    <a:pt x="113" y="0"/>
                  </a:cubicBezTo>
                  <a:cubicBezTo>
                    <a:pt x="51" y="0"/>
                    <a:pt x="0" y="52"/>
                    <a:pt x="0" y="116"/>
                  </a:cubicBezTo>
                  <a:cubicBezTo>
                    <a:pt x="0" y="2293"/>
                    <a:pt x="0" y="2293"/>
                    <a:pt x="0" y="2293"/>
                  </a:cubicBezTo>
                  <a:cubicBezTo>
                    <a:pt x="0" y="2357"/>
                    <a:pt x="51" y="2409"/>
                    <a:pt x="113" y="2409"/>
                  </a:cubicBezTo>
                  <a:cubicBezTo>
                    <a:pt x="1086" y="2409"/>
                    <a:pt x="1086" y="2409"/>
                    <a:pt x="1086" y="2409"/>
                  </a:cubicBezTo>
                  <a:cubicBezTo>
                    <a:pt x="1148" y="2409"/>
                    <a:pt x="1199" y="2357"/>
                    <a:pt x="1199" y="2293"/>
                  </a:cubicBezTo>
                  <a:cubicBezTo>
                    <a:pt x="1199" y="116"/>
                    <a:pt x="1199" y="116"/>
                    <a:pt x="1199" y="116"/>
                  </a:cubicBezTo>
                  <a:cubicBezTo>
                    <a:pt x="1199" y="52"/>
                    <a:pt x="1148" y="0"/>
                    <a:pt x="1086" y="0"/>
                  </a:cubicBezTo>
                  <a:close/>
                  <a:moveTo>
                    <a:pt x="488" y="189"/>
                  </a:moveTo>
                  <a:cubicBezTo>
                    <a:pt x="699" y="189"/>
                    <a:pt x="699" y="189"/>
                    <a:pt x="699" y="189"/>
                  </a:cubicBezTo>
                  <a:cubicBezTo>
                    <a:pt x="709" y="189"/>
                    <a:pt x="718" y="199"/>
                    <a:pt x="718" y="211"/>
                  </a:cubicBezTo>
                  <a:cubicBezTo>
                    <a:pt x="718" y="224"/>
                    <a:pt x="709" y="234"/>
                    <a:pt x="699" y="234"/>
                  </a:cubicBezTo>
                  <a:cubicBezTo>
                    <a:pt x="488" y="234"/>
                    <a:pt x="488" y="234"/>
                    <a:pt x="488" y="234"/>
                  </a:cubicBezTo>
                  <a:cubicBezTo>
                    <a:pt x="478" y="234"/>
                    <a:pt x="469" y="224"/>
                    <a:pt x="469" y="211"/>
                  </a:cubicBezTo>
                  <a:cubicBezTo>
                    <a:pt x="469" y="199"/>
                    <a:pt x="478" y="189"/>
                    <a:pt x="488" y="189"/>
                  </a:cubicBezTo>
                  <a:close/>
                  <a:moveTo>
                    <a:pt x="594" y="2310"/>
                  </a:moveTo>
                  <a:cubicBezTo>
                    <a:pt x="531" y="2310"/>
                    <a:pt x="479" y="2259"/>
                    <a:pt x="479" y="2196"/>
                  </a:cubicBezTo>
                  <a:cubicBezTo>
                    <a:pt x="479" y="2133"/>
                    <a:pt x="531" y="2082"/>
                    <a:pt x="594" y="2082"/>
                  </a:cubicBezTo>
                  <a:cubicBezTo>
                    <a:pt x="657" y="2082"/>
                    <a:pt x="708" y="2133"/>
                    <a:pt x="708" y="2196"/>
                  </a:cubicBezTo>
                  <a:cubicBezTo>
                    <a:pt x="708" y="2259"/>
                    <a:pt x="657" y="2310"/>
                    <a:pt x="594" y="2310"/>
                  </a:cubicBezTo>
                  <a:close/>
                  <a:moveTo>
                    <a:pt x="1099" y="2006"/>
                  </a:moveTo>
                  <a:cubicBezTo>
                    <a:pt x="88" y="2006"/>
                    <a:pt x="88" y="2006"/>
                    <a:pt x="88" y="2006"/>
                  </a:cubicBezTo>
                  <a:cubicBezTo>
                    <a:pt x="88" y="391"/>
                    <a:pt x="88" y="391"/>
                    <a:pt x="88" y="391"/>
                  </a:cubicBezTo>
                  <a:cubicBezTo>
                    <a:pt x="1099" y="391"/>
                    <a:pt x="1099" y="391"/>
                    <a:pt x="1099" y="391"/>
                  </a:cubicBezTo>
                  <a:lnTo>
                    <a:pt x="1099" y="2006"/>
                  </a:ln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44" name="Rectangle 13"/>
            <p:cNvSpPr>
              <a:spLocks noChangeArrowheads="1"/>
            </p:cNvSpPr>
            <p:nvPr/>
          </p:nvSpPr>
          <p:spPr bwMode="auto">
            <a:xfrm>
              <a:off x="6425371" y="2737889"/>
              <a:ext cx="11493" cy="126422"/>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45" name="Rectangle 16"/>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22"/>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p:cNvSpPr>
              <a:spLocks noChangeArrowheads="1"/>
            </p:cNvSpPr>
            <p:nvPr/>
          </p:nvSpPr>
          <p:spPr bwMode="auto">
            <a:xfrm>
              <a:off x="6425371" y="2447214"/>
              <a:ext cx="11493" cy="126422"/>
            </a:xfrm>
            <a:prstGeom prst="rect">
              <a:avLst/>
            </a:pr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sp>
          <p:nvSpPr>
            <p:cNvPr id="48" name="Rectangle 47"/>
            <p:cNvSpPr>
              <a:spLocks noChangeArrowheads="1"/>
            </p:cNvSpPr>
            <p:nvPr/>
          </p:nvSpPr>
          <p:spPr bwMode="auto">
            <a:xfrm>
              <a:off x="7437707" y="2159890"/>
              <a:ext cx="215971" cy="5746"/>
            </a:xfrm>
            <a:prstGeom prst="rect">
              <a:avLst/>
            </a:prstGeom>
            <a:gradFill flip="none" rotWithShape="1">
              <a:gsLst>
                <a:gs pos="0">
                  <a:schemeClr val="bg1">
                    <a:lumMod val="75000"/>
                  </a:schemeClr>
                </a:gs>
                <a:gs pos="100000">
                  <a:schemeClr val="bg1">
                    <a:lumMod val="9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48"/>
            <p:cNvSpPr>
              <a:spLocks noChangeAspect="1"/>
            </p:cNvSpPr>
            <p:nvPr/>
          </p:nvSpPr>
          <p:spPr>
            <a:xfrm rot="8100000">
              <a:off x="6997449" y="4540077"/>
              <a:ext cx="227708" cy="227711"/>
            </a:xfrm>
            <a:prstGeom prst="ellipse">
              <a:avLst/>
            </a:prstGeom>
            <a:gradFill flip="none" rotWithShape="1">
              <a:gsLst>
                <a:gs pos="100000">
                  <a:srgbClr val="424545">
                    <a:lumMod val="22000"/>
                  </a:srgbClr>
                </a:gs>
                <a:gs pos="60000">
                  <a:srgbClr val="424545"/>
                </a:gs>
                <a:gs pos="65000">
                  <a:srgbClr val="424545">
                    <a:lumMod val="60000"/>
                    <a:lumOff val="40000"/>
                  </a:srgbClr>
                </a:gs>
              </a:gsLst>
              <a:path path="circle">
                <a:fillToRect l="100000" t="100000"/>
              </a:path>
              <a:tileRect r="-100000" b="-100000"/>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a:solidFill>
                  <a:sysClr val="window" lastClr="FFFFFF"/>
                </a:solidFill>
              </a:endParaRPr>
            </a:p>
          </p:txBody>
        </p:sp>
      </p:grpSp>
      <p:grpSp>
        <p:nvGrpSpPr>
          <p:cNvPr id="50" name="Group 10"/>
          <p:cNvGrpSpPr>
            <a:grpSpLocks noChangeAspect="1"/>
          </p:cNvGrpSpPr>
          <p:nvPr/>
        </p:nvGrpSpPr>
        <p:grpSpPr bwMode="auto">
          <a:xfrm>
            <a:off x="4979901" y="2835801"/>
            <a:ext cx="1116099" cy="778647"/>
            <a:chOff x="1366" y="563"/>
            <a:chExt cx="3023" cy="2109"/>
          </a:xfrm>
        </p:grpSpPr>
        <p:sp>
          <p:nvSpPr>
            <p:cNvPr id="51" name="Freeform 11"/>
            <p:cNvSpPr>
              <a:spLocks/>
            </p:cNvSpPr>
            <p:nvPr/>
          </p:nvSpPr>
          <p:spPr bwMode="auto">
            <a:xfrm>
              <a:off x="1366" y="1222"/>
              <a:ext cx="2286" cy="1450"/>
            </a:xfrm>
            <a:custGeom>
              <a:avLst/>
              <a:gdLst>
                <a:gd name="T0" fmla="*/ 250 w 968"/>
                <a:gd name="T1" fmla="*/ 212 h 614"/>
                <a:gd name="T2" fmla="*/ 176 w 968"/>
                <a:gd name="T3" fmla="*/ 138 h 614"/>
                <a:gd name="T4" fmla="*/ 176 w 968"/>
                <a:gd name="T5" fmla="*/ 0 h 614"/>
                <a:gd name="T6" fmla="*/ 34 w 968"/>
                <a:gd name="T7" fmla="*/ 0 h 614"/>
                <a:gd name="T8" fmla="*/ 0 w 968"/>
                <a:gd name="T9" fmla="*/ 35 h 614"/>
                <a:gd name="T10" fmla="*/ 0 w 968"/>
                <a:gd name="T11" fmla="*/ 417 h 614"/>
                <a:gd name="T12" fmla="*/ 34 w 968"/>
                <a:gd name="T13" fmla="*/ 451 h 614"/>
                <a:gd name="T14" fmla="*/ 78 w 968"/>
                <a:gd name="T15" fmla="*/ 451 h 614"/>
                <a:gd name="T16" fmla="*/ 78 w 968"/>
                <a:gd name="T17" fmla="*/ 614 h 614"/>
                <a:gd name="T18" fmla="*/ 267 w 968"/>
                <a:gd name="T19" fmla="*/ 451 h 614"/>
                <a:gd name="T20" fmla="*/ 933 w 968"/>
                <a:gd name="T21" fmla="*/ 451 h 614"/>
                <a:gd name="T22" fmla="*/ 968 w 968"/>
                <a:gd name="T23" fmla="*/ 417 h 614"/>
                <a:gd name="T24" fmla="*/ 968 w 968"/>
                <a:gd name="T25" fmla="*/ 212 h 614"/>
                <a:gd name="T26" fmla="*/ 250 w 968"/>
                <a:gd name="T27" fmla="*/ 21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8" h="614">
                  <a:moveTo>
                    <a:pt x="250" y="212"/>
                  </a:moveTo>
                  <a:cubicBezTo>
                    <a:pt x="209" y="212"/>
                    <a:pt x="176" y="179"/>
                    <a:pt x="176" y="138"/>
                  </a:cubicBezTo>
                  <a:cubicBezTo>
                    <a:pt x="176" y="0"/>
                    <a:pt x="176" y="0"/>
                    <a:pt x="176" y="0"/>
                  </a:cubicBezTo>
                  <a:cubicBezTo>
                    <a:pt x="34" y="0"/>
                    <a:pt x="34" y="0"/>
                    <a:pt x="34" y="0"/>
                  </a:cubicBezTo>
                  <a:cubicBezTo>
                    <a:pt x="15" y="0"/>
                    <a:pt x="0" y="15"/>
                    <a:pt x="0" y="35"/>
                  </a:cubicBezTo>
                  <a:cubicBezTo>
                    <a:pt x="0" y="417"/>
                    <a:pt x="0" y="417"/>
                    <a:pt x="0" y="417"/>
                  </a:cubicBezTo>
                  <a:cubicBezTo>
                    <a:pt x="0" y="436"/>
                    <a:pt x="15" y="451"/>
                    <a:pt x="34" y="451"/>
                  </a:cubicBezTo>
                  <a:cubicBezTo>
                    <a:pt x="78" y="451"/>
                    <a:pt x="78" y="451"/>
                    <a:pt x="78" y="451"/>
                  </a:cubicBezTo>
                  <a:cubicBezTo>
                    <a:pt x="78" y="614"/>
                    <a:pt x="78" y="614"/>
                    <a:pt x="78" y="614"/>
                  </a:cubicBezTo>
                  <a:cubicBezTo>
                    <a:pt x="267" y="451"/>
                    <a:pt x="267" y="451"/>
                    <a:pt x="267" y="451"/>
                  </a:cubicBezTo>
                  <a:cubicBezTo>
                    <a:pt x="933" y="451"/>
                    <a:pt x="933" y="451"/>
                    <a:pt x="933" y="451"/>
                  </a:cubicBezTo>
                  <a:cubicBezTo>
                    <a:pt x="952" y="451"/>
                    <a:pt x="968" y="436"/>
                    <a:pt x="968" y="417"/>
                  </a:cubicBezTo>
                  <a:cubicBezTo>
                    <a:pt x="968" y="212"/>
                    <a:pt x="968" y="212"/>
                    <a:pt x="968" y="212"/>
                  </a:cubicBezTo>
                  <a:lnTo>
                    <a:pt x="250" y="212"/>
                  </a:lnTo>
                  <a:close/>
                </a:path>
              </a:pathLst>
            </a:custGeom>
            <a:gradFill>
              <a:gsLst>
                <a:gs pos="0">
                  <a:srgbClr val="C00000"/>
                </a:gs>
                <a:gs pos="100000">
                  <a:schemeClr val="accent1"/>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52" name="Freeform 12"/>
            <p:cNvSpPr>
              <a:spLocks/>
            </p:cNvSpPr>
            <p:nvPr/>
          </p:nvSpPr>
          <p:spPr bwMode="auto">
            <a:xfrm>
              <a:off x="1876" y="563"/>
              <a:ext cx="2513" cy="1450"/>
            </a:xfrm>
            <a:custGeom>
              <a:avLst/>
              <a:gdLst>
                <a:gd name="T0" fmla="*/ 1029 w 1064"/>
                <a:gd name="T1" fmla="*/ 0 h 614"/>
                <a:gd name="T2" fmla="*/ 34 w 1064"/>
                <a:gd name="T3" fmla="*/ 0 h 614"/>
                <a:gd name="T4" fmla="*/ 0 w 1064"/>
                <a:gd name="T5" fmla="*/ 35 h 614"/>
                <a:gd name="T6" fmla="*/ 0 w 1064"/>
                <a:gd name="T7" fmla="*/ 417 h 614"/>
                <a:gd name="T8" fmla="*/ 34 w 1064"/>
                <a:gd name="T9" fmla="*/ 451 h 614"/>
                <a:gd name="T10" fmla="*/ 764 w 1064"/>
                <a:gd name="T11" fmla="*/ 451 h 614"/>
                <a:gd name="T12" fmla="*/ 953 w 1064"/>
                <a:gd name="T13" fmla="*/ 614 h 614"/>
                <a:gd name="T14" fmla="*/ 953 w 1064"/>
                <a:gd name="T15" fmla="*/ 451 h 614"/>
                <a:gd name="T16" fmla="*/ 1029 w 1064"/>
                <a:gd name="T17" fmla="*/ 451 h 614"/>
                <a:gd name="T18" fmla="*/ 1064 w 1064"/>
                <a:gd name="T19" fmla="*/ 417 h 614"/>
                <a:gd name="T20" fmla="*/ 1064 w 1064"/>
                <a:gd name="T21" fmla="*/ 35 h 614"/>
                <a:gd name="T22" fmla="*/ 1029 w 1064"/>
                <a:gd name="T23"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4" h="614">
                  <a:moveTo>
                    <a:pt x="1029" y="0"/>
                  </a:moveTo>
                  <a:cubicBezTo>
                    <a:pt x="34" y="0"/>
                    <a:pt x="34" y="0"/>
                    <a:pt x="34" y="0"/>
                  </a:cubicBezTo>
                  <a:cubicBezTo>
                    <a:pt x="15" y="0"/>
                    <a:pt x="0" y="15"/>
                    <a:pt x="0" y="35"/>
                  </a:cubicBezTo>
                  <a:cubicBezTo>
                    <a:pt x="0" y="417"/>
                    <a:pt x="0" y="417"/>
                    <a:pt x="0" y="417"/>
                  </a:cubicBezTo>
                  <a:cubicBezTo>
                    <a:pt x="0" y="436"/>
                    <a:pt x="15" y="451"/>
                    <a:pt x="34" y="451"/>
                  </a:cubicBezTo>
                  <a:cubicBezTo>
                    <a:pt x="764" y="451"/>
                    <a:pt x="764" y="451"/>
                    <a:pt x="764" y="451"/>
                  </a:cubicBezTo>
                  <a:cubicBezTo>
                    <a:pt x="953" y="614"/>
                    <a:pt x="953" y="614"/>
                    <a:pt x="953" y="614"/>
                  </a:cubicBezTo>
                  <a:cubicBezTo>
                    <a:pt x="953" y="451"/>
                    <a:pt x="953" y="451"/>
                    <a:pt x="953" y="451"/>
                  </a:cubicBezTo>
                  <a:cubicBezTo>
                    <a:pt x="1029" y="451"/>
                    <a:pt x="1029" y="451"/>
                    <a:pt x="1029" y="451"/>
                  </a:cubicBezTo>
                  <a:cubicBezTo>
                    <a:pt x="1048" y="451"/>
                    <a:pt x="1064" y="436"/>
                    <a:pt x="1064" y="417"/>
                  </a:cubicBezTo>
                  <a:cubicBezTo>
                    <a:pt x="1064" y="35"/>
                    <a:pt x="1064" y="35"/>
                    <a:pt x="1064" y="35"/>
                  </a:cubicBezTo>
                  <a:cubicBezTo>
                    <a:pt x="1064" y="15"/>
                    <a:pt x="1048" y="0"/>
                    <a:pt x="1029" y="0"/>
                  </a:cubicBezTo>
                  <a:close/>
                </a:path>
              </a:pathLst>
            </a:custGeom>
            <a:gradFill flip="none" rotWithShape="1">
              <a:gsLst>
                <a:gs pos="90000">
                  <a:srgbClr val="424545"/>
                </a:gs>
                <a:gs pos="0">
                  <a:srgbClr val="424545">
                    <a:lumMod val="60000"/>
                    <a:lumOff val="40000"/>
                  </a:srgbClr>
                </a:gs>
              </a:gsLst>
              <a:lin ang="5400000" scaled="1"/>
              <a:tileRect/>
            </a:gradFill>
            <a:ln w="42" cap="flat">
              <a:noFill/>
              <a:prstDash val="solid"/>
              <a:miter lim="800000"/>
              <a:headEnd/>
              <a:tailEnd/>
            </a:ln>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grpSp>
      <p:grpSp>
        <p:nvGrpSpPr>
          <p:cNvPr id="3" name="Group 2"/>
          <p:cNvGrpSpPr/>
          <p:nvPr/>
        </p:nvGrpSpPr>
        <p:grpSpPr>
          <a:xfrm>
            <a:off x="7236687" y="2498030"/>
            <a:ext cx="665535" cy="1537745"/>
            <a:chOff x="7236687" y="2201699"/>
            <a:chExt cx="806599" cy="1887321"/>
          </a:xfrm>
        </p:grpSpPr>
        <p:sp>
          <p:nvSpPr>
            <p:cNvPr id="53" name="Freeform 11"/>
            <p:cNvSpPr>
              <a:spLocks/>
            </p:cNvSpPr>
            <p:nvPr/>
          </p:nvSpPr>
          <p:spPr bwMode="auto">
            <a:xfrm>
              <a:off x="7236687" y="2761167"/>
              <a:ext cx="461850" cy="1327853"/>
            </a:xfrm>
            <a:custGeom>
              <a:avLst/>
              <a:gdLst>
                <a:gd name="T0" fmla="*/ 852 w 971"/>
                <a:gd name="T1" fmla="*/ 5 h 2799"/>
                <a:gd name="T2" fmla="*/ 852 w 971"/>
                <a:gd name="T3" fmla="*/ 144 h 2799"/>
                <a:gd name="T4" fmla="*/ 831 w 971"/>
                <a:gd name="T5" fmla="*/ 204 h 2799"/>
                <a:gd name="T6" fmla="*/ 785 w 971"/>
                <a:gd name="T7" fmla="*/ 377 h 2799"/>
                <a:gd name="T8" fmla="*/ 531 w 971"/>
                <a:gd name="T9" fmla="*/ 491 h 2799"/>
                <a:gd name="T10" fmla="*/ 466 w 971"/>
                <a:gd name="T11" fmla="*/ 437 h 2799"/>
                <a:gd name="T12" fmla="*/ 466 w 971"/>
                <a:gd name="T13" fmla="*/ 428 h 2799"/>
                <a:gd name="T14" fmla="*/ 476 w 971"/>
                <a:gd name="T15" fmla="*/ 388 h 2799"/>
                <a:gd name="T16" fmla="*/ 524 w 971"/>
                <a:gd name="T17" fmla="*/ 301 h 2799"/>
                <a:gd name="T18" fmla="*/ 524 w 971"/>
                <a:gd name="T19" fmla="*/ 262 h 2799"/>
                <a:gd name="T20" fmla="*/ 505 w 971"/>
                <a:gd name="T21" fmla="*/ 184 h 2799"/>
                <a:gd name="T22" fmla="*/ 372 w 971"/>
                <a:gd name="T23" fmla="*/ 84 h 2799"/>
                <a:gd name="T24" fmla="*/ 224 w 971"/>
                <a:gd name="T25" fmla="*/ 291 h 2799"/>
                <a:gd name="T26" fmla="*/ 272 w 971"/>
                <a:gd name="T27" fmla="*/ 389 h 2799"/>
                <a:gd name="T28" fmla="*/ 272 w 971"/>
                <a:gd name="T29" fmla="*/ 392 h 2799"/>
                <a:gd name="T30" fmla="*/ 88 w 971"/>
                <a:gd name="T31" fmla="*/ 534 h 2799"/>
                <a:gd name="T32" fmla="*/ 10 w 971"/>
                <a:gd name="T33" fmla="*/ 1049 h 2799"/>
                <a:gd name="T34" fmla="*/ 156 w 971"/>
                <a:gd name="T35" fmla="*/ 1341 h 2799"/>
                <a:gd name="T36" fmla="*/ 214 w 971"/>
                <a:gd name="T37" fmla="*/ 1574 h 2799"/>
                <a:gd name="T38" fmla="*/ 214 w 971"/>
                <a:gd name="T39" fmla="*/ 1778 h 2799"/>
                <a:gd name="T40" fmla="*/ 214 w 971"/>
                <a:gd name="T41" fmla="*/ 2002 h 2799"/>
                <a:gd name="T42" fmla="*/ 214 w 971"/>
                <a:gd name="T43" fmla="*/ 2449 h 2799"/>
                <a:gd name="T44" fmla="*/ 185 w 971"/>
                <a:gd name="T45" fmla="*/ 2566 h 2799"/>
                <a:gd name="T46" fmla="*/ 214 w 971"/>
                <a:gd name="T47" fmla="*/ 2682 h 2799"/>
                <a:gd name="T48" fmla="*/ 389 w 971"/>
                <a:gd name="T49" fmla="*/ 2789 h 2799"/>
                <a:gd name="T50" fmla="*/ 360 w 971"/>
                <a:gd name="T51" fmla="*/ 2575 h 2799"/>
                <a:gd name="T52" fmla="*/ 398 w 971"/>
                <a:gd name="T53" fmla="*/ 2284 h 2799"/>
                <a:gd name="T54" fmla="*/ 495 w 971"/>
                <a:gd name="T55" fmla="*/ 1807 h 2799"/>
                <a:gd name="T56" fmla="*/ 505 w 971"/>
                <a:gd name="T57" fmla="*/ 1885 h 2799"/>
                <a:gd name="T58" fmla="*/ 476 w 971"/>
                <a:gd name="T59" fmla="*/ 2293 h 2799"/>
                <a:gd name="T60" fmla="*/ 447 w 971"/>
                <a:gd name="T61" fmla="*/ 2439 h 2799"/>
                <a:gd name="T62" fmla="*/ 544 w 971"/>
                <a:gd name="T63" fmla="*/ 2478 h 2799"/>
                <a:gd name="T64" fmla="*/ 602 w 971"/>
                <a:gd name="T65" fmla="*/ 2507 h 2799"/>
                <a:gd name="T66" fmla="*/ 806 w 971"/>
                <a:gd name="T67" fmla="*/ 2507 h 2799"/>
                <a:gd name="T68" fmla="*/ 641 w 971"/>
                <a:gd name="T69" fmla="*/ 2391 h 2799"/>
                <a:gd name="T70" fmla="*/ 651 w 971"/>
                <a:gd name="T71" fmla="*/ 1982 h 2799"/>
                <a:gd name="T72" fmla="*/ 689 w 971"/>
                <a:gd name="T73" fmla="*/ 1681 h 2799"/>
                <a:gd name="T74" fmla="*/ 680 w 971"/>
                <a:gd name="T75" fmla="*/ 1321 h 2799"/>
                <a:gd name="T76" fmla="*/ 623 w 971"/>
                <a:gd name="T77" fmla="*/ 779 h 2799"/>
                <a:gd name="T78" fmla="*/ 850 w 971"/>
                <a:gd name="T79" fmla="*/ 596 h 2799"/>
                <a:gd name="T80" fmla="*/ 901 w 971"/>
                <a:gd name="T81" fmla="*/ 448 h 2799"/>
                <a:gd name="T82" fmla="*/ 931 w 971"/>
                <a:gd name="T83" fmla="*/ 292 h 2799"/>
                <a:gd name="T84" fmla="*/ 945 w 971"/>
                <a:gd name="T85" fmla="*/ 246 h 2799"/>
                <a:gd name="T86" fmla="*/ 961 w 971"/>
                <a:gd name="T87" fmla="*/ 81 h 2799"/>
                <a:gd name="T88" fmla="*/ 879 w 971"/>
                <a:gd name="T89" fmla="*/ 61 h 2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1" h="2799">
                  <a:moveTo>
                    <a:pt x="879" y="61"/>
                  </a:moveTo>
                  <a:cubicBezTo>
                    <a:pt x="860" y="77"/>
                    <a:pt x="868" y="11"/>
                    <a:pt x="852" y="5"/>
                  </a:cubicBezTo>
                  <a:cubicBezTo>
                    <a:pt x="836" y="0"/>
                    <a:pt x="829" y="59"/>
                    <a:pt x="827" y="74"/>
                  </a:cubicBezTo>
                  <a:cubicBezTo>
                    <a:pt x="824" y="96"/>
                    <a:pt x="852" y="144"/>
                    <a:pt x="852" y="144"/>
                  </a:cubicBezTo>
                  <a:cubicBezTo>
                    <a:pt x="852" y="144"/>
                    <a:pt x="838" y="140"/>
                    <a:pt x="832" y="191"/>
                  </a:cubicBezTo>
                  <a:cubicBezTo>
                    <a:pt x="831" y="204"/>
                    <a:pt x="831" y="204"/>
                    <a:pt x="831" y="204"/>
                  </a:cubicBezTo>
                  <a:cubicBezTo>
                    <a:pt x="829" y="220"/>
                    <a:pt x="829" y="220"/>
                    <a:pt x="829" y="220"/>
                  </a:cubicBezTo>
                  <a:cubicBezTo>
                    <a:pt x="812" y="273"/>
                    <a:pt x="799" y="329"/>
                    <a:pt x="785" y="377"/>
                  </a:cubicBezTo>
                  <a:cubicBezTo>
                    <a:pt x="766" y="432"/>
                    <a:pt x="757" y="432"/>
                    <a:pt x="751" y="442"/>
                  </a:cubicBezTo>
                  <a:cubicBezTo>
                    <a:pt x="740" y="458"/>
                    <a:pt x="648" y="492"/>
                    <a:pt x="531" y="491"/>
                  </a:cubicBezTo>
                  <a:cubicBezTo>
                    <a:pt x="519" y="490"/>
                    <a:pt x="481" y="474"/>
                    <a:pt x="478" y="465"/>
                  </a:cubicBezTo>
                  <a:cubicBezTo>
                    <a:pt x="469" y="436"/>
                    <a:pt x="466" y="437"/>
                    <a:pt x="466" y="437"/>
                  </a:cubicBezTo>
                  <a:cubicBezTo>
                    <a:pt x="466" y="436"/>
                    <a:pt x="466" y="436"/>
                    <a:pt x="466" y="436"/>
                  </a:cubicBezTo>
                  <a:cubicBezTo>
                    <a:pt x="466" y="433"/>
                    <a:pt x="466" y="428"/>
                    <a:pt x="466" y="428"/>
                  </a:cubicBezTo>
                  <a:cubicBezTo>
                    <a:pt x="464" y="432"/>
                    <a:pt x="464" y="432"/>
                    <a:pt x="464" y="432"/>
                  </a:cubicBezTo>
                  <a:cubicBezTo>
                    <a:pt x="460" y="423"/>
                    <a:pt x="454" y="403"/>
                    <a:pt x="476" y="388"/>
                  </a:cubicBezTo>
                  <a:cubicBezTo>
                    <a:pt x="515" y="378"/>
                    <a:pt x="544" y="369"/>
                    <a:pt x="534" y="339"/>
                  </a:cubicBezTo>
                  <a:cubicBezTo>
                    <a:pt x="524" y="310"/>
                    <a:pt x="524" y="301"/>
                    <a:pt x="524" y="301"/>
                  </a:cubicBezTo>
                  <a:cubicBezTo>
                    <a:pt x="524" y="291"/>
                    <a:pt x="534" y="301"/>
                    <a:pt x="524" y="281"/>
                  </a:cubicBezTo>
                  <a:cubicBezTo>
                    <a:pt x="524" y="271"/>
                    <a:pt x="515" y="262"/>
                    <a:pt x="524" y="262"/>
                  </a:cubicBezTo>
                  <a:cubicBezTo>
                    <a:pt x="524" y="252"/>
                    <a:pt x="544" y="232"/>
                    <a:pt x="524" y="223"/>
                  </a:cubicBezTo>
                  <a:cubicBezTo>
                    <a:pt x="515" y="213"/>
                    <a:pt x="505" y="203"/>
                    <a:pt x="505" y="184"/>
                  </a:cubicBezTo>
                  <a:cubicBezTo>
                    <a:pt x="505" y="174"/>
                    <a:pt x="466" y="87"/>
                    <a:pt x="389" y="87"/>
                  </a:cubicBezTo>
                  <a:cubicBezTo>
                    <a:pt x="384" y="85"/>
                    <a:pt x="378" y="85"/>
                    <a:pt x="372" y="84"/>
                  </a:cubicBezTo>
                  <a:cubicBezTo>
                    <a:pt x="327" y="82"/>
                    <a:pt x="250" y="104"/>
                    <a:pt x="233" y="155"/>
                  </a:cubicBezTo>
                  <a:cubicBezTo>
                    <a:pt x="204" y="213"/>
                    <a:pt x="195" y="262"/>
                    <a:pt x="224" y="291"/>
                  </a:cubicBezTo>
                  <a:cubicBezTo>
                    <a:pt x="243" y="320"/>
                    <a:pt x="282" y="359"/>
                    <a:pt x="272" y="388"/>
                  </a:cubicBezTo>
                  <a:cubicBezTo>
                    <a:pt x="272" y="389"/>
                    <a:pt x="272" y="389"/>
                    <a:pt x="272" y="389"/>
                  </a:cubicBezTo>
                  <a:cubicBezTo>
                    <a:pt x="272" y="389"/>
                    <a:pt x="272" y="389"/>
                    <a:pt x="272" y="389"/>
                  </a:cubicBezTo>
                  <a:cubicBezTo>
                    <a:pt x="272" y="392"/>
                    <a:pt x="272" y="392"/>
                    <a:pt x="272" y="392"/>
                  </a:cubicBezTo>
                  <a:cubicBezTo>
                    <a:pt x="271" y="421"/>
                    <a:pt x="261" y="457"/>
                    <a:pt x="233" y="466"/>
                  </a:cubicBezTo>
                  <a:cubicBezTo>
                    <a:pt x="214" y="476"/>
                    <a:pt x="117" y="505"/>
                    <a:pt x="88" y="534"/>
                  </a:cubicBezTo>
                  <a:cubicBezTo>
                    <a:pt x="68" y="563"/>
                    <a:pt x="39" y="612"/>
                    <a:pt x="20" y="719"/>
                  </a:cubicBezTo>
                  <a:cubicBezTo>
                    <a:pt x="10" y="825"/>
                    <a:pt x="0" y="991"/>
                    <a:pt x="10" y="1049"/>
                  </a:cubicBezTo>
                  <a:cubicBezTo>
                    <a:pt x="10" y="1107"/>
                    <a:pt x="20" y="1146"/>
                    <a:pt x="49" y="1185"/>
                  </a:cubicBezTo>
                  <a:cubicBezTo>
                    <a:pt x="68" y="1224"/>
                    <a:pt x="127" y="1312"/>
                    <a:pt x="156" y="1341"/>
                  </a:cubicBezTo>
                  <a:cubicBezTo>
                    <a:pt x="175" y="1380"/>
                    <a:pt x="204" y="1409"/>
                    <a:pt x="204" y="1409"/>
                  </a:cubicBezTo>
                  <a:cubicBezTo>
                    <a:pt x="204" y="1409"/>
                    <a:pt x="204" y="1506"/>
                    <a:pt x="214" y="1574"/>
                  </a:cubicBezTo>
                  <a:cubicBezTo>
                    <a:pt x="214" y="1642"/>
                    <a:pt x="224" y="1710"/>
                    <a:pt x="214" y="1739"/>
                  </a:cubicBezTo>
                  <a:cubicBezTo>
                    <a:pt x="214" y="1759"/>
                    <a:pt x="214" y="1778"/>
                    <a:pt x="214" y="1778"/>
                  </a:cubicBezTo>
                  <a:cubicBezTo>
                    <a:pt x="224" y="1788"/>
                    <a:pt x="224" y="1788"/>
                    <a:pt x="224" y="1788"/>
                  </a:cubicBezTo>
                  <a:cubicBezTo>
                    <a:pt x="224" y="1788"/>
                    <a:pt x="224" y="1924"/>
                    <a:pt x="214" y="2002"/>
                  </a:cubicBezTo>
                  <a:cubicBezTo>
                    <a:pt x="214" y="2070"/>
                    <a:pt x="204" y="2245"/>
                    <a:pt x="204" y="2303"/>
                  </a:cubicBezTo>
                  <a:cubicBezTo>
                    <a:pt x="204" y="2361"/>
                    <a:pt x="224" y="2429"/>
                    <a:pt x="214" y="2449"/>
                  </a:cubicBezTo>
                  <a:cubicBezTo>
                    <a:pt x="195" y="2468"/>
                    <a:pt x="185" y="2498"/>
                    <a:pt x="195" y="2517"/>
                  </a:cubicBezTo>
                  <a:cubicBezTo>
                    <a:pt x="204" y="2546"/>
                    <a:pt x="195" y="2546"/>
                    <a:pt x="185" y="2566"/>
                  </a:cubicBezTo>
                  <a:cubicBezTo>
                    <a:pt x="185" y="2595"/>
                    <a:pt x="185" y="2643"/>
                    <a:pt x="185" y="2643"/>
                  </a:cubicBezTo>
                  <a:cubicBezTo>
                    <a:pt x="214" y="2682"/>
                    <a:pt x="214" y="2682"/>
                    <a:pt x="214" y="2682"/>
                  </a:cubicBezTo>
                  <a:cubicBezTo>
                    <a:pt x="214" y="2682"/>
                    <a:pt x="224" y="2692"/>
                    <a:pt x="253" y="2731"/>
                  </a:cubicBezTo>
                  <a:cubicBezTo>
                    <a:pt x="272" y="2760"/>
                    <a:pt x="369" y="2799"/>
                    <a:pt x="389" y="2789"/>
                  </a:cubicBezTo>
                  <a:cubicBezTo>
                    <a:pt x="418" y="2789"/>
                    <a:pt x="437" y="2750"/>
                    <a:pt x="408" y="2711"/>
                  </a:cubicBezTo>
                  <a:cubicBezTo>
                    <a:pt x="369" y="2663"/>
                    <a:pt x="360" y="2624"/>
                    <a:pt x="360" y="2575"/>
                  </a:cubicBezTo>
                  <a:cubicBezTo>
                    <a:pt x="369" y="2536"/>
                    <a:pt x="360" y="2488"/>
                    <a:pt x="350" y="2459"/>
                  </a:cubicBezTo>
                  <a:cubicBezTo>
                    <a:pt x="340" y="2429"/>
                    <a:pt x="369" y="2371"/>
                    <a:pt x="398" y="2284"/>
                  </a:cubicBezTo>
                  <a:cubicBezTo>
                    <a:pt x="418" y="2196"/>
                    <a:pt x="457" y="2011"/>
                    <a:pt x="466" y="1953"/>
                  </a:cubicBezTo>
                  <a:cubicBezTo>
                    <a:pt x="476" y="1895"/>
                    <a:pt x="495" y="1807"/>
                    <a:pt x="495" y="1807"/>
                  </a:cubicBezTo>
                  <a:cubicBezTo>
                    <a:pt x="505" y="1807"/>
                    <a:pt x="505" y="1807"/>
                    <a:pt x="505" y="1807"/>
                  </a:cubicBezTo>
                  <a:cubicBezTo>
                    <a:pt x="505" y="1807"/>
                    <a:pt x="515" y="1846"/>
                    <a:pt x="505" y="1885"/>
                  </a:cubicBezTo>
                  <a:cubicBezTo>
                    <a:pt x="495" y="1914"/>
                    <a:pt x="486" y="1953"/>
                    <a:pt x="486" y="2031"/>
                  </a:cubicBezTo>
                  <a:cubicBezTo>
                    <a:pt x="486" y="2099"/>
                    <a:pt x="486" y="2264"/>
                    <a:pt x="476" y="2293"/>
                  </a:cubicBezTo>
                  <a:cubicBezTo>
                    <a:pt x="476" y="2323"/>
                    <a:pt x="476" y="2342"/>
                    <a:pt x="466" y="2371"/>
                  </a:cubicBezTo>
                  <a:cubicBezTo>
                    <a:pt x="466" y="2391"/>
                    <a:pt x="447" y="2410"/>
                    <a:pt x="447" y="2439"/>
                  </a:cubicBezTo>
                  <a:cubicBezTo>
                    <a:pt x="447" y="2459"/>
                    <a:pt x="466" y="2468"/>
                    <a:pt x="495" y="2478"/>
                  </a:cubicBezTo>
                  <a:cubicBezTo>
                    <a:pt x="524" y="2488"/>
                    <a:pt x="544" y="2478"/>
                    <a:pt x="544" y="2478"/>
                  </a:cubicBezTo>
                  <a:cubicBezTo>
                    <a:pt x="544" y="2459"/>
                    <a:pt x="544" y="2459"/>
                    <a:pt x="544" y="2459"/>
                  </a:cubicBezTo>
                  <a:cubicBezTo>
                    <a:pt x="544" y="2459"/>
                    <a:pt x="573" y="2478"/>
                    <a:pt x="602" y="2507"/>
                  </a:cubicBezTo>
                  <a:cubicBezTo>
                    <a:pt x="631" y="2536"/>
                    <a:pt x="689" y="2556"/>
                    <a:pt x="738" y="2546"/>
                  </a:cubicBezTo>
                  <a:cubicBezTo>
                    <a:pt x="796" y="2546"/>
                    <a:pt x="835" y="2527"/>
                    <a:pt x="806" y="2507"/>
                  </a:cubicBezTo>
                  <a:cubicBezTo>
                    <a:pt x="777" y="2478"/>
                    <a:pt x="777" y="2478"/>
                    <a:pt x="719" y="2449"/>
                  </a:cubicBezTo>
                  <a:cubicBezTo>
                    <a:pt x="670" y="2420"/>
                    <a:pt x="651" y="2420"/>
                    <a:pt x="641" y="2391"/>
                  </a:cubicBezTo>
                  <a:cubicBezTo>
                    <a:pt x="641" y="2352"/>
                    <a:pt x="641" y="2361"/>
                    <a:pt x="641" y="2332"/>
                  </a:cubicBezTo>
                  <a:cubicBezTo>
                    <a:pt x="651" y="2303"/>
                    <a:pt x="641" y="2041"/>
                    <a:pt x="651" y="1982"/>
                  </a:cubicBezTo>
                  <a:cubicBezTo>
                    <a:pt x="660" y="1924"/>
                    <a:pt x="670" y="1788"/>
                    <a:pt x="680" y="1739"/>
                  </a:cubicBezTo>
                  <a:cubicBezTo>
                    <a:pt x="680" y="1691"/>
                    <a:pt x="689" y="1681"/>
                    <a:pt x="689" y="1681"/>
                  </a:cubicBezTo>
                  <a:cubicBezTo>
                    <a:pt x="689" y="1681"/>
                    <a:pt x="709" y="1681"/>
                    <a:pt x="709" y="1652"/>
                  </a:cubicBezTo>
                  <a:cubicBezTo>
                    <a:pt x="699" y="1632"/>
                    <a:pt x="680" y="1389"/>
                    <a:pt x="680" y="1321"/>
                  </a:cubicBezTo>
                  <a:cubicBezTo>
                    <a:pt x="670" y="1263"/>
                    <a:pt x="631" y="923"/>
                    <a:pt x="631" y="864"/>
                  </a:cubicBezTo>
                  <a:cubicBezTo>
                    <a:pt x="631" y="847"/>
                    <a:pt x="621" y="803"/>
                    <a:pt x="623" y="779"/>
                  </a:cubicBezTo>
                  <a:cubicBezTo>
                    <a:pt x="632" y="762"/>
                    <a:pt x="649" y="757"/>
                    <a:pt x="669" y="736"/>
                  </a:cubicBezTo>
                  <a:cubicBezTo>
                    <a:pt x="759" y="646"/>
                    <a:pt x="813" y="626"/>
                    <a:pt x="850" y="596"/>
                  </a:cubicBezTo>
                  <a:cubicBezTo>
                    <a:pt x="867" y="583"/>
                    <a:pt x="875" y="529"/>
                    <a:pt x="896" y="456"/>
                  </a:cubicBezTo>
                  <a:cubicBezTo>
                    <a:pt x="901" y="448"/>
                    <a:pt x="901" y="448"/>
                    <a:pt x="901" y="448"/>
                  </a:cubicBezTo>
                  <a:cubicBezTo>
                    <a:pt x="901" y="448"/>
                    <a:pt x="901" y="448"/>
                    <a:pt x="902" y="437"/>
                  </a:cubicBezTo>
                  <a:cubicBezTo>
                    <a:pt x="923" y="360"/>
                    <a:pt x="931" y="292"/>
                    <a:pt x="931" y="292"/>
                  </a:cubicBezTo>
                  <a:cubicBezTo>
                    <a:pt x="939" y="264"/>
                    <a:pt x="939" y="264"/>
                    <a:pt x="939" y="264"/>
                  </a:cubicBezTo>
                  <a:cubicBezTo>
                    <a:pt x="945" y="246"/>
                    <a:pt x="945" y="246"/>
                    <a:pt x="945" y="246"/>
                  </a:cubicBezTo>
                  <a:cubicBezTo>
                    <a:pt x="971" y="139"/>
                    <a:pt x="953" y="148"/>
                    <a:pt x="953" y="148"/>
                  </a:cubicBezTo>
                  <a:cubicBezTo>
                    <a:pt x="953" y="148"/>
                    <a:pt x="958" y="111"/>
                    <a:pt x="961" y="81"/>
                  </a:cubicBezTo>
                  <a:cubicBezTo>
                    <a:pt x="962" y="75"/>
                    <a:pt x="962" y="68"/>
                    <a:pt x="960" y="61"/>
                  </a:cubicBezTo>
                  <a:lnTo>
                    <a:pt x="879" y="61"/>
                  </a:lnTo>
                  <a:close/>
                </a:path>
              </a:pathLst>
            </a:custGeom>
            <a:solidFill>
              <a:schemeClr val="tx2">
                <a:lumMod val="75000"/>
              </a:schemeClr>
            </a:solidFill>
            <a:ln>
              <a:gradFill flip="none" rotWithShape="1">
                <a:gsLst>
                  <a:gs pos="0">
                    <a:schemeClr val="bg1"/>
                  </a:gs>
                  <a:gs pos="100000">
                    <a:schemeClr val="accent1">
                      <a:tint val="23500"/>
                      <a:satMod val="160000"/>
                      <a:alpha val="0"/>
                    </a:schemeClr>
                  </a:gs>
                </a:gsLst>
                <a:lin ang="5400000" scaled="1"/>
                <a:tileRect/>
              </a:gradFill>
            </a:ln>
            <a:effectLst/>
            <a:extLst/>
          </p:spPr>
          <p:txBody>
            <a:bodyPr/>
            <a:lstStyle/>
            <a:p>
              <a:pPr fontAlgn="auto">
                <a:spcBef>
                  <a:spcPts val="0"/>
                </a:spcBef>
                <a:spcAft>
                  <a:spcPts val="0"/>
                </a:spcAft>
                <a:defRPr/>
              </a:pPr>
              <a:endParaRPr lang="en-US">
                <a:latin typeface="+mn-lt"/>
                <a:ea typeface="+mn-ea"/>
                <a:cs typeface="+mn-cs"/>
              </a:endParaRPr>
            </a:p>
          </p:txBody>
        </p:sp>
        <p:grpSp>
          <p:nvGrpSpPr>
            <p:cNvPr id="54" name="Group 64"/>
            <p:cNvGrpSpPr>
              <a:grpSpLocks/>
            </p:cNvGrpSpPr>
            <p:nvPr/>
          </p:nvGrpSpPr>
          <p:grpSpPr bwMode="auto">
            <a:xfrm>
              <a:off x="7311023" y="2201699"/>
              <a:ext cx="732263" cy="587013"/>
              <a:chOff x="5206767" y="5997071"/>
              <a:chExt cx="3935984" cy="3542495"/>
            </a:xfrm>
          </p:grpSpPr>
          <p:grpSp>
            <p:nvGrpSpPr>
              <p:cNvPr id="55" name="Group 68"/>
              <p:cNvGrpSpPr>
                <a:grpSpLocks/>
              </p:cNvGrpSpPr>
              <p:nvPr/>
            </p:nvGrpSpPr>
            <p:grpSpPr bwMode="auto">
              <a:xfrm>
                <a:off x="5206767" y="5997071"/>
                <a:ext cx="3935984" cy="3542495"/>
                <a:chOff x="8479216" y="6154476"/>
                <a:chExt cx="5028790" cy="3935714"/>
              </a:xfrm>
            </p:grpSpPr>
            <p:sp>
              <p:nvSpPr>
                <p:cNvPr id="57" name="Rectangle 56"/>
                <p:cNvSpPr/>
                <p:nvPr/>
              </p:nvSpPr>
              <p:spPr>
                <a:xfrm>
                  <a:off x="8479216" y="6154476"/>
                  <a:ext cx="5028790" cy="3935714"/>
                </a:xfrm>
                <a:prstGeom prst="rect">
                  <a:avLst/>
                </a:prstGeom>
                <a:gradFill>
                  <a:gsLst>
                    <a:gs pos="0">
                      <a:schemeClr val="tx2"/>
                    </a:gs>
                    <a:gs pos="100000">
                      <a:schemeClr val="tx2">
                        <a:lumMod val="50000"/>
                      </a:schemeClr>
                    </a:gs>
                  </a:gsLst>
                  <a:lin ang="5400000" scaled="1"/>
                </a:gradFill>
                <a:ln>
                  <a:noFill/>
                </a:ln>
                <a:effectLst/>
              </p:spPr>
              <p:txBody>
                <a:bodyPr/>
                <a:lstStyle/>
                <a:p>
                  <a:pPr algn="ctr" fontAlgn="auto">
                    <a:spcBef>
                      <a:spcPts val="0"/>
                    </a:spcBef>
                    <a:spcAft>
                      <a:spcPts val="0"/>
                    </a:spcAft>
                    <a:defRPr/>
                  </a:pPr>
                  <a:endParaRPr lang="en-US">
                    <a:latin typeface="+mn-lt"/>
                    <a:ea typeface="+mn-ea"/>
                    <a:cs typeface="+mn-cs"/>
                  </a:endParaRPr>
                </a:p>
              </p:txBody>
            </p:sp>
            <p:sp>
              <p:nvSpPr>
                <p:cNvPr id="58" name="Rectangle 57"/>
                <p:cNvSpPr/>
                <p:nvPr/>
              </p:nvSpPr>
              <p:spPr>
                <a:xfrm>
                  <a:off x="8742951" y="7685985"/>
                  <a:ext cx="4501317" cy="2160276"/>
                </a:xfrm>
                <a:prstGeom prst="rect">
                  <a:avLst/>
                </a:prstGeom>
                <a:solidFill>
                  <a:schemeClr val="bg1"/>
                </a:solidFill>
                <a:ln>
                  <a:noFill/>
                </a:ln>
                <a:effectLst>
                  <a:innerShdw blurRad="63500">
                    <a:prstClr val="black"/>
                  </a:innerShdw>
                </a:effectLst>
              </p:spPr>
              <p:txBody>
                <a:bodyPr/>
                <a:lstStyle/>
                <a:p>
                  <a:pPr algn="ctr" fontAlgn="auto">
                    <a:spcBef>
                      <a:spcPts val="0"/>
                    </a:spcBef>
                    <a:spcAft>
                      <a:spcPts val="0"/>
                    </a:spcAft>
                    <a:defRPr/>
                  </a:pPr>
                  <a:endParaRPr lang="en-US">
                    <a:latin typeface="+mn-lt"/>
                    <a:ea typeface="+mn-ea"/>
                    <a:cs typeface="+mn-cs"/>
                  </a:endParaRPr>
                </a:p>
              </p:txBody>
            </p:sp>
          </p:grpSp>
          <p:sp>
            <p:nvSpPr>
              <p:cNvPr id="56" name="TextBox 69"/>
              <p:cNvSpPr txBox="1">
                <a:spLocks noChangeArrowheads="1"/>
              </p:cNvSpPr>
              <p:nvPr/>
            </p:nvSpPr>
            <p:spPr bwMode="auto">
              <a:xfrm>
                <a:off x="5413189" y="6040931"/>
                <a:ext cx="3523136" cy="116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Arial" charset="0"/>
                    <a:ea typeface="ＭＳ Ｐゴシック" charset="0"/>
                    <a:cs typeface="Arial" charset="0"/>
                  </a:defRPr>
                </a:lvl1pPr>
                <a:lvl2pPr marL="37931725" indent="-37474525" eaLnBrk="0" hangingPunct="0">
                  <a:defRPr sz="3600">
                    <a:solidFill>
                      <a:schemeClr val="tx1"/>
                    </a:solidFill>
                    <a:latin typeface="Arial" charset="0"/>
                    <a:ea typeface="Arial" charset="0"/>
                    <a:cs typeface="Arial" charset="0"/>
                  </a:defRPr>
                </a:lvl2pPr>
                <a:lvl3pPr eaLnBrk="0" hangingPunct="0">
                  <a:defRPr sz="3600">
                    <a:solidFill>
                      <a:schemeClr val="tx1"/>
                    </a:solidFill>
                    <a:latin typeface="Arial" charset="0"/>
                    <a:ea typeface="Arial" charset="0"/>
                    <a:cs typeface="Arial" charset="0"/>
                  </a:defRPr>
                </a:lvl3pPr>
                <a:lvl4pPr eaLnBrk="0" hangingPunct="0">
                  <a:defRPr sz="3600">
                    <a:solidFill>
                      <a:schemeClr val="tx1"/>
                    </a:solidFill>
                    <a:latin typeface="Arial" charset="0"/>
                    <a:ea typeface="Arial" charset="0"/>
                    <a:cs typeface="Arial" charset="0"/>
                  </a:defRPr>
                </a:lvl4pPr>
                <a:lvl5pPr eaLnBrk="0" hangingPunct="0">
                  <a:defRPr sz="3600">
                    <a:solidFill>
                      <a:schemeClr val="tx1"/>
                    </a:solidFill>
                    <a:latin typeface="Arial" charset="0"/>
                    <a:ea typeface="Arial" charset="0"/>
                    <a:cs typeface="Arial" charset="0"/>
                  </a:defRPr>
                </a:lvl5pPr>
                <a:lvl6pPr marL="457200" eaLnBrk="0" fontAlgn="base" hangingPunct="0">
                  <a:spcBef>
                    <a:spcPct val="0"/>
                  </a:spcBef>
                  <a:spcAft>
                    <a:spcPct val="0"/>
                  </a:spcAft>
                  <a:defRPr sz="3600">
                    <a:solidFill>
                      <a:schemeClr val="tx1"/>
                    </a:solidFill>
                    <a:latin typeface="Arial" charset="0"/>
                    <a:ea typeface="Arial" charset="0"/>
                    <a:cs typeface="Arial" charset="0"/>
                  </a:defRPr>
                </a:lvl6pPr>
                <a:lvl7pPr marL="914400" eaLnBrk="0" fontAlgn="base" hangingPunct="0">
                  <a:spcBef>
                    <a:spcPct val="0"/>
                  </a:spcBef>
                  <a:spcAft>
                    <a:spcPct val="0"/>
                  </a:spcAft>
                  <a:defRPr sz="3600">
                    <a:solidFill>
                      <a:schemeClr val="tx1"/>
                    </a:solidFill>
                    <a:latin typeface="Arial" charset="0"/>
                    <a:ea typeface="Arial" charset="0"/>
                    <a:cs typeface="Arial" charset="0"/>
                  </a:defRPr>
                </a:lvl7pPr>
                <a:lvl8pPr marL="1371600" eaLnBrk="0" fontAlgn="base" hangingPunct="0">
                  <a:spcBef>
                    <a:spcPct val="0"/>
                  </a:spcBef>
                  <a:spcAft>
                    <a:spcPct val="0"/>
                  </a:spcAft>
                  <a:defRPr sz="3600">
                    <a:solidFill>
                      <a:schemeClr val="tx1"/>
                    </a:solidFill>
                    <a:latin typeface="Arial" charset="0"/>
                    <a:ea typeface="Arial" charset="0"/>
                    <a:cs typeface="Arial" charset="0"/>
                  </a:defRPr>
                </a:lvl8pPr>
                <a:lvl9pPr marL="1828800" eaLnBrk="0" fontAlgn="base" hangingPunct="0">
                  <a:spcBef>
                    <a:spcPct val="0"/>
                  </a:spcBef>
                  <a:spcAft>
                    <a:spcPct val="0"/>
                  </a:spcAft>
                  <a:defRPr sz="3600">
                    <a:solidFill>
                      <a:schemeClr val="tx1"/>
                    </a:solidFill>
                    <a:latin typeface="Arial" charset="0"/>
                    <a:ea typeface="Arial" charset="0"/>
                    <a:cs typeface="Arial" charset="0"/>
                  </a:defRPr>
                </a:lvl9pPr>
              </a:lstStyle>
              <a:p>
                <a:pPr algn="ctr" eaLnBrk="1" hangingPunct="1"/>
                <a:r>
                  <a:rPr lang="en-US" sz="1000" dirty="0" smtClean="0">
                    <a:solidFill>
                      <a:schemeClr val="bg1"/>
                    </a:solidFill>
                  </a:rPr>
                  <a:t>APPS</a:t>
                </a:r>
                <a:endParaRPr lang="en-US" sz="1000" dirty="0">
                  <a:solidFill>
                    <a:schemeClr val="bg1"/>
                  </a:solidFill>
                </a:endParaRPr>
              </a:p>
            </p:txBody>
          </p:sp>
        </p:grpSp>
      </p:grpSp>
    </p:spTree>
    <p:extLst>
      <p:ext uri="{BB962C8B-B14F-4D97-AF65-F5344CB8AC3E}">
        <p14:creationId xmlns:p14="http://schemas.microsoft.com/office/powerpoint/2010/main" val="747350321"/>
      </p:ext>
    </p:extLst>
  </p:cSld>
  <p:clrMapOvr>
    <a:masterClrMapping/>
  </p:clrMapOvr>
  <p:transition xmlns:p14="http://schemas.microsoft.com/office/powerpoint/2010/mai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Horizontal)">
                                          <p:cBhvr>
                                            <p:cTn id="7" dur="500"/>
                                            <p:tgtEl>
                                              <p:spTgt spid="1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500"/>
                                            <p:tgtEl>
                                              <p:spTgt spid="9"/>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Horizontal)">
                                          <p:cBhvr>
                                            <p:cTn id="15" dur="500"/>
                                            <p:tgtEl>
                                              <p:spTgt spid="10"/>
                                            </p:tgtEl>
                                          </p:cBhvr>
                                        </p:animEffect>
                                      </p:childTnLst>
                                    </p:cTn>
                                  </p:par>
                                  <p:par>
                                    <p:cTn id="16" presetID="10" presetClass="entr" presetSubtype="0" decel="10000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Motion origin="layout" path="M 0 .15 L 0 0 E" pathEditMode="relative">
                                          <p:cBhvr from="" to="">
                                            <p:cTn id="19" dur="1000" fill="hold">
                                              <p:stCondLst>
                                                <p:cond delay="0"/>
                                              </p:stCondLst>
                                            </p:cTn>
                                            <p:tgtEl>
                                              <p:spTgt spid="28"/>
                                            </p:tgtEl>
                                            <p:attrNameLst>
                                              <p:attrName>ppt_x</p:attrName>
                                              <p:attrName>ppt_y</p:attrName>
                                            </p:attrNameLst>
                                          </p:cBhvr>
                                        </p:animMotion>
                                      </p:childTnLst>
                                    </p:cTn>
                                  </p:par>
                                  <p:par>
                                    <p:cTn id="20" presetID="53" presetClass="entr" presetSubtype="16"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250" fill="hold"/>
                                            <p:tgtEl>
                                              <p:spTgt spid="40"/>
                                            </p:tgtEl>
                                            <p:attrNameLst>
                                              <p:attrName>ppt_w</p:attrName>
                                            </p:attrNameLst>
                                          </p:cBhvr>
                                          <p:tavLst>
                                            <p:tav tm="0">
                                              <p:val>
                                                <p:fltVal val="0"/>
                                              </p:val>
                                            </p:tav>
                                            <p:tav tm="100000">
                                              <p:val>
                                                <p:strVal val="#ppt_w"/>
                                              </p:val>
                                            </p:tav>
                                          </p:tavLst>
                                        </p:anim>
                                        <p:anim calcmode="lin" valueType="num">
                                          <p:cBhvr>
                                            <p:cTn id="23" dur="250" fill="hold"/>
                                            <p:tgtEl>
                                              <p:spTgt spid="40"/>
                                            </p:tgtEl>
                                            <p:attrNameLst>
                                              <p:attrName>ppt_h</p:attrName>
                                            </p:attrNameLst>
                                          </p:cBhvr>
                                          <p:tavLst>
                                            <p:tav tm="0">
                                              <p:val>
                                                <p:fltVal val="0"/>
                                              </p:val>
                                            </p:tav>
                                            <p:tav tm="100000">
                                              <p:val>
                                                <p:strVal val="#ppt_h"/>
                                              </p:val>
                                            </p:tav>
                                          </p:tavLst>
                                        </p:anim>
                                        <p:animEffect transition="in" filter="fade">
                                          <p:cBhvr>
                                            <p:cTn id="24" dur="250"/>
                                            <p:tgtEl>
                                              <p:spTgt spid="40"/>
                                            </p:tgtEl>
                                          </p:cBhvr>
                                        </p:animEffect>
                                      </p:childTnLst>
                                    </p:cTn>
                                  </p:par>
                                  <p:par>
                                    <p:cTn id="25" presetID="6" presetClass="emph" presetSubtype="0" accel="62000" fill="hold" grpId="1" nodeType="withEffect" p14:presetBounceEnd="80000">
                                      <p:stCondLst>
                                        <p:cond delay="250"/>
                                      </p:stCondLst>
                                      <p:childTnLst>
                                        <p:animScale p14:bounceEnd="80000">
                                          <p:cBhvr>
                                            <p:cTn id="26" dur="500" fill="hold"/>
                                            <p:tgtEl>
                                              <p:spTgt spid="40"/>
                                            </p:tgtEl>
                                          </p:cBhvr>
                                          <p:by x="75000" y="75000"/>
                                        </p:animScale>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p:cTn id="30" dur="250" fill="hold"/>
                                            <p:tgtEl>
                                              <p:spTgt spid="41"/>
                                            </p:tgtEl>
                                            <p:attrNameLst>
                                              <p:attrName>ppt_w</p:attrName>
                                            </p:attrNameLst>
                                          </p:cBhvr>
                                          <p:tavLst>
                                            <p:tav tm="0">
                                              <p:val>
                                                <p:fltVal val="0"/>
                                              </p:val>
                                            </p:tav>
                                            <p:tav tm="100000">
                                              <p:val>
                                                <p:strVal val="#ppt_w"/>
                                              </p:val>
                                            </p:tav>
                                          </p:tavLst>
                                        </p:anim>
                                        <p:anim calcmode="lin" valueType="num">
                                          <p:cBhvr>
                                            <p:cTn id="31" dur="250" fill="hold"/>
                                            <p:tgtEl>
                                              <p:spTgt spid="41"/>
                                            </p:tgtEl>
                                            <p:attrNameLst>
                                              <p:attrName>ppt_h</p:attrName>
                                            </p:attrNameLst>
                                          </p:cBhvr>
                                          <p:tavLst>
                                            <p:tav tm="0">
                                              <p:val>
                                                <p:fltVal val="0"/>
                                              </p:val>
                                            </p:tav>
                                            <p:tav tm="100000">
                                              <p:val>
                                                <p:strVal val="#ppt_h"/>
                                              </p:val>
                                            </p:tav>
                                          </p:tavLst>
                                        </p:anim>
                                        <p:animEffect transition="in" filter="fade">
                                          <p:cBhvr>
                                            <p:cTn id="32" dur="250"/>
                                            <p:tgtEl>
                                              <p:spTgt spid="41"/>
                                            </p:tgtEl>
                                          </p:cBhvr>
                                        </p:animEffect>
                                      </p:childTnLst>
                                    </p:cTn>
                                  </p:par>
                                  <p:par>
                                    <p:cTn id="33" presetID="6" presetClass="emph" presetSubtype="0" accel="62000" fill="hold" grpId="1" nodeType="withEffect" p14:presetBounceEnd="80000">
                                      <p:stCondLst>
                                        <p:cond delay="250"/>
                                      </p:stCondLst>
                                      <p:childTnLst>
                                        <p:animScale p14:bounceEnd="80000">
                                          <p:cBhvr>
                                            <p:cTn id="34" dur="500" fill="hold"/>
                                            <p:tgtEl>
                                              <p:spTgt spid="41"/>
                                            </p:tgtEl>
                                          </p:cBhvr>
                                          <p:by x="75000" y="75000"/>
                                        </p:animScale>
                                      </p:childTnLst>
                                    </p:cTn>
                                  </p:par>
                                </p:childTnLst>
                              </p:cTn>
                            </p:par>
                            <p:par>
                              <p:cTn id="35" fill="hold">
                                <p:stCondLst>
                                  <p:cond delay="2750"/>
                                </p:stCondLst>
                                <p:childTnLst>
                                  <p:par>
                                    <p:cTn id="36" presetID="53" presetClass="entr" presetSubtype="16"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250" fill="hold"/>
                                            <p:tgtEl>
                                              <p:spTgt spid="42"/>
                                            </p:tgtEl>
                                            <p:attrNameLst>
                                              <p:attrName>ppt_w</p:attrName>
                                            </p:attrNameLst>
                                          </p:cBhvr>
                                          <p:tavLst>
                                            <p:tav tm="0">
                                              <p:val>
                                                <p:fltVal val="0"/>
                                              </p:val>
                                            </p:tav>
                                            <p:tav tm="100000">
                                              <p:val>
                                                <p:strVal val="#ppt_w"/>
                                              </p:val>
                                            </p:tav>
                                          </p:tavLst>
                                        </p:anim>
                                        <p:anim calcmode="lin" valueType="num">
                                          <p:cBhvr>
                                            <p:cTn id="39" dur="250" fill="hold"/>
                                            <p:tgtEl>
                                              <p:spTgt spid="42"/>
                                            </p:tgtEl>
                                            <p:attrNameLst>
                                              <p:attrName>ppt_h</p:attrName>
                                            </p:attrNameLst>
                                          </p:cBhvr>
                                          <p:tavLst>
                                            <p:tav tm="0">
                                              <p:val>
                                                <p:fltVal val="0"/>
                                              </p:val>
                                            </p:tav>
                                            <p:tav tm="100000">
                                              <p:val>
                                                <p:strVal val="#ppt_h"/>
                                              </p:val>
                                            </p:tav>
                                          </p:tavLst>
                                        </p:anim>
                                        <p:animEffect transition="in" filter="fade">
                                          <p:cBhvr>
                                            <p:cTn id="40" dur="250"/>
                                            <p:tgtEl>
                                              <p:spTgt spid="42"/>
                                            </p:tgtEl>
                                          </p:cBhvr>
                                        </p:animEffect>
                                      </p:childTnLst>
                                    </p:cTn>
                                  </p:par>
                                  <p:par>
                                    <p:cTn id="41" presetID="6" presetClass="emph" presetSubtype="0" accel="62000" fill="hold" grpId="1" nodeType="withEffect" p14:presetBounceEnd="80000">
                                      <p:stCondLst>
                                        <p:cond delay="250"/>
                                      </p:stCondLst>
                                      <p:childTnLst>
                                        <p:animScale p14:bounceEnd="80000">
                                          <p:cBhvr>
                                            <p:cTn id="42" dur="500" fill="hold"/>
                                            <p:tgtEl>
                                              <p:spTgt spid="42"/>
                                            </p:tgtEl>
                                          </p:cBhvr>
                                          <p:by x="75000" y="75000"/>
                                        </p:animScale>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250" fill="hold"/>
                                            <p:tgtEl>
                                              <p:spTgt spid="43"/>
                                            </p:tgtEl>
                                            <p:attrNameLst>
                                              <p:attrName>ppt_w</p:attrName>
                                            </p:attrNameLst>
                                          </p:cBhvr>
                                          <p:tavLst>
                                            <p:tav tm="0">
                                              <p:val>
                                                <p:fltVal val="0"/>
                                              </p:val>
                                            </p:tav>
                                            <p:tav tm="100000">
                                              <p:val>
                                                <p:strVal val="#ppt_w"/>
                                              </p:val>
                                            </p:tav>
                                          </p:tavLst>
                                        </p:anim>
                                        <p:anim calcmode="lin" valueType="num">
                                          <p:cBhvr>
                                            <p:cTn id="47" dur="250" fill="hold"/>
                                            <p:tgtEl>
                                              <p:spTgt spid="43"/>
                                            </p:tgtEl>
                                            <p:attrNameLst>
                                              <p:attrName>ppt_h</p:attrName>
                                            </p:attrNameLst>
                                          </p:cBhvr>
                                          <p:tavLst>
                                            <p:tav tm="0">
                                              <p:val>
                                                <p:fltVal val="0"/>
                                              </p:val>
                                            </p:tav>
                                            <p:tav tm="100000">
                                              <p:val>
                                                <p:strVal val="#ppt_h"/>
                                              </p:val>
                                            </p:tav>
                                          </p:tavLst>
                                        </p:anim>
                                        <p:animEffect transition="in" filter="fade">
                                          <p:cBhvr>
                                            <p:cTn id="48" dur="250"/>
                                            <p:tgtEl>
                                              <p:spTgt spid="43"/>
                                            </p:tgtEl>
                                          </p:cBhvr>
                                        </p:animEffect>
                                      </p:childTnLst>
                                    </p:cTn>
                                  </p:par>
                                  <p:par>
                                    <p:cTn id="49" presetID="6" presetClass="emph" presetSubtype="0" accel="62000" fill="hold" grpId="1" nodeType="withEffect" p14:presetBounceEnd="80000">
                                      <p:stCondLst>
                                        <p:cond delay="250"/>
                                      </p:stCondLst>
                                      <p:childTnLst>
                                        <p:animScale p14:bounceEnd="80000">
                                          <p:cBhvr>
                                            <p:cTn id="50" dur="500" fill="hold"/>
                                            <p:tgtEl>
                                              <p:spTgt spid="43"/>
                                            </p:tgtEl>
                                          </p:cBhvr>
                                          <p:by x="75000" y="75000"/>
                                        </p:animScale>
                                      </p:childTnLst>
                                    </p:cTn>
                                  </p:par>
                                  <p:par>
                                    <p:cTn id="51" presetID="53" presetClass="entr" presetSubtype="16"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250" fill="hold"/>
                                            <p:tgtEl>
                                              <p:spTgt spid="34"/>
                                            </p:tgtEl>
                                            <p:attrNameLst>
                                              <p:attrName>ppt_w</p:attrName>
                                            </p:attrNameLst>
                                          </p:cBhvr>
                                          <p:tavLst>
                                            <p:tav tm="0">
                                              <p:val>
                                                <p:fltVal val="0"/>
                                              </p:val>
                                            </p:tav>
                                            <p:tav tm="100000">
                                              <p:val>
                                                <p:strVal val="#ppt_w"/>
                                              </p:val>
                                            </p:tav>
                                          </p:tavLst>
                                        </p:anim>
                                        <p:anim calcmode="lin" valueType="num">
                                          <p:cBhvr>
                                            <p:cTn id="54" dur="250" fill="hold"/>
                                            <p:tgtEl>
                                              <p:spTgt spid="34"/>
                                            </p:tgtEl>
                                            <p:attrNameLst>
                                              <p:attrName>ppt_h</p:attrName>
                                            </p:attrNameLst>
                                          </p:cBhvr>
                                          <p:tavLst>
                                            <p:tav tm="0">
                                              <p:val>
                                                <p:fltVal val="0"/>
                                              </p:val>
                                            </p:tav>
                                            <p:tav tm="100000">
                                              <p:val>
                                                <p:strVal val="#ppt_h"/>
                                              </p:val>
                                            </p:tav>
                                          </p:tavLst>
                                        </p:anim>
                                        <p:animEffect transition="in" filter="fade">
                                          <p:cBhvr>
                                            <p:cTn id="55" dur="250"/>
                                            <p:tgtEl>
                                              <p:spTgt spid="34"/>
                                            </p:tgtEl>
                                          </p:cBhvr>
                                        </p:animEffect>
                                      </p:childTnLst>
                                    </p:cTn>
                                  </p:par>
                                  <p:par>
                                    <p:cTn id="56" presetID="6" presetClass="emph" presetSubtype="0" accel="62000" fill="hold" nodeType="withEffect" p14:presetBounceEnd="80000">
                                      <p:stCondLst>
                                        <p:cond delay="250"/>
                                      </p:stCondLst>
                                      <p:childTnLst>
                                        <p:animScale p14:bounceEnd="80000">
                                          <p:cBhvr>
                                            <p:cTn id="57" dur="500" fill="hold"/>
                                            <p:tgtEl>
                                              <p:spTgt spid="34"/>
                                            </p:tgtEl>
                                          </p:cBhvr>
                                          <p:by x="75000" y="75000"/>
                                        </p:animScale>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250" fill="hold"/>
                                            <p:tgtEl>
                                              <p:spTgt spid="50"/>
                                            </p:tgtEl>
                                            <p:attrNameLst>
                                              <p:attrName>ppt_w</p:attrName>
                                            </p:attrNameLst>
                                          </p:cBhvr>
                                          <p:tavLst>
                                            <p:tav tm="0">
                                              <p:val>
                                                <p:fltVal val="0"/>
                                              </p:val>
                                            </p:tav>
                                            <p:tav tm="100000">
                                              <p:val>
                                                <p:strVal val="#ppt_w"/>
                                              </p:val>
                                            </p:tav>
                                          </p:tavLst>
                                        </p:anim>
                                        <p:anim calcmode="lin" valueType="num">
                                          <p:cBhvr>
                                            <p:cTn id="61" dur="250" fill="hold"/>
                                            <p:tgtEl>
                                              <p:spTgt spid="50"/>
                                            </p:tgtEl>
                                            <p:attrNameLst>
                                              <p:attrName>ppt_h</p:attrName>
                                            </p:attrNameLst>
                                          </p:cBhvr>
                                          <p:tavLst>
                                            <p:tav tm="0">
                                              <p:val>
                                                <p:fltVal val="0"/>
                                              </p:val>
                                            </p:tav>
                                            <p:tav tm="100000">
                                              <p:val>
                                                <p:strVal val="#ppt_h"/>
                                              </p:val>
                                            </p:tav>
                                          </p:tavLst>
                                        </p:anim>
                                        <p:animEffect transition="in" filter="fade">
                                          <p:cBhvr>
                                            <p:cTn id="62" dur="250"/>
                                            <p:tgtEl>
                                              <p:spTgt spid="50"/>
                                            </p:tgtEl>
                                          </p:cBhvr>
                                        </p:animEffect>
                                      </p:childTnLst>
                                    </p:cTn>
                                  </p:par>
                                  <p:par>
                                    <p:cTn id="63" presetID="6" presetClass="emph" presetSubtype="0" accel="62000" fill="hold" nodeType="withEffect" p14:presetBounceEnd="80000">
                                      <p:stCondLst>
                                        <p:cond delay="250"/>
                                      </p:stCondLst>
                                      <p:childTnLst>
                                        <p:animScale p14:bounceEnd="80000">
                                          <p:cBhvr>
                                            <p:cTn id="64" dur="500" fill="hold"/>
                                            <p:tgtEl>
                                              <p:spTgt spid="50"/>
                                            </p:tgtEl>
                                          </p:cBhvr>
                                          <p:by x="75000" y="75000"/>
                                        </p:animScale>
                                      </p:childTnLst>
                                    </p:cTn>
                                  </p:par>
                                </p:childTnLst>
                              </p:cTn>
                            </p:par>
                            <p:par>
                              <p:cTn id="65" fill="hold">
                                <p:stCondLst>
                                  <p:cond delay="425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4250"/>
                                </p:stCondLst>
                                <p:childTnLst>
                                  <p:par>
                                    <p:cTn id="69" presetID="26" presetClass="emph" presetSubtype="0" fill="hold" nodeType="afterEffect">
                                      <p:stCondLst>
                                        <p:cond delay="0"/>
                                      </p:stCondLst>
                                      <p:childTnLst>
                                        <p:animEffect transition="out" filter="fade">
                                          <p:cBhvr>
                                            <p:cTn id="70" dur="500" tmFilter="0, 0; .2, .5; .8, .5; 1, 0"/>
                                            <p:tgtEl>
                                              <p:spTgt spid="2"/>
                                            </p:tgtEl>
                                          </p:cBhvr>
                                        </p:animEffect>
                                        <p:animScale>
                                          <p:cBhvr>
                                            <p:cTn id="71" dur="250" autoRev="1" fill="hold"/>
                                            <p:tgtEl>
                                              <p:spTgt spid="2"/>
                                            </p:tgtEl>
                                          </p:cBhvr>
                                          <p:by x="105000" y="105000"/>
                                        </p:animScale>
                                      </p:childTnLst>
                                    </p:cTn>
                                  </p:par>
                                </p:childTnLst>
                              </p:cTn>
                            </p:par>
                            <p:par>
                              <p:cTn id="72" fill="hold">
                                <p:stCondLst>
                                  <p:cond delay="4750"/>
                                </p:stCondLst>
                                <p:childTnLst>
                                  <p:par>
                                    <p:cTn id="73" presetID="1"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par>
                              <p:cTn id="75" fill="hold">
                                <p:stCondLst>
                                  <p:cond delay="4750"/>
                                </p:stCondLst>
                                <p:childTnLst>
                                  <p:par>
                                    <p:cTn id="76" presetID="26" presetClass="emph" presetSubtype="0" fill="hold" nodeType="afterEffect">
                                      <p:stCondLst>
                                        <p:cond delay="0"/>
                                      </p:stCondLst>
                                      <p:childTnLst>
                                        <p:animEffect transition="out" filter="fade">
                                          <p:cBhvr>
                                            <p:cTn id="77" dur="500" tmFilter="0, 0; .2, .5; .8, .5; 1, 0"/>
                                            <p:tgtEl>
                                              <p:spTgt spid="3"/>
                                            </p:tgtEl>
                                          </p:cBhvr>
                                        </p:animEffect>
                                        <p:animScale>
                                          <p:cBhvr>
                                            <p:cTn id="7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0" grpId="0" animBg="1"/>
          <p:bldP spid="40" grpId="1" animBg="1"/>
          <p:bldP spid="41" grpId="0" animBg="1"/>
          <p:bldP spid="41" grpId="1" animBg="1"/>
          <p:bldP spid="42" grpId="0" animBg="1"/>
          <p:bldP spid="42" grpId="1" animBg="1"/>
          <p:bldP spid="43" grpId="0" animBg="1"/>
          <p:bldP spid="43"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Horizontal)">
                                          <p:cBhvr>
                                            <p:cTn id="7" dur="500"/>
                                            <p:tgtEl>
                                              <p:spTgt spid="1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500"/>
                                            <p:tgtEl>
                                              <p:spTgt spid="9"/>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Horizontal)">
                                          <p:cBhvr>
                                            <p:cTn id="15" dur="500"/>
                                            <p:tgtEl>
                                              <p:spTgt spid="10"/>
                                            </p:tgtEl>
                                          </p:cBhvr>
                                        </p:animEffect>
                                      </p:childTnLst>
                                    </p:cTn>
                                  </p:par>
                                  <p:par>
                                    <p:cTn id="16" presetID="10" presetClass="entr" presetSubtype="0" decel="10000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Motion origin="layout" path="M 0 .15 L 0 0 E" pathEditMode="relative">
                                          <p:cBhvr from="" to="">
                                            <p:cTn id="19" dur="1000" fill="hold">
                                              <p:stCondLst>
                                                <p:cond delay="0"/>
                                              </p:stCondLst>
                                            </p:cTn>
                                            <p:tgtEl>
                                              <p:spTgt spid="28"/>
                                            </p:tgtEl>
                                            <p:attrNameLst>
                                              <p:attrName>ppt_x</p:attrName>
                                              <p:attrName>ppt_y</p:attrName>
                                            </p:attrNameLst>
                                          </p:cBhvr>
                                        </p:animMotion>
                                      </p:childTnLst>
                                    </p:cTn>
                                  </p:par>
                                  <p:par>
                                    <p:cTn id="20" presetID="53" presetClass="entr" presetSubtype="16"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250" fill="hold"/>
                                            <p:tgtEl>
                                              <p:spTgt spid="40"/>
                                            </p:tgtEl>
                                            <p:attrNameLst>
                                              <p:attrName>ppt_w</p:attrName>
                                            </p:attrNameLst>
                                          </p:cBhvr>
                                          <p:tavLst>
                                            <p:tav tm="0">
                                              <p:val>
                                                <p:fltVal val="0"/>
                                              </p:val>
                                            </p:tav>
                                            <p:tav tm="100000">
                                              <p:val>
                                                <p:strVal val="#ppt_w"/>
                                              </p:val>
                                            </p:tav>
                                          </p:tavLst>
                                        </p:anim>
                                        <p:anim calcmode="lin" valueType="num">
                                          <p:cBhvr>
                                            <p:cTn id="23" dur="250" fill="hold"/>
                                            <p:tgtEl>
                                              <p:spTgt spid="40"/>
                                            </p:tgtEl>
                                            <p:attrNameLst>
                                              <p:attrName>ppt_h</p:attrName>
                                            </p:attrNameLst>
                                          </p:cBhvr>
                                          <p:tavLst>
                                            <p:tav tm="0">
                                              <p:val>
                                                <p:fltVal val="0"/>
                                              </p:val>
                                            </p:tav>
                                            <p:tav tm="100000">
                                              <p:val>
                                                <p:strVal val="#ppt_h"/>
                                              </p:val>
                                            </p:tav>
                                          </p:tavLst>
                                        </p:anim>
                                        <p:animEffect transition="in" filter="fade">
                                          <p:cBhvr>
                                            <p:cTn id="24" dur="250"/>
                                            <p:tgtEl>
                                              <p:spTgt spid="40"/>
                                            </p:tgtEl>
                                          </p:cBhvr>
                                        </p:animEffect>
                                      </p:childTnLst>
                                    </p:cTn>
                                  </p:par>
                                  <p:par>
                                    <p:cTn id="25" presetID="6" presetClass="emph" presetSubtype="0" accel="62000" fill="hold" grpId="1" nodeType="withEffect">
                                      <p:stCondLst>
                                        <p:cond delay="250"/>
                                      </p:stCondLst>
                                      <p:childTnLst>
                                        <p:animScale>
                                          <p:cBhvr>
                                            <p:cTn id="26" dur="500" fill="hold"/>
                                            <p:tgtEl>
                                              <p:spTgt spid="40"/>
                                            </p:tgtEl>
                                          </p:cBhvr>
                                          <p:by x="75000" y="75000"/>
                                        </p:animScale>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p:cTn id="30" dur="250" fill="hold"/>
                                            <p:tgtEl>
                                              <p:spTgt spid="41"/>
                                            </p:tgtEl>
                                            <p:attrNameLst>
                                              <p:attrName>ppt_w</p:attrName>
                                            </p:attrNameLst>
                                          </p:cBhvr>
                                          <p:tavLst>
                                            <p:tav tm="0">
                                              <p:val>
                                                <p:fltVal val="0"/>
                                              </p:val>
                                            </p:tav>
                                            <p:tav tm="100000">
                                              <p:val>
                                                <p:strVal val="#ppt_w"/>
                                              </p:val>
                                            </p:tav>
                                          </p:tavLst>
                                        </p:anim>
                                        <p:anim calcmode="lin" valueType="num">
                                          <p:cBhvr>
                                            <p:cTn id="31" dur="250" fill="hold"/>
                                            <p:tgtEl>
                                              <p:spTgt spid="41"/>
                                            </p:tgtEl>
                                            <p:attrNameLst>
                                              <p:attrName>ppt_h</p:attrName>
                                            </p:attrNameLst>
                                          </p:cBhvr>
                                          <p:tavLst>
                                            <p:tav tm="0">
                                              <p:val>
                                                <p:fltVal val="0"/>
                                              </p:val>
                                            </p:tav>
                                            <p:tav tm="100000">
                                              <p:val>
                                                <p:strVal val="#ppt_h"/>
                                              </p:val>
                                            </p:tav>
                                          </p:tavLst>
                                        </p:anim>
                                        <p:animEffect transition="in" filter="fade">
                                          <p:cBhvr>
                                            <p:cTn id="32" dur="250"/>
                                            <p:tgtEl>
                                              <p:spTgt spid="41"/>
                                            </p:tgtEl>
                                          </p:cBhvr>
                                        </p:animEffect>
                                      </p:childTnLst>
                                    </p:cTn>
                                  </p:par>
                                  <p:par>
                                    <p:cTn id="33" presetID="6" presetClass="emph" presetSubtype="0" accel="62000" fill="hold" grpId="1" nodeType="withEffect">
                                      <p:stCondLst>
                                        <p:cond delay="250"/>
                                      </p:stCondLst>
                                      <p:childTnLst>
                                        <p:animScale>
                                          <p:cBhvr>
                                            <p:cTn id="34" dur="500" fill="hold"/>
                                            <p:tgtEl>
                                              <p:spTgt spid="41"/>
                                            </p:tgtEl>
                                          </p:cBhvr>
                                          <p:by x="75000" y="75000"/>
                                        </p:animScale>
                                      </p:childTnLst>
                                    </p:cTn>
                                  </p:par>
                                </p:childTnLst>
                              </p:cTn>
                            </p:par>
                            <p:par>
                              <p:cTn id="35" fill="hold">
                                <p:stCondLst>
                                  <p:cond delay="2750"/>
                                </p:stCondLst>
                                <p:childTnLst>
                                  <p:par>
                                    <p:cTn id="36" presetID="53" presetClass="entr" presetSubtype="16"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250" fill="hold"/>
                                            <p:tgtEl>
                                              <p:spTgt spid="42"/>
                                            </p:tgtEl>
                                            <p:attrNameLst>
                                              <p:attrName>ppt_w</p:attrName>
                                            </p:attrNameLst>
                                          </p:cBhvr>
                                          <p:tavLst>
                                            <p:tav tm="0">
                                              <p:val>
                                                <p:fltVal val="0"/>
                                              </p:val>
                                            </p:tav>
                                            <p:tav tm="100000">
                                              <p:val>
                                                <p:strVal val="#ppt_w"/>
                                              </p:val>
                                            </p:tav>
                                          </p:tavLst>
                                        </p:anim>
                                        <p:anim calcmode="lin" valueType="num">
                                          <p:cBhvr>
                                            <p:cTn id="39" dur="250" fill="hold"/>
                                            <p:tgtEl>
                                              <p:spTgt spid="42"/>
                                            </p:tgtEl>
                                            <p:attrNameLst>
                                              <p:attrName>ppt_h</p:attrName>
                                            </p:attrNameLst>
                                          </p:cBhvr>
                                          <p:tavLst>
                                            <p:tav tm="0">
                                              <p:val>
                                                <p:fltVal val="0"/>
                                              </p:val>
                                            </p:tav>
                                            <p:tav tm="100000">
                                              <p:val>
                                                <p:strVal val="#ppt_h"/>
                                              </p:val>
                                            </p:tav>
                                          </p:tavLst>
                                        </p:anim>
                                        <p:animEffect transition="in" filter="fade">
                                          <p:cBhvr>
                                            <p:cTn id="40" dur="250"/>
                                            <p:tgtEl>
                                              <p:spTgt spid="42"/>
                                            </p:tgtEl>
                                          </p:cBhvr>
                                        </p:animEffect>
                                      </p:childTnLst>
                                    </p:cTn>
                                  </p:par>
                                  <p:par>
                                    <p:cTn id="41" presetID="6" presetClass="emph" presetSubtype="0" accel="62000" fill="hold" grpId="1" nodeType="withEffect">
                                      <p:stCondLst>
                                        <p:cond delay="250"/>
                                      </p:stCondLst>
                                      <p:childTnLst>
                                        <p:animScale>
                                          <p:cBhvr>
                                            <p:cTn id="42" dur="500" fill="hold"/>
                                            <p:tgtEl>
                                              <p:spTgt spid="42"/>
                                            </p:tgtEl>
                                          </p:cBhvr>
                                          <p:by x="75000" y="75000"/>
                                        </p:animScale>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250" fill="hold"/>
                                            <p:tgtEl>
                                              <p:spTgt spid="43"/>
                                            </p:tgtEl>
                                            <p:attrNameLst>
                                              <p:attrName>ppt_w</p:attrName>
                                            </p:attrNameLst>
                                          </p:cBhvr>
                                          <p:tavLst>
                                            <p:tav tm="0">
                                              <p:val>
                                                <p:fltVal val="0"/>
                                              </p:val>
                                            </p:tav>
                                            <p:tav tm="100000">
                                              <p:val>
                                                <p:strVal val="#ppt_w"/>
                                              </p:val>
                                            </p:tav>
                                          </p:tavLst>
                                        </p:anim>
                                        <p:anim calcmode="lin" valueType="num">
                                          <p:cBhvr>
                                            <p:cTn id="47" dur="250" fill="hold"/>
                                            <p:tgtEl>
                                              <p:spTgt spid="43"/>
                                            </p:tgtEl>
                                            <p:attrNameLst>
                                              <p:attrName>ppt_h</p:attrName>
                                            </p:attrNameLst>
                                          </p:cBhvr>
                                          <p:tavLst>
                                            <p:tav tm="0">
                                              <p:val>
                                                <p:fltVal val="0"/>
                                              </p:val>
                                            </p:tav>
                                            <p:tav tm="100000">
                                              <p:val>
                                                <p:strVal val="#ppt_h"/>
                                              </p:val>
                                            </p:tav>
                                          </p:tavLst>
                                        </p:anim>
                                        <p:animEffect transition="in" filter="fade">
                                          <p:cBhvr>
                                            <p:cTn id="48" dur="250"/>
                                            <p:tgtEl>
                                              <p:spTgt spid="43"/>
                                            </p:tgtEl>
                                          </p:cBhvr>
                                        </p:animEffect>
                                      </p:childTnLst>
                                    </p:cTn>
                                  </p:par>
                                  <p:par>
                                    <p:cTn id="49" presetID="6" presetClass="emph" presetSubtype="0" accel="62000" fill="hold" grpId="1" nodeType="withEffect">
                                      <p:stCondLst>
                                        <p:cond delay="250"/>
                                      </p:stCondLst>
                                      <p:childTnLst>
                                        <p:animScale>
                                          <p:cBhvr>
                                            <p:cTn id="50" dur="500" fill="hold"/>
                                            <p:tgtEl>
                                              <p:spTgt spid="43"/>
                                            </p:tgtEl>
                                          </p:cBhvr>
                                          <p:by x="75000" y="75000"/>
                                        </p:animScale>
                                      </p:childTnLst>
                                    </p:cTn>
                                  </p:par>
                                  <p:par>
                                    <p:cTn id="51" presetID="53" presetClass="entr" presetSubtype="16"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250" fill="hold"/>
                                            <p:tgtEl>
                                              <p:spTgt spid="34"/>
                                            </p:tgtEl>
                                            <p:attrNameLst>
                                              <p:attrName>ppt_w</p:attrName>
                                            </p:attrNameLst>
                                          </p:cBhvr>
                                          <p:tavLst>
                                            <p:tav tm="0">
                                              <p:val>
                                                <p:fltVal val="0"/>
                                              </p:val>
                                            </p:tav>
                                            <p:tav tm="100000">
                                              <p:val>
                                                <p:strVal val="#ppt_w"/>
                                              </p:val>
                                            </p:tav>
                                          </p:tavLst>
                                        </p:anim>
                                        <p:anim calcmode="lin" valueType="num">
                                          <p:cBhvr>
                                            <p:cTn id="54" dur="250" fill="hold"/>
                                            <p:tgtEl>
                                              <p:spTgt spid="34"/>
                                            </p:tgtEl>
                                            <p:attrNameLst>
                                              <p:attrName>ppt_h</p:attrName>
                                            </p:attrNameLst>
                                          </p:cBhvr>
                                          <p:tavLst>
                                            <p:tav tm="0">
                                              <p:val>
                                                <p:fltVal val="0"/>
                                              </p:val>
                                            </p:tav>
                                            <p:tav tm="100000">
                                              <p:val>
                                                <p:strVal val="#ppt_h"/>
                                              </p:val>
                                            </p:tav>
                                          </p:tavLst>
                                        </p:anim>
                                        <p:animEffect transition="in" filter="fade">
                                          <p:cBhvr>
                                            <p:cTn id="55" dur="250"/>
                                            <p:tgtEl>
                                              <p:spTgt spid="34"/>
                                            </p:tgtEl>
                                          </p:cBhvr>
                                        </p:animEffect>
                                      </p:childTnLst>
                                    </p:cTn>
                                  </p:par>
                                  <p:par>
                                    <p:cTn id="56" presetID="6" presetClass="emph" presetSubtype="0" accel="62000" fill="hold" nodeType="withEffect">
                                      <p:stCondLst>
                                        <p:cond delay="250"/>
                                      </p:stCondLst>
                                      <p:childTnLst>
                                        <p:animScale>
                                          <p:cBhvr>
                                            <p:cTn id="57" dur="500" fill="hold"/>
                                            <p:tgtEl>
                                              <p:spTgt spid="34"/>
                                            </p:tgtEl>
                                          </p:cBhvr>
                                          <p:by x="75000" y="75000"/>
                                        </p:animScale>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250" fill="hold"/>
                                            <p:tgtEl>
                                              <p:spTgt spid="50"/>
                                            </p:tgtEl>
                                            <p:attrNameLst>
                                              <p:attrName>ppt_w</p:attrName>
                                            </p:attrNameLst>
                                          </p:cBhvr>
                                          <p:tavLst>
                                            <p:tav tm="0">
                                              <p:val>
                                                <p:fltVal val="0"/>
                                              </p:val>
                                            </p:tav>
                                            <p:tav tm="100000">
                                              <p:val>
                                                <p:strVal val="#ppt_w"/>
                                              </p:val>
                                            </p:tav>
                                          </p:tavLst>
                                        </p:anim>
                                        <p:anim calcmode="lin" valueType="num">
                                          <p:cBhvr>
                                            <p:cTn id="61" dur="250" fill="hold"/>
                                            <p:tgtEl>
                                              <p:spTgt spid="50"/>
                                            </p:tgtEl>
                                            <p:attrNameLst>
                                              <p:attrName>ppt_h</p:attrName>
                                            </p:attrNameLst>
                                          </p:cBhvr>
                                          <p:tavLst>
                                            <p:tav tm="0">
                                              <p:val>
                                                <p:fltVal val="0"/>
                                              </p:val>
                                            </p:tav>
                                            <p:tav tm="100000">
                                              <p:val>
                                                <p:strVal val="#ppt_h"/>
                                              </p:val>
                                            </p:tav>
                                          </p:tavLst>
                                        </p:anim>
                                        <p:animEffect transition="in" filter="fade">
                                          <p:cBhvr>
                                            <p:cTn id="62" dur="250"/>
                                            <p:tgtEl>
                                              <p:spTgt spid="50"/>
                                            </p:tgtEl>
                                          </p:cBhvr>
                                        </p:animEffect>
                                      </p:childTnLst>
                                    </p:cTn>
                                  </p:par>
                                  <p:par>
                                    <p:cTn id="63" presetID="6" presetClass="emph" presetSubtype="0" accel="62000" fill="hold" nodeType="withEffect">
                                      <p:stCondLst>
                                        <p:cond delay="250"/>
                                      </p:stCondLst>
                                      <p:childTnLst>
                                        <p:animScale>
                                          <p:cBhvr>
                                            <p:cTn id="64" dur="500" fill="hold"/>
                                            <p:tgtEl>
                                              <p:spTgt spid="50"/>
                                            </p:tgtEl>
                                          </p:cBhvr>
                                          <p:by x="75000" y="75000"/>
                                        </p:animScale>
                                      </p:childTnLst>
                                    </p:cTn>
                                  </p:par>
                                </p:childTnLst>
                              </p:cTn>
                            </p:par>
                            <p:par>
                              <p:cTn id="65" fill="hold">
                                <p:stCondLst>
                                  <p:cond delay="425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4250"/>
                                </p:stCondLst>
                                <p:childTnLst>
                                  <p:par>
                                    <p:cTn id="69" presetID="26" presetClass="emph" presetSubtype="0" fill="hold" nodeType="afterEffect">
                                      <p:stCondLst>
                                        <p:cond delay="0"/>
                                      </p:stCondLst>
                                      <p:childTnLst>
                                        <p:animEffect transition="out" filter="fade">
                                          <p:cBhvr>
                                            <p:cTn id="70" dur="500" tmFilter="0, 0; .2, .5; .8, .5; 1, 0"/>
                                            <p:tgtEl>
                                              <p:spTgt spid="2"/>
                                            </p:tgtEl>
                                          </p:cBhvr>
                                        </p:animEffect>
                                        <p:animScale>
                                          <p:cBhvr>
                                            <p:cTn id="71" dur="250" autoRev="1" fill="hold"/>
                                            <p:tgtEl>
                                              <p:spTgt spid="2"/>
                                            </p:tgtEl>
                                          </p:cBhvr>
                                          <p:by x="105000" y="105000"/>
                                        </p:animScale>
                                      </p:childTnLst>
                                    </p:cTn>
                                  </p:par>
                                </p:childTnLst>
                              </p:cTn>
                            </p:par>
                            <p:par>
                              <p:cTn id="72" fill="hold">
                                <p:stCondLst>
                                  <p:cond delay="4750"/>
                                </p:stCondLst>
                                <p:childTnLst>
                                  <p:par>
                                    <p:cTn id="73" presetID="1"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par>
                              <p:cTn id="75" fill="hold">
                                <p:stCondLst>
                                  <p:cond delay="4750"/>
                                </p:stCondLst>
                                <p:childTnLst>
                                  <p:par>
                                    <p:cTn id="76" presetID="26" presetClass="emph" presetSubtype="0" fill="hold" nodeType="afterEffect">
                                      <p:stCondLst>
                                        <p:cond delay="0"/>
                                      </p:stCondLst>
                                      <p:childTnLst>
                                        <p:animEffect transition="out" filter="fade">
                                          <p:cBhvr>
                                            <p:cTn id="77" dur="500" tmFilter="0, 0; .2, .5; .8, .5; 1, 0"/>
                                            <p:tgtEl>
                                              <p:spTgt spid="3"/>
                                            </p:tgtEl>
                                          </p:cBhvr>
                                        </p:animEffect>
                                        <p:animScale>
                                          <p:cBhvr>
                                            <p:cTn id="7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0" grpId="0" animBg="1"/>
          <p:bldP spid="40" grpId="1" animBg="1"/>
          <p:bldP spid="41" grpId="0" animBg="1"/>
          <p:bldP spid="41" grpId="1" animBg="1"/>
          <p:bldP spid="42" grpId="0" animBg="1"/>
          <p:bldP spid="42" grpId="1" animBg="1"/>
          <p:bldP spid="43" grpId="0" animBg="1"/>
          <p:bldP spid="43" grpId="1"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352778" y="1834443"/>
            <a:ext cx="1796659" cy="2103120"/>
            <a:chOff x="668723" y="1905526"/>
            <a:chExt cx="3212458" cy="1878253"/>
          </a:xfrm>
        </p:grpSpPr>
        <p:cxnSp>
          <p:nvCxnSpPr>
            <p:cNvPr id="60" name="Straight Connector 59"/>
            <p:cNvCxnSpPr/>
            <p:nvPr/>
          </p:nvCxnSpPr>
          <p:spPr>
            <a:xfrm flipH="1">
              <a:off x="668723" y="1905526"/>
              <a:ext cx="25231" cy="1878253"/>
            </a:xfrm>
            <a:prstGeom prst="line">
              <a:avLst/>
            </a:prstGeom>
            <a:ln w="25400" cap="rnd">
              <a:gradFill>
                <a:gsLst>
                  <a:gs pos="0">
                    <a:schemeClr val="accent1"/>
                  </a:gs>
                  <a:gs pos="100000">
                    <a:schemeClr val="accent1">
                      <a:lumMod val="75000"/>
                    </a:schemeClr>
                  </a:gs>
                </a:gsLst>
                <a:lin ang="5400000" scaled="0"/>
              </a:gra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44415" y="2206111"/>
              <a:ext cx="3136766" cy="69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600"/>
                </a:spcAft>
              </a:pPr>
              <a:r>
                <a:rPr lang="en-US" sz="1600" b="1" dirty="0" smtClean="0">
                  <a:solidFill>
                    <a:srgbClr val="000000"/>
                  </a:solidFill>
                  <a:latin typeface="Arial" pitchFamily="34" charset="0"/>
                  <a:ea typeface="ＭＳ Ｐゴシック" pitchFamily="34" charset="-128"/>
                </a:rPr>
                <a:t>SS #s</a:t>
              </a:r>
            </a:p>
            <a:p>
              <a:pPr>
                <a:lnSpc>
                  <a:spcPct val="90000"/>
                </a:lnSpc>
                <a:spcAft>
                  <a:spcPts val="600"/>
                </a:spcAft>
              </a:pPr>
              <a:r>
                <a:rPr lang="en-US" sz="1600" b="1" dirty="0" smtClean="0">
                  <a:solidFill>
                    <a:srgbClr val="000000"/>
                  </a:solidFill>
                  <a:latin typeface="Arial" pitchFamily="34" charset="0"/>
                  <a:ea typeface="ＭＳ Ｐゴシック" pitchFamily="34" charset="-128"/>
                </a:rPr>
                <a:t>Credit Card Info</a:t>
              </a:r>
            </a:p>
            <a:p>
              <a:pPr>
                <a:lnSpc>
                  <a:spcPct val="90000"/>
                </a:lnSpc>
                <a:spcAft>
                  <a:spcPts val="600"/>
                </a:spcAft>
              </a:pPr>
              <a:r>
                <a:rPr lang="en-US" sz="1600" b="1" dirty="0" smtClean="0">
                  <a:solidFill>
                    <a:srgbClr val="000000"/>
                  </a:solidFill>
                  <a:latin typeface="Arial" pitchFamily="34" charset="0"/>
                  <a:ea typeface="ＭＳ Ｐゴシック" pitchFamily="34" charset="-128"/>
                </a:rPr>
                <a:t>Personal Profile</a:t>
              </a:r>
            </a:p>
            <a:p>
              <a:pPr>
                <a:lnSpc>
                  <a:spcPct val="90000"/>
                </a:lnSpc>
                <a:spcAft>
                  <a:spcPts val="600"/>
                </a:spcAft>
              </a:pPr>
              <a:r>
                <a:rPr lang="en-US" sz="1600" b="1" dirty="0" smtClean="0">
                  <a:solidFill>
                    <a:srgbClr val="000000"/>
                  </a:solidFill>
                  <a:latin typeface="Arial" pitchFamily="34" charset="0"/>
                  <a:ea typeface="ＭＳ Ｐゴシック" pitchFamily="34" charset="-128"/>
                </a:rPr>
                <a:t>Identity Theft</a:t>
              </a:r>
            </a:p>
            <a:p>
              <a:pPr>
                <a:lnSpc>
                  <a:spcPct val="90000"/>
                </a:lnSpc>
                <a:spcAft>
                  <a:spcPts val="600"/>
                </a:spcAft>
              </a:pPr>
              <a:r>
                <a:rPr lang="en-US" sz="1600" b="1" dirty="0" smtClean="0">
                  <a:solidFill>
                    <a:srgbClr val="000000"/>
                  </a:solidFill>
                  <a:latin typeface="Arial" pitchFamily="34" charset="0"/>
                  <a:ea typeface="ＭＳ Ｐゴシック" pitchFamily="34" charset="-128"/>
                </a:rPr>
                <a:t>Info Security</a:t>
              </a:r>
              <a:endParaRPr lang="en-US" sz="1600" b="1" dirty="0">
                <a:solidFill>
                  <a:srgbClr val="000000"/>
                </a:solidFill>
                <a:latin typeface="Arial" pitchFamily="34" charset="0"/>
                <a:ea typeface="ＭＳ Ｐゴシック" pitchFamily="34" charset="-128"/>
              </a:endParaRPr>
            </a:p>
          </p:txBody>
        </p:sp>
      </p:grpSp>
      <p:grpSp>
        <p:nvGrpSpPr>
          <p:cNvPr id="62" name="Group 61"/>
          <p:cNvGrpSpPr/>
          <p:nvPr/>
        </p:nvGrpSpPr>
        <p:grpSpPr>
          <a:xfrm>
            <a:off x="2511341" y="1864426"/>
            <a:ext cx="1935515" cy="832151"/>
            <a:chOff x="744415" y="2234247"/>
            <a:chExt cx="1935515" cy="832151"/>
          </a:xfrm>
        </p:grpSpPr>
        <p:cxnSp>
          <p:nvCxnSpPr>
            <p:cNvPr id="63" name="Straight Connector 62"/>
            <p:cNvCxnSpPr/>
            <p:nvPr/>
          </p:nvCxnSpPr>
          <p:spPr>
            <a:xfrm>
              <a:off x="744415" y="2234247"/>
              <a:ext cx="0" cy="796866"/>
            </a:xfrm>
            <a:prstGeom prst="line">
              <a:avLst/>
            </a:prstGeom>
            <a:ln w="25400" cap="rnd">
              <a:gradFill>
                <a:gsLst>
                  <a:gs pos="0">
                    <a:schemeClr val="accent1"/>
                  </a:gs>
                  <a:gs pos="100000">
                    <a:schemeClr val="accent1">
                      <a:lumMod val="75000"/>
                    </a:schemeClr>
                  </a:gs>
                </a:gsLst>
                <a:lin ang="5400000" scaled="0"/>
              </a:gra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44415" y="2479244"/>
              <a:ext cx="1935515" cy="587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600"/>
                </a:spcAft>
              </a:pPr>
              <a:r>
                <a:rPr lang="en-US" sz="1600" b="1" dirty="0">
                  <a:solidFill>
                    <a:srgbClr val="000000"/>
                  </a:solidFill>
                  <a:latin typeface="Arial" pitchFamily="34" charset="0"/>
                  <a:ea typeface="ＭＳ Ｐゴシック" pitchFamily="34" charset="-128"/>
                </a:rPr>
                <a:t>Denial of Service</a:t>
              </a:r>
            </a:p>
            <a:p>
              <a:pPr>
                <a:lnSpc>
                  <a:spcPct val="90000"/>
                </a:lnSpc>
                <a:spcAft>
                  <a:spcPts val="600"/>
                </a:spcAft>
              </a:pPr>
              <a:r>
                <a:rPr lang="en-US" sz="1600" b="1" dirty="0">
                  <a:solidFill>
                    <a:srgbClr val="000000"/>
                  </a:solidFill>
                  <a:latin typeface="Arial" pitchFamily="34" charset="0"/>
                  <a:ea typeface="ＭＳ Ｐゴシック" pitchFamily="34" charset="-128"/>
                </a:rPr>
                <a:t>Fraud</a:t>
              </a:r>
            </a:p>
          </p:txBody>
        </p:sp>
      </p:grpSp>
      <p:grpSp>
        <p:nvGrpSpPr>
          <p:cNvPr id="65" name="Group 64"/>
          <p:cNvGrpSpPr/>
          <p:nvPr/>
        </p:nvGrpSpPr>
        <p:grpSpPr>
          <a:xfrm>
            <a:off x="4916376" y="1864426"/>
            <a:ext cx="1656622" cy="940691"/>
            <a:chOff x="744415" y="1961993"/>
            <a:chExt cx="1656622" cy="940691"/>
          </a:xfrm>
        </p:grpSpPr>
        <p:cxnSp>
          <p:nvCxnSpPr>
            <p:cNvPr id="66" name="Straight Connector 65"/>
            <p:cNvCxnSpPr/>
            <p:nvPr/>
          </p:nvCxnSpPr>
          <p:spPr>
            <a:xfrm>
              <a:off x="744415" y="1961993"/>
              <a:ext cx="0" cy="754106"/>
            </a:xfrm>
            <a:prstGeom prst="line">
              <a:avLst/>
            </a:prstGeom>
            <a:ln w="25400" cap="rnd">
              <a:gradFill>
                <a:gsLst>
                  <a:gs pos="0">
                    <a:schemeClr val="accent1"/>
                  </a:gs>
                  <a:gs pos="100000">
                    <a:schemeClr val="accent1">
                      <a:lumMod val="75000"/>
                    </a:schemeClr>
                  </a:gs>
                </a:gsLst>
                <a:lin ang="5400000" scaled="0"/>
              </a:gra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744415" y="2206111"/>
              <a:ext cx="1656622" cy="69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600"/>
                </a:spcAft>
              </a:pPr>
              <a:r>
                <a:rPr lang="en-US" sz="1600" b="1" dirty="0">
                  <a:solidFill>
                    <a:srgbClr val="000000"/>
                  </a:solidFill>
                  <a:latin typeface="Arial" pitchFamily="34" charset="0"/>
                  <a:ea typeface="ＭＳ Ｐゴシック" pitchFamily="34" charset="-128"/>
                </a:rPr>
                <a:t>Collaboration</a:t>
              </a:r>
            </a:p>
            <a:p>
              <a:pPr>
                <a:lnSpc>
                  <a:spcPct val="90000"/>
                </a:lnSpc>
                <a:spcAft>
                  <a:spcPts val="600"/>
                </a:spcAft>
              </a:pPr>
              <a:r>
                <a:rPr lang="en-US" sz="1600" b="1" dirty="0">
                  <a:solidFill>
                    <a:srgbClr val="000000"/>
                  </a:solidFill>
                  <a:latin typeface="Arial" pitchFamily="34" charset="0"/>
                  <a:ea typeface="ＭＳ Ｐゴシック" pitchFamily="34" charset="-128"/>
                </a:rPr>
                <a:t>Privacy</a:t>
              </a:r>
            </a:p>
          </p:txBody>
        </p:sp>
      </p:grpSp>
      <p:grpSp>
        <p:nvGrpSpPr>
          <p:cNvPr id="70" name="Group 69"/>
          <p:cNvGrpSpPr/>
          <p:nvPr/>
        </p:nvGrpSpPr>
        <p:grpSpPr>
          <a:xfrm>
            <a:off x="7018307" y="1864426"/>
            <a:ext cx="2327577" cy="1858488"/>
            <a:chOff x="744415" y="1967931"/>
            <a:chExt cx="2327577" cy="1858488"/>
          </a:xfrm>
        </p:grpSpPr>
        <p:cxnSp>
          <p:nvCxnSpPr>
            <p:cNvPr id="71" name="Straight Connector 70"/>
            <p:cNvCxnSpPr/>
            <p:nvPr/>
          </p:nvCxnSpPr>
          <p:spPr>
            <a:xfrm>
              <a:off x="744415" y="1967931"/>
              <a:ext cx="0" cy="1704109"/>
            </a:xfrm>
            <a:prstGeom prst="line">
              <a:avLst/>
            </a:prstGeom>
            <a:ln w="25400" cap="rnd">
              <a:gradFill>
                <a:gsLst>
                  <a:gs pos="0">
                    <a:schemeClr val="accent1"/>
                  </a:gs>
                  <a:gs pos="100000">
                    <a:schemeClr val="accent1">
                      <a:lumMod val="75000"/>
                    </a:schemeClr>
                  </a:gs>
                </a:gsLst>
                <a:lin ang="5400000" scaled="0"/>
              </a:gra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44415" y="2206111"/>
              <a:ext cx="2327577" cy="1620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600"/>
                </a:spcAft>
              </a:pPr>
              <a:r>
                <a:rPr lang="en-US" sz="1600" b="1" dirty="0">
                  <a:solidFill>
                    <a:srgbClr val="000000"/>
                  </a:solidFill>
                  <a:latin typeface="Arial" pitchFamily="34" charset="0"/>
                  <a:ea typeface="ＭＳ Ｐゴシック" pitchFamily="34" charset="-128"/>
                </a:rPr>
                <a:t>PII</a:t>
              </a:r>
            </a:p>
            <a:p>
              <a:pPr>
                <a:lnSpc>
                  <a:spcPct val="90000"/>
                </a:lnSpc>
                <a:spcAft>
                  <a:spcPts val="600"/>
                </a:spcAft>
              </a:pPr>
              <a:r>
                <a:rPr lang="en-US" sz="1600" b="1" dirty="0">
                  <a:solidFill>
                    <a:srgbClr val="000000"/>
                  </a:solidFill>
                  <a:latin typeface="Arial" pitchFamily="34" charset="0"/>
                  <a:ea typeface="ＭＳ Ｐゴシック" pitchFamily="34" charset="-128"/>
                </a:rPr>
                <a:t>PCI</a:t>
              </a:r>
            </a:p>
            <a:p>
              <a:pPr>
                <a:lnSpc>
                  <a:spcPct val="90000"/>
                </a:lnSpc>
                <a:spcAft>
                  <a:spcPts val="600"/>
                </a:spcAft>
              </a:pPr>
              <a:r>
                <a:rPr lang="en-US" sz="1600" b="1" dirty="0">
                  <a:solidFill>
                    <a:srgbClr val="000000"/>
                  </a:solidFill>
                  <a:latin typeface="Arial" pitchFamily="34" charset="0"/>
                  <a:ea typeface="ＭＳ Ｐゴシック" pitchFamily="34" charset="-128"/>
                </a:rPr>
                <a:t>PIPEDA</a:t>
              </a:r>
            </a:p>
            <a:p>
              <a:pPr>
                <a:lnSpc>
                  <a:spcPct val="90000"/>
                </a:lnSpc>
                <a:spcAft>
                  <a:spcPts val="600"/>
                </a:spcAft>
              </a:pPr>
              <a:r>
                <a:rPr lang="en-US" sz="1600" b="1" dirty="0">
                  <a:solidFill>
                    <a:srgbClr val="000000"/>
                  </a:solidFill>
                  <a:latin typeface="Arial" pitchFamily="34" charset="0"/>
                  <a:ea typeface="ＭＳ Ｐゴシック" pitchFamily="34" charset="-128"/>
                </a:rPr>
                <a:t>PCI DSS</a:t>
              </a:r>
            </a:p>
            <a:p>
              <a:pPr>
                <a:lnSpc>
                  <a:spcPct val="90000"/>
                </a:lnSpc>
                <a:spcAft>
                  <a:spcPts val="600"/>
                </a:spcAft>
              </a:pPr>
              <a:r>
                <a:rPr lang="en-US" sz="1600" b="1" dirty="0">
                  <a:solidFill>
                    <a:srgbClr val="000000"/>
                  </a:solidFill>
                  <a:latin typeface="Arial" pitchFamily="34" charset="0"/>
                  <a:ea typeface="ＭＳ Ｐゴシック" pitchFamily="34" charset="-128"/>
                </a:rPr>
                <a:t>Directive 95/46/EC</a:t>
              </a:r>
            </a:p>
          </p:txBody>
        </p:sp>
      </p:grpSp>
      <p:sp>
        <p:nvSpPr>
          <p:cNvPr id="10" name="Rectangle 9"/>
          <p:cNvSpPr/>
          <p:nvPr/>
        </p:nvSpPr>
        <p:spPr>
          <a:xfrm>
            <a:off x="0" y="0"/>
            <a:ext cx="9144000" cy="1674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37" name="AutoShape 9"/>
          <p:cNvSpPr>
            <a:spLocks/>
          </p:cNvSpPr>
          <p:nvPr/>
        </p:nvSpPr>
        <p:spPr bwMode="auto">
          <a:xfrm>
            <a:off x="-226443" y="1258784"/>
            <a:ext cx="2865220"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r>
              <a:rPr lang="en-US" sz="2000" b="1" dirty="0" smtClean="0">
                <a:solidFill>
                  <a:prstClr val="white"/>
                </a:solidFill>
                <a:latin typeface="Arial"/>
              </a:rPr>
              <a:t>Privacy</a:t>
            </a:r>
            <a:endParaRPr lang="en-US" sz="2000" b="1" dirty="0">
              <a:solidFill>
                <a:prstClr val="white"/>
              </a:solidFill>
              <a:latin typeface="Arial"/>
            </a:endParaRPr>
          </a:p>
        </p:txBody>
      </p:sp>
      <p:sp>
        <p:nvSpPr>
          <p:cNvPr id="58" name="AutoShape 9"/>
          <p:cNvSpPr>
            <a:spLocks/>
          </p:cNvSpPr>
          <p:nvPr/>
        </p:nvSpPr>
        <p:spPr bwMode="auto">
          <a:xfrm>
            <a:off x="1980721" y="1258784"/>
            <a:ext cx="2865220"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r>
              <a:rPr lang="en-US" sz="2000" b="1" dirty="0" smtClean="0">
                <a:solidFill>
                  <a:prstClr val="white"/>
                </a:solidFill>
                <a:latin typeface="Arial"/>
              </a:rPr>
              <a:t>Quality of Service</a:t>
            </a:r>
            <a:endParaRPr lang="en-US" sz="2000" b="1" dirty="0">
              <a:solidFill>
                <a:prstClr val="white"/>
              </a:solidFill>
              <a:latin typeface="Arial"/>
            </a:endParaRPr>
          </a:p>
        </p:txBody>
      </p:sp>
      <p:sp>
        <p:nvSpPr>
          <p:cNvPr id="68" name="AutoShape 9"/>
          <p:cNvSpPr>
            <a:spLocks/>
          </p:cNvSpPr>
          <p:nvPr/>
        </p:nvSpPr>
        <p:spPr bwMode="auto">
          <a:xfrm>
            <a:off x="4187885" y="1258784"/>
            <a:ext cx="2865220"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lnSpc>
                <a:spcPts val="2000"/>
              </a:lnSpc>
            </a:pPr>
            <a:r>
              <a:rPr lang="en-US" sz="2000" b="1" dirty="0" smtClean="0">
                <a:solidFill>
                  <a:prstClr val="white"/>
                </a:solidFill>
                <a:latin typeface="Arial"/>
              </a:rPr>
              <a:t>Data Security</a:t>
            </a:r>
            <a:br>
              <a:rPr lang="en-US" sz="2000" b="1" dirty="0" smtClean="0">
                <a:solidFill>
                  <a:prstClr val="white"/>
                </a:solidFill>
                <a:latin typeface="Arial"/>
              </a:rPr>
            </a:br>
            <a:r>
              <a:rPr lang="en-US" sz="2000" b="1" dirty="0" smtClean="0">
                <a:solidFill>
                  <a:prstClr val="white"/>
                </a:solidFill>
                <a:latin typeface="Arial"/>
              </a:rPr>
              <a:t>&amp; Integrity</a:t>
            </a:r>
            <a:endParaRPr lang="en-US" sz="2000" b="1" dirty="0">
              <a:solidFill>
                <a:prstClr val="white"/>
              </a:solidFill>
              <a:latin typeface="Arial"/>
            </a:endParaRPr>
          </a:p>
        </p:txBody>
      </p:sp>
      <p:sp>
        <p:nvSpPr>
          <p:cNvPr id="69" name="AutoShape 9"/>
          <p:cNvSpPr>
            <a:spLocks/>
          </p:cNvSpPr>
          <p:nvPr/>
        </p:nvSpPr>
        <p:spPr bwMode="auto">
          <a:xfrm>
            <a:off x="6395048" y="1258784"/>
            <a:ext cx="2865220" cy="744088"/>
          </a:xfrm>
          <a:prstGeom prst="rect">
            <a:avLst/>
          </a:prstGeom>
          <a:gradFill flip="none" rotWithShape="1">
            <a:gsLst>
              <a:gs pos="0">
                <a:schemeClr val="accent1"/>
              </a:gs>
              <a:gs pos="100000">
                <a:srgbClr val="C00000"/>
              </a:gs>
            </a:gsLst>
            <a:lin ang="5160000" scaled="0"/>
            <a:tileRect/>
          </a:gradFill>
          <a:ln>
            <a:noFill/>
          </a:ln>
          <a:effectLst/>
        </p:spPr>
        <p:txBody>
          <a:bodyPr wrap="none" lIns="91423" tIns="45711" rIns="91423" bIns="45711" anchor="ctr"/>
          <a:lstStyle/>
          <a:p>
            <a:pPr algn="ctr">
              <a:lnSpc>
                <a:spcPts val="2000"/>
              </a:lnSpc>
            </a:pPr>
            <a:r>
              <a:rPr lang="en-US" sz="2000" b="1" dirty="0" smtClean="0">
                <a:solidFill>
                  <a:prstClr val="white"/>
                </a:solidFill>
                <a:latin typeface="Arial"/>
              </a:rPr>
              <a:t>Regulatory</a:t>
            </a:r>
            <a:br>
              <a:rPr lang="en-US" sz="2000" b="1" dirty="0" smtClean="0">
                <a:solidFill>
                  <a:prstClr val="white"/>
                </a:solidFill>
                <a:latin typeface="Arial"/>
              </a:rPr>
            </a:br>
            <a:r>
              <a:rPr lang="en-US" sz="2000" b="1" dirty="0" smtClean="0">
                <a:solidFill>
                  <a:prstClr val="white"/>
                </a:solidFill>
                <a:latin typeface="Arial"/>
              </a:rPr>
              <a:t>Compliance</a:t>
            </a:r>
            <a:endParaRPr lang="en-US" sz="2000" b="1" dirty="0">
              <a:solidFill>
                <a:prstClr val="white"/>
              </a:solidFill>
              <a:latin typeface="Arial"/>
            </a:endParaRPr>
          </a:p>
        </p:txBody>
      </p:sp>
      <p:sp>
        <p:nvSpPr>
          <p:cNvPr id="21" name="experience"/>
          <p:cNvSpPr/>
          <p:nvPr/>
        </p:nvSpPr>
        <p:spPr>
          <a:xfrm>
            <a:off x="220349" y="3868384"/>
            <a:ext cx="8348117" cy="461665"/>
          </a:xfrm>
          <a:prstGeom prst="rect">
            <a:avLst/>
          </a:prstGeom>
        </p:spPr>
        <p:txBody>
          <a:bodyPr wrap="square">
            <a:spAutoFit/>
          </a:bodyPr>
          <a:lstStyle/>
          <a:p>
            <a:pPr algn="ctr"/>
            <a:r>
              <a:rPr lang="en-US" sz="2400" dirty="0" smtClean="0">
                <a:solidFill>
                  <a:srgbClr val="000000"/>
                </a:solidFill>
                <a:latin typeface="Arial" pitchFamily="34" charset="0"/>
                <a:cs typeface="Arial" pitchFamily="34" charset="0"/>
              </a:rPr>
              <a:t>BUSINESS </a:t>
            </a:r>
            <a:r>
              <a:rPr lang="en-US" sz="2400" b="1" dirty="0" smtClean="0">
                <a:ln w="6350">
                  <a:noFill/>
                </a:ln>
                <a:gradFill>
                  <a:gsLst>
                    <a:gs pos="0">
                      <a:srgbClr val="FF1414">
                        <a:lumMod val="75000"/>
                      </a:srgbClr>
                    </a:gs>
                    <a:gs pos="100000">
                      <a:srgbClr val="FF1414">
                        <a:lumMod val="95000"/>
                      </a:srgbClr>
                    </a:gs>
                  </a:gsLst>
                  <a:lin ang="16200000" scaled="0"/>
                </a:gradFill>
                <a:latin typeface="Arial"/>
              </a:rPr>
              <a:t>CHALLENGES</a:t>
            </a:r>
            <a:r>
              <a:rPr lang="en-US" sz="2400" b="1" dirty="0" smtClean="0">
                <a:ln w="6350">
                  <a:noFill/>
                </a:ln>
                <a:solidFill>
                  <a:srgbClr val="000000"/>
                </a:solidFill>
                <a:latin typeface="Arial"/>
              </a:rPr>
              <a:t> </a:t>
            </a:r>
            <a:r>
              <a:rPr lang="en-US" sz="2400" dirty="0" smtClean="0">
                <a:solidFill>
                  <a:srgbClr val="000000"/>
                </a:solidFill>
                <a:latin typeface="Arial" pitchFamily="34" charset="0"/>
                <a:cs typeface="Arial" pitchFamily="34" charset="0"/>
              </a:rPr>
              <a:t>HAVE </a:t>
            </a:r>
            <a:r>
              <a:rPr lang="en-US" sz="2400" b="1" dirty="0" smtClean="0">
                <a:ln w="6350">
                  <a:noFill/>
                </a:ln>
                <a:gradFill>
                  <a:gsLst>
                    <a:gs pos="0">
                      <a:srgbClr val="FF1414">
                        <a:lumMod val="75000"/>
                      </a:srgbClr>
                    </a:gs>
                    <a:gs pos="100000">
                      <a:srgbClr val="FF1414">
                        <a:lumMod val="95000"/>
                      </a:srgbClr>
                    </a:gs>
                  </a:gsLst>
                  <a:lin ang="16200000" scaled="0"/>
                </a:gradFill>
                <a:latin typeface="Arial"/>
              </a:rPr>
              <a:t>EVOLVED</a:t>
            </a:r>
            <a:endParaRPr lang="en-US" sz="2400" b="1" dirty="0">
              <a:solidFill>
                <a:srgbClr val="FF1414"/>
              </a:solidFill>
              <a:latin typeface="Arial" pitchFamily="34" charset="0"/>
              <a:cs typeface="Arial" pitchFamily="34" charset="0"/>
            </a:endParaRPr>
          </a:p>
        </p:txBody>
      </p:sp>
    </p:spTree>
    <p:extLst>
      <p:ext uri="{BB962C8B-B14F-4D97-AF65-F5344CB8AC3E}">
        <p14:creationId xmlns:p14="http://schemas.microsoft.com/office/powerpoint/2010/main" val="2906193982"/>
      </p:ext>
    </p:extLst>
  </p:cSld>
  <p:clrMapOvr>
    <a:masterClrMapping/>
  </p:clrMapOvr>
  <p:transition xmlns:p14="http://schemas.microsoft.com/office/powerpoint/2010/mai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par>
                                    <p:cTn id="10" presetID="6" presetClass="emph" presetSubtype="0" accel="62000" fill="hold" grpId="1" nodeType="withEffect" p14:presetBounceEnd="80000">
                                      <p:stCondLst>
                                        <p:cond delay="250"/>
                                      </p:stCondLst>
                                      <p:childTnLst>
                                        <p:animScale p14:bounceEnd="80000">
                                          <p:cBhvr>
                                            <p:cTn id="11" dur="500" fill="hold"/>
                                            <p:tgtEl>
                                              <p:spTgt spid="37"/>
                                            </p:tgtEl>
                                          </p:cBhvr>
                                          <p:by x="75000" y="75000"/>
                                        </p:animScale>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50" fill="hold"/>
                                            <p:tgtEl>
                                              <p:spTgt spid="58"/>
                                            </p:tgtEl>
                                            <p:attrNameLst>
                                              <p:attrName>ppt_w</p:attrName>
                                            </p:attrNameLst>
                                          </p:cBhvr>
                                          <p:tavLst>
                                            <p:tav tm="0">
                                              <p:val>
                                                <p:fltVal val="0"/>
                                              </p:val>
                                            </p:tav>
                                            <p:tav tm="100000">
                                              <p:val>
                                                <p:strVal val="#ppt_w"/>
                                              </p:val>
                                            </p:tav>
                                          </p:tavLst>
                                        </p:anim>
                                        <p:anim calcmode="lin" valueType="num">
                                          <p:cBhvr>
                                            <p:cTn id="16" dur="250" fill="hold"/>
                                            <p:tgtEl>
                                              <p:spTgt spid="58"/>
                                            </p:tgtEl>
                                            <p:attrNameLst>
                                              <p:attrName>ppt_h</p:attrName>
                                            </p:attrNameLst>
                                          </p:cBhvr>
                                          <p:tavLst>
                                            <p:tav tm="0">
                                              <p:val>
                                                <p:fltVal val="0"/>
                                              </p:val>
                                            </p:tav>
                                            <p:tav tm="100000">
                                              <p:val>
                                                <p:strVal val="#ppt_h"/>
                                              </p:val>
                                            </p:tav>
                                          </p:tavLst>
                                        </p:anim>
                                        <p:animEffect transition="in" filter="fade">
                                          <p:cBhvr>
                                            <p:cTn id="17" dur="250"/>
                                            <p:tgtEl>
                                              <p:spTgt spid="58"/>
                                            </p:tgtEl>
                                          </p:cBhvr>
                                        </p:animEffect>
                                      </p:childTnLst>
                                    </p:cTn>
                                  </p:par>
                                  <p:par>
                                    <p:cTn id="18" presetID="6" presetClass="emph" presetSubtype="0" accel="62000" fill="hold" grpId="1" nodeType="withEffect" p14:presetBounceEnd="80000">
                                      <p:stCondLst>
                                        <p:cond delay="250"/>
                                      </p:stCondLst>
                                      <p:childTnLst>
                                        <p:animScale p14:bounceEnd="80000">
                                          <p:cBhvr>
                                            <p:cTn id="19" dur="500" fill="hold"/>
                                            <p:tgtEl>
                                              <p:spTgt spid="58"/>
                                            </p:tgtEl>
                                          </p:cBhvr>
                                          <p:by x="75000" y="7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250" fill="hold"/>
                                            <p:tgtEl>
                                              <p:spTgt spid="68"/>
                                            </p:tgtEl>
                                            <p:attrNameLst>
                                              <p:attrName>ppt_w</p:attrName>
                                            </p:attrNameLst>
                                          </p:cBhvr>
                                          <p:tavLst>
                                            <p:tav tm="0">
                                              <p:val>
                                                <p:fltVal val="0"/>
                                              </p:val>
                                            </p:tav>
                                            <p:tav tm="100000">
                                              <p:val>
                                                <p:strVal val="#ppt_w"/>
                                              </p:val>
                                            </p:tav>
                                          </p:tavLst>
                                        </p:anim>
                                        <p:anim calcmode="lin" valueType="num">
                                          <p:cBhvr>
                                            <p:cTn id="24" dur="250" fill="hold"/>
                                            <p:tgtEl>
                                              <p:spTgt spid="68"/>
                                            </p:tgtEl>
                                            <p:attrNameLst>
                                              <p:attrName>ppt_h</p:attrName>
                                            </p:attrNameLst>
                                          </p:cBhvr>
                                          <p:tavLst>
                                            <p:tav tm="0">
                                              <p:val>
                                                <p:fltVal val="0"/>
                                              </p:val>
                                            </p:tav>
                                            <p:tav tm="100000">
                                              <p:val>
                                                <p:strVal val="#ppt_h"/>
                                              </p:val>
                                            </p:tav>
                                          </p:tavLst>
                                        </p:anim>
                                        <p:animEffect transition="in" filter="fade">
                                          <p:cBhvr>
                                            <p:cTn id="25" dur="250"/>
                                            <p:tgtEl>
                                              <p:spTgt spid="68"/>
                                            </p:tgtEl>
                                          </p:cBhvr>
                                        </p:animEffect>
                                      </p:childTnLst>
                                    </p:cTn>
                                  </p:par>
                                  <p:par>
                                    <p:cTn id="26" presetID="6" presetClass="emph" presetSubtype="0" accel="62000" fill="hold" grpId="1" nodeType="withEffect" p14:presetBounceEnd="80000">
                                      <p:stCondLst>
                                        <p:cond delay="250"/>
                                      </p:stCondLst>
                                      <p:childTnLst>
                                        <p:animScale p14:bounceEnd="80000">
                                          <p:cBhvr>
                                            <p:cTn id="27" dur="500" fill="hold"/>
                                            <p:tgtEl>
                                              <p:spTgt spid="68"/>
                                            </p:tgtEl>
                                          </p:cBhvr>
                                          <p:by x="75000" y="75000"/>
                                        </p:animScale>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250" fill="hold"/>
                                            <p:tgtEl>
                                              <p:spTgt spid="69"/>
                                            </p:tgtEl>
                                            <p:attrNameLst>
                                              <p:attrName>ppt_w</p:attrName>
                                            </p:attrNameLst>
                                          </p:cBhvr>
                                          <p:tavLst>
                                            <p:tav tm="0">
                                              <p:val>
                                                <p:fltVal val="0"/>
                                              </p:val>
                                            </p:tav>
                                            <p:tav tm="100000">
                                              <p:val>
                                                <p:strVal val="#ppt_w"/>
                                              </p:val>
                                            </p:tav>
                                          </p:tavLst>
                                        </p:anim>
                                        <p:anim calcmode="lin" valueType="num">
                                          <p:cBhvr>
                                            <p:cTn id="32" dur="250" fill="hold"/>
                                            <p:tgtEl>
                                              <p:spTgt spid="69"/>
                                            </p:tgtEl>
                                            <p:attrNameLst>
                                              <p:attrName>ppt_h</p:attrName>
                                            </p:attrNameLst>
                                          </p:cBhvr>
                                          <p:tavLst>
                                            <p:tav tm="0">
                                              <p:val>
                                                <p:fltVal val="0"/>
                                              </p:val>
                                            </p:tav>
                                            <p:tav tm="100000">
                                              <p:val>
                                                <p:strVal val="#ppt_h"/>
                                              </p:val>
                                            </p:tav>
                                          </p:tavLst>
                                        </p:anim>
                                        <p:animEffect transition="in" filter="fade">
                                          <p:cBhvr>
                                            <p:cTn id="33" dur="250"/>
                                            <p:tgtEl>
                                              <p:spTgt spid="69"/>
                                            </p:tgtEl>
                                          </p:cBhvr>
                                        </p:animEffect>
                                      </p:childTnLst>
                                    </p:cTn>
                                  </p:par>
                                  <p:par>
                                    <p:cTn id="34" presetID="6" presetClass="emph" presetSubtype="0" accel="62000" fill="hold" grpId="1" nodeType="withEffect" p14:presetBounceEnd="80000">
                                      <p:stCondLst>
                                        <p:cond delay="250"/>
                                      </p:stCondLst>
                                      <p:childTnLst>
                                        <p:animScale p14:bounceEnd="80000">
                                          <p:cBhvr>
                                            <p:cTn id="35" dur="500" fill="hold"/>
                                            <p:tgtEl>
                                              <p:spTgt spid="69"/>
                                            </p:tgtEl>
                                          </p:cBhvr>
                                          <p:by x="75000" y="75000"/>
                                        </p:animScale>
                                      </p:childTnLst>
                                    </p:cTn>
                                  </p:par>
                                </p:childTnLst>
                              </p:cTn>
                            </p:par>
                            <p:par>
                              <p:cTn id="36" fill="hold">
                                <p:stCondLst>
                                  <p:cond delay="3000"/>
                                </p:stCondLst>
                                <p:childTnLst>
                                  <p:par>
                                    <p:cTn id="37" presetID="2" presetClass="entr" presetSubtype="1" decel="10000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fill="hold"/>
                                            <p:tgtEl>
                                              <p:spTgt spid="59"/>
                                            </p:tgtEl>
                                            <p:attrNameLst>
                                              <p:attrName>ppt_x</p:attrName>
                                            </p:attrNameLst>
                                          </p:cBhvr>
                                          <p:tavLst>
                                            <p:tav tm="0">
                                              <p:val>
                                                <p:strVal val="#ppt_x"/>
                                              </p:val>
                                            </p:tav>
                                            <p:tav tm="100000">
                                              <p:val>
                                                <p:strVal val="#ppt_x"/>
                                              </p:val>
                                            </p:tav>
                                          </p:tavLst>
                                        </p:anim>
                                        <p:anim calcmode="lin" valueType="num">
                                          <p:cBhvr additive="base">
                                            <p:cTn id="40" dur="500" fill="hold"/>
                                            <p:tgtEl>
                                              <p:spTgt spid="59"/>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 presetClass="entr" presetSubtype="1" decel="10000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0-#ppt_h/2"/>
                                              </p:val>
                                            </p:tav>
                                            <p:tav tm="100000">
                                              <p:val>
                                                <p:strVal val="#ppt_y"/>
                                              </p:val>
                                            </p:tav>
                                          </p:tavLst>
                                        </p:anim>
                                      </p:childTnLst>
                                    </p:cTn>
                                  </p:par>
                                </p:childTnLst>
                              </p:cTn>
                            </p:par>
                            <p:par>
                              <p:cTn id="46" fill="hold">
                                <p:stCondLst>
                                  <p:cond delay="4000"/>
                                </p:stCondLst>
                                <p:childTnLst>
                                  <p:par>
                                    <p:cTn id="47" presetID="2" presetClass="entr" presetSubtype="1" decel="100000" fill="hold"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0-#ppt_h/2"/>
                                              </p:val>
                                            </p:tav>
                                            <p:tav tm="100000">
                                              <p:val>
                                                <p:strVal val="#ppt_y"/>
                                              </p:val>
                                            </p:tav>
                                          </p:tavLst>
                                        </p:anim>
                                      </p:childTnLst>
                                    </p:cTn>
                                  </p:par>
                                </p:childTnLst>
                              </p:cTn>
                            </p:par>
                            <p:par>
                              <p:cTn id="51" fill="hold">
                                <p:stCondLst>
                                  <p:cond delay="4500"/>
                                </p:stCondLst>
                                <p:childTnLst>
                                  <p:par>
                                    <p:cTn id="52" presetID="2" presetClass="entr" presetSubtype="1" decel="100000" fill="hold" nodeType="afterEffect">
                                      <p:stCondLst>
                                        <p:cond delay="0"/>
                                      </p:stCondLst>
                                      <p:childTnLst>
                                        <p:set>
                                          <p:cBhvr>
                                            <p:cTn id="53" dur="1" fill="hold">
                                              <p:stCondLst>
                                                <p:cond delay="0"/>
                                              </p:stCondLst>
                                            </p:cTn>
                                            <p:tgtEl>
                                              <p:spTgt spid="70"/>
                                            </p:tgtEl>
                                            <p:attrNameLst>
                                              <p:attrName>style.visibility</p:attrName>
                                            </p:attrNameLst>
                                          </p:cBhvr>
                                          <p:to>
                                            <p:strVal val="visible"/>
                                          </p:to>
                                        </p:set>
                                        <p:anim calcmode="lin" valueType="num">
                                          <p:cBhvr additive="base">
                                            <p:cTn id="54" dur="500" fill="hold"/>
                                            <p:tgtEl>
                                              <p:spTgt spid="70"/>
                                            </p:tgtEl>
                                            <p:attrNameLst>
                                              <p:attrName>ppt_x</p:attrName>
                                            </p:attrNameLst>
                                          </p:cBhvr>
                                          <p:tavLst>
                                            <p:tav tm="0">
                                              <p:val>
                                                <p:strVal val="#ppt_x"/>
                                              </p:val>
                                            </p:tav>
                                            <p:tav tm="100000">
                                              <p:val>
                                                <p:strVal val="#ppt_x"/>
                                              </p:val>
                                            </p:tav>
                                          </p:tavLst>
                                        </p:anim>
                                        <p:anim calcmode="lin" valueType="num">
                                          <p:cBhvr additive="base">
                                            <p:cTn id="55"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58" grpId="0" animBg="1"/>
          <p:bldP spid="58" grpId="1" animBg="1"/>
          <p:bldP spid="68" grpId="0" animBg="1"/>
          <p:bldP spid="68" grpId="1" animBg="1"/>
          <p:bldP spid="69" grpId="0" animBg="1"/>
          <p:bldP spid="6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par>
                                    <p:cTn id="10" presetID="6" presetClass="emph" presetSubtype="0" accel="62000" fill="hold" grpId="1" nodeType="withEffect">
                                      <p:stCondLst>
                                        <p:cond delay="250"/>
                                      </p:stCondLst>
                                      <p:childTnLst>
                                        <p:animScale>
                                          <p:cBhvr>
                                            <p:cTn id="11" dur="500" fill="hold"/>
                                            <p:tgtEl>
                                              <p:spTgt spid="37"/>
                                            </p:tgtEl>
                                          </p:cBhvr>
                                          <p:by x="75000" y="75000"/>
                                        </p:animScale>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50" fill="hold"/>
                                            <p:tgtEl>
                                              <p:spTgt spid="58"/>
                                            </p:tgtEl>
                                            <p:attrNameLst>
                                              <p:attrName>ppt_w</p:attrName>
                                            </p:attrNameLst>
                                          </p:cBhvr>
                                          <p:tavLst>
                                            <p:tav tm="0">
                                              <p:val>
                                                <p:fltVal val="0"/>
                                              </p:val>
                                            </p:tav>
                                            <p:tav tm="100000">
                                              <p:val>
                                                <p:strVal val="#ppt_w"/>
                                              </p:val>
                                            </p:tav>
                                          </p:tavLst>
                                        </p:anim>
                                        <p:anim calcmode="lin" valueType="num">
                                          <p:cBhvr>
                                            <p:cTn id="16" dur="250" fill="hold"/>
                                            <p:tgtEl>
                                              <p:spTgt spid="58"/>
                                            </p:tgtEl>
                                            <p:attrNameLst>
                                              <p:attrName>ppt_h</p:attrName>
                                            </p:attrNameLst>
                                          </p:cBhvr>
                                          <p:tavLst>
                                            <p:tav tm="0">
                                              <p:val>
                                                <p:fltVal val="0"/>
                                              </p:val>
                                            </p:tav>
                                            <p:tav tm="100000">
                                              <p:val>
                                                <p:strVal val="#ppt_h"/>
                                              </p:val>
                                            </p:tav>
                                          </p:tavLst>
                                        </p:anim>
                                        <p:animEffect transition="in" filter="fade">
                                          <p:cBhvr>
                                            <p:cTn id="17" dur="250"/>
                                            <p:tgtEl>
                                              <p:spTgt spid="58"/>
                                            </p:tgtEl>
                                          </p:cBhvr>
                                        </p:animEffect>
                                      </p:childTnLst>
                                    </p:cTn>
                                  </p:par>
                                  <p:par>
                                    <p:cTn id="18" presetID="6" presetClass="emph" presetSubtype="0" accel="62000" fill="hold" grpId="1" nodeType="withEffect">
                                      <p:stCondLst>
                                        <p:cond delay="250"/>
                                      </p:stCondLst>
                                      <p:childTnLst>
                                        <p:animScale>
                                          <p:cBhvr>
                                            <p:cTn id="19" dur="500" fill="hold"/>
                                            <p:tgtEl>
                                              <p:spTgt spid="58"/>
                                            </p:tgtEl>
                                          </p:cBhvr>
                                          <p:by x="75000" y="7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250" fill="hold"/>
                                            <p:tgtEl>
                                              <p:spTgt spid="68"/>
                                            </p:tgtEl>
                                            <p:attrNameLst>
                                              <p:attrName>ppt_w</p:attrName>
                                            </p:attrNameLst>
                                          </p:cBhvr>
                                          <p:tavLst>
                                            <p:tav tm="0">
                                              <p:val>
                                                <p:fltVal val="0"/>
                                              </p:val>
                                            </p:tav>
                                            <p:tav tm="100000">
                                              <p:val>
                                                <p:strVal val="#ppt_w"/>
                                              </p:val>
                                            </p:tav>
                                          </p:tavLst>
                                        </p:anim>
                                        <p:anim calcmode="lin" valueType="num">
                                          <p:cBhvr>
                                            <p:cTn id="24" dur="250" fill="hold"/>
                                            <p:tgtEl>
                                              <p:spTgt spid="68"/>
                                            </p:tgtEl>
                                            <p:attrNameLst>
                                              <p:attrName>ppt_h</p:attrName>
                                            </p:attrNameLst>
                                          </p:cBhvr>
                                          <p:tavLst>
                                            <p:tav tm="0">
                                              <p:val>
                                                <p:fltVal val="0"/>
                                              </p:val>
                                            </p:tav>
                                            <p:tav tm="100000">
                                              <p:val>
                                                <p:strVal val="#ppt_h"/>
                                              </p:val>
                                            </p:tav>
                                          </p:tavLst>
                                        </p:anim>
                                        <p:animEffect transition="in" filter="fade">
                                          <p:cBhvr>
                                            <p:cTn id="25" dur="250"/>
                                            <p:tgtEl>
                                              <p:spTgt spid="68"/>
                                            </p:tgtEl>
                                          </p:cBhvr>
                                        </p:animEffect>
                                      </p:childTnLst>
                                    </p:cTn>
                                  </p:par>
                                  <p:par>
                                    <p:cTn id="26" presetID="6" presetClass="emph" presetSubtype="0" accel="62000" fill="hold" grpId="1" nodeType="withEffect">
                                      <p:stCondLst>
                                        <p:cond delay="250"/>
                                      </p:stCondLst>
                                      <p:childTnLst>
                                        <p:animScale>
                                          <p:cBhvr>
                                            <p:cTn id="27" dur="500" fill="hold"/>
                                            <p:tgtEl>
                                              <p:spTgt spid="68"/>
                                            </p:tgtEl>
                                          </p:cBhvr>
                                          <p:by x="75000" y="75000"/>
                                        </p:animScale>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250" fill="hold"/>
                                            <p:tgtEl>
                                              <p:spTgt spid="69"/>
                                            </p:tgtEl>
                                            <p:attrNameLst>
                                              <p:attrName>ppt_w</p:attrName>
                                            </p:attrNameLst>
                                          </p:cBhvr>
                                          <p:tavLst>
                                            <p:tav tm="0">
                                              <p:val>
                                                <p:fltVal val="0"/>
                                              </p:val>
                                            </p:tav>
                                            <p:tav tm="100000">
                                              <p:val>
                                                <p:strVal val="#ppt_w"/>
                                              </p:val>
                                            </p:tav>
                                          </p:tavLst>
                                        </p:anim>
                                        <p:anim calcmode="lin" valueType="num">
                                          <p:cBhvr>
                                            <p:cTn id="32" dur="250" fill="hold"/>
                                            <p:tgtEl>
                                              <p:spTgt spid="69"/>
                                            </p:tgtEl>
                                            <p:attrNameLst>
                                              <p:attrName>ppt_h</p:attrName>
                                            </p:attrNameLst>
                                          </p:cBhvr>
                                          <p:tavLst>
                                            <p:tav tm="0">
                                              <p:val>
                                                <p:fltVal val="0"/>
                                              </p:val>
                                            </p:tav>
                                            <p:tav tm="100000">
                                              <p:val>
                                                <p:strVal val="#ppt_h"/>
                                              </p:val>
                                            </p:tav>
                                          </p:tavLst>
                                        </p:anim>
                                        <p:animEffect transition="in" filter="fade">
                                          <p:cBhvr>
                                            <p:cTn id="33" dur="250"/>
                                            <p:tgtEl>
                                              <p:spTgt spid="69"/>
                                            </p:tgtEl>
                                          </p:cBhvr>
                                        </p:animEffect>
                                      </p:childTnLst>
                                    </p:cTn>
                                  </p:par>
                                  <p:par>
                                    <p:cTn id="34" presetID="6" presetClass="emph" presetSubtype="0" accel="62000" fill="hold" grpId="1" nodeType="withEffect">
                                      <p:stCondLst>
                                        <p:cond delay="250"/>
                                      </p:stCondLst>
                                      <p:childTnLst>
                                        <p:animScale>
                                          <p:cBhvr>
                                            <p:cTn id="35" dur="500" fill="hold"/>
                                            <p:tgtEl>
                                              <p:spTgt spid="69"/>
                                            </p:tgtEl>
                                          </p:cBhvr>
                                          <p:by x="75000" y="75000"/>
                                        </p:animScale>
                                      </p:childTnLst>
                                    </p:cTn>
                                  </p:par>
                                </p:childTnLst>
                              </p:cTn>
                            </p:par>
                            <p:par>
                              <p:cTn id="36" fill="hold">
                                <p:stCondLst>
                                  <p:cond delay="3000"/>
                                </p:stCondLst>
                                <p:childTnLst>
                                  <p:par>
                                    <p:cTn id="37" presetID="2" presetClass="entr" presetSubtype="1" decel="10000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fill="hold"/>
                                            <p:tgtEl>
                                              <p:spTgt spid="59"/>
                                            </p:tgtEl>
                                            <p:attrNameLst>
                                              <p:attrName>ppt_x</p:attrName>
                                            </p:attrNameLst>
                                          </p:cBhvr>
                                          <p:tavLst>
                                            <p:tav tm="0">
                                              <p:val>
                                                <p:strVal val="#ppt_x"/>
                                              </p:val>
                                            </p:tav>
                                            <p:tav tm="100000">
                                              <p:val>
                                                <p:strVal val="#ppt_x"/>
                                              </p:val>
                                            </p:tav>
                                          </p:tavLst>
                                        </p:anim>
                                        <p:anim calcmode="lin" valueType="num">
                                          <p:cBhvr additive="base">
                                            <p:cTn id="40" dur="500" fill="hold"/>
                                            <p:tgtEl>
                                              <p:spTgt spid="59"/>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 presetClass="entr" presetSubtype="1" decel="10000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0-#ppt_h/2"/>
                                              </p:val>
                                            </p:tav>
                                            <p:tav tm="100000">
                                              <p:val>
                                                <p:strVal val="#ppt_y"/>
                                              </p:val>
                                            </p:tav>
                                          </p:tavLst>
                                        </p:anim>
                                      </p:childTnLst>
                                    </p:cTn>
                                  </p:par>
                                </p:childTnLst>
                              </p:cTn>
                            </p:par>
                            <p:par>
                              <p:cTn id="46" fill="hold">
                                <p:stCondLst>
                                  <p:cond delay="4000"/>
                                </p:stCondLst>
                                <p:childTnLst>
                                  <p:par>
                                    <p:cTn id="47" presetID="2" presetClass="entr" presetSubtype="1" decel="100000" fill="hold"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0-#ppt_h/2"/>
                                              </p:val>
                                            </p:tav>
                                            <p:tav tm="100000">
                                              <p:val>
                                                <p:strVal val="#ppt_y"/>
                                              </p:val>
                                            </p:tav>
                                          </p:tavLst>
                                        </p:anim>
                                      </p:childTnLst>
                                    </p:cTn>
                                  </p:par>
                                </p:childTnLst>
                              </p:cTn>
                            </p:par>
                            <p:par>
                              <p:cTn id="51" fill="hold">
                                <p:stCondLst>
                                  <p:cond delay="4500"/>
                                </p:stCondLst>
                                <p:childTnLst>
                                  <p:par>
                                    <p:cTn id="52" presetID="2" presetClass="entr" presetSubtype="1" decel="100000" fill="hold" nodeType="afterEffect">
                                      <p:stCondLst>
                                        <p:cond delay="0"/>
                                      </p:stCondLst>
                                      <p:childTnLst>
                                        <p:set>
                                          <p:cBhvr>
                                            <p:cTn id="53" dur="1" fill="hold">
                                              <p:stCondLst>
                                                <p:cond delay="0"/>
                                              </p:stCondLst>
                                            </p:cTn>
                                            <p:tgtEl>
                                              <p:spTgt spid="70"/>
                                            </p:tgtEl>
                                            <p:attrNameLst>
                                              <p:attrName>style.visibility</p:attrName>
                                            </p:attrNameLst>
                                          </p:cBhvr>
                                          <p:to>
                                            <p:strVal val="visible"/>
                                          </p:to>
                                        </p:set>
                                        <p:anim calcmode="lin" valueType="num">
                                          <p:cBhvr additive="base">
                                            <p:cTn id="54" dur="500" fill="hold"/>
                                            <p:tgtEl>
                                              <p:spTgt spid="70"/>
                                            </p:tgtEl>
                                            <p:attrNameLst>
                                              <p:attrName>ppt_x</p:attrName>
                                            </p:attrNameLst>
                                          </p:cBhvr>
                                          <p:tavLst>
                                            <p:tav tm="0">
                                              <p:val>
                                                <p:strVal val="#ppt_x"/>
                                              </p:val>
                                            </p:tav>
                                            <p:tav tm="100000">
                                              <p:val>
                                                <p:strVal val="#ppt_x"/>
                                              </p:val>
                                            </p:tav>
                                          </p:tavLst>
                                        </p:anim>
                                        <p:anim calcmode="lin" valueType="num">
                                          <p:cBhvr additive="base">
                                            <p:cTn id="55"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58" grpId="0" animBg="1"/>
          <p:bldP spid="58" grpId="1" animBg="1"/>
          <p:bldP spid="68" grpId="0" animBg="1"/>
          <p:bldP spid="68" grpId="1" animBg="1"/>
          <p:bldP spid="69" grpId="0" animBg="1"/>
          <p:bldP spid="69" grpId="1"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g4pUHArz0WRgXYh21ubH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9KwVvqvY_kmt3UAKVYGJQ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9KwVvqvY_kmt3UAKVYGJ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SHrXFGBrkqvVLPqG_oW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6pHiJat1UulTdLkOtmCB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fGhMlR1hUWt3g4nEq2S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ufcz1QABkavrEnJyRE6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36y.SCrDU.ANFiYYRM9s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NmnZybAc0SjIChfdLDge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dnp4EICq0GXTZ1iVJBSg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bCWe4.GXUuRiPMM.npHfw"/>
</p:tagLst>
</file>

<file path=ppt/theme/theme1.xml><?xml version="1.0" encoding="utf-8"?>
<a:theme xmlns:a="http://schemas.openxmlformats.org/drawingml/2006/main" name="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18076</TotalTime>
  <Words>4062</Words>
  <Application>Microsoft Macintosh PowerPoint</Application>
  <PresentationFormat>On-screen Show (16:9)</PresentationFormat>
  <Paragraphs>791</Paragraphs>
  <Slides>57</Slides>
  <Notes>51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Oracle_Template_16x9</vt:lpstr>
      <vt:lpstr>PowerPoint Presentation</vt:lpstr>
      <vt:lpstr>Adapting Security for Cloud, Mobile &amp; Social</vt:lpstr>
      <vt:lpstr>PowerPoint Presentation</vt:lpstr>
      <vt:lpstr>   Agenda</vt:lpstr>
      <vt:lpstr>   Agenda</vt:lpstr>
      <vt:lpstr>PowerPoint Presentation</vt:lpstr>
      <vt:lpstr>PowerPoint Presentation</vt:lpstr>
      <vt:lpstr>PowerPoint Presentation</vt:lpstr>
      <vt:lpstr>PowerPoint Presentation</vt:lpstr>
      <vt:lpstr>PowerPoint Presentation</vt:lpstr>
      <vt:lpstr>Mobile &amp; Cloud Computing</vt:lpstr>
      <vt:lpstr>Mobility Is A Significant Challenge for I.T.</vt:lpstr>
      <vt:lpstr>Organizations Struggle to Secure Mobile Devices</vt:lpstr>
      <vt:lpstr>PowerPoint Presentation</vt:lpstr>
      <vt:lpstr>How To Secure Corporate Data In A BYOD World?</vt:lpstr>
      <vt:lpstr>How To Secure Corporate Data In A BYOD World?</vt:lpstr>
      <vt:lpstr>How To Secure Corporate Data In A BYOD World?</vt:lpstr>
      <vt:lpstr>Methods for Managing Enterprise Mobility</vt:lpstr>
      <vt:lpstr>   Agenda</vt:lpstr>
      <vt:lpstr>Oracle Mobile Solutions</vt:lpstr>
      <vt:lpstr>PowerPoint Presentation</vt:lpstr>
      <vt:lpstr>What Customers Have Told Us</vt:lpstr>
      <vt:lpstr>Oracle’s Mobile Security Plan  </vt:lpstr>
      <vt:lpstr>Oracle Acquires Bitzer Mobile!</vt:lpstr>
      <vt:lpstr>Analysts view of The Container Landscape</vt:lpstr>
      <vt:lpstr>   Agenda</vt:lpstr>
      <vt:lpstr>PowerPoint Presentation</vt:lpstr>
      <vt:lpstr>PowerPoint Presentation</vt:lpstr>
      <vt:lpstr>PowerPoint Presentation</vt:lpstr>
      <vt:lpstr>Extended Enterprise Identity Platform</vt:lpstr>
      <vt:lpstr>Mobile Security Suite</vt:lpstr>
      <vt:lpstr>   Agenda</vt:lpstr>
      <vt:lpstr>Current Oracle Mobile Security Offering Secure Mobile Authentication/Authorization</vt:lpstr>
      <vt:lpstr>Oracle Mobile Security Vision </vt:lpstr>
      <vt:lpstr>Oracle Identity Management</vt:lpstr>
      <vt:lpstr>Bitzer Mobile Solution</vt:lpstr>
      <vt:lpstr>Bitzer Mobile Solution</vt:lpstr>
      <vt:lpstr>   Agenda</vt:lpstr>
      <vt:lpstr>   Agenda</vt:lpstr>
      <vt:lpstr>Fun Facts</vt:lpstr>
      <vt:lpstr>API Billionaires Club</vt:lpstr>
      <vt:lpstr>Enterprise API</vt:lpstr>
      <vt:lpstr>API protocols &amp; styles</vt:lpstr>
      <vt:lpstr>DMZ Security</vt:lpstr>
      <vt:lpstr>Virtualization, Data/Protocol Bridging</vt:lpstr>
      <vt:lpstr>DMZ Security and Access Control</vt:lpstr>
      <vt:lpstr>Data security using fine grained authorization </vt:lpstr>
      <vt:lpstr>Data security using fine grained authorization</vt:lpstr>
      <vt:lpstr>API Key Management</vt:lpstr>
      <vt:lpstr>Why do you need OAG?</vt:lpstr>
      <vt:lpstr>Oracle Web Services and API Security</vt:lpstr>
      <vt:lpstr>   Agenda</vt:lpstr>
      <vt:lpstr>   Agenda</vt:lpstr>
      <vt:lpstr>Join the Community</vt:lpstr>
      <vt:lpstr>Graphic Section Divider</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Volker Scheuber</cp:lastModifiedBy>
  <cp:revision>1202</cp:revision>
  <cp:lastPrinted>2012-08-03T22:03:14Z</cp:lastPrinted>
  <dcterms:created xsi:type="dcterms:W3CDTF">2012-05-31T20:53:14Z</dcterms:created>
  <dcterms:modified xsi:type="dcterms:W3CDTF">2014-01-24T05:00:52Z</dcterms:modified>
</cp:coreProperties>
</file>